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Lst>
  <p:notesMasterIdLst>
    <p:notesMasterId r:id="rId50"/>
  </p:notesMasterIdLst>
  <p:handoutMasterIdLst>
    <p:handoutMasterId r:id="rId51"/>
  </p:handoutMasterIdLst>
  <p:sldIdLst>
    <p:sldId id="259" r:id="rId2"/>
    <p:sldId id="260" r:id="rId3"/>
    <p:sldId id="261" r:id="rId4"/>
    <p:sldId id="262" r:id="rId5"/>
    <p:sldId id="302" r:id="rId6"/>
    <p:sldId id="308" r:id="rId7"/>
    <p:sldId id="305" r:id="rId8"/>
    <p:sldId id="306" r:id="rId9"/>
    <p:sldId id="307" r:id="rId10"/>
    <p:sldId id="266" r:id="rId11"/>
    <p:sldId id="311" r:id="rId12"/>
    <p:sldId id="269" r:id="rId13"/>
    <p:sldId id="268" r:id="rId14"/>
    <p:sldId id="270" r:id="rId15"/>
    <p:sldId id="271" r:id="rId16"/>
    <p:sldId id="312" r:id="rId17"/>
    <p:sldId id="321" r:id="rId18"/>
    <p:sldId id="324" r:id="rId19"/>
    <p:sldId id="323" r:id="rId20"/>
    <p:sldId id="325" r:id="rId21"/>
    <p:sldId id="326" r:id="rId22"/>
    <p:sldId id="327" r:id="rId23"/>
    <p:sldId id="278" r:id="rId24"/>
    <p:sldId id="280" r:id="rId25"/>
    <p:sldId id="281" r:id="rId26"/>
    <p:sldId id="282" r:id="rId27"/>
    <p:sldId id="283" r:id="rId28"/>
    <p:sldId id="328" r:id="rId29"/>
    <p:sldId id="329" r:id="rId30"/>
    <p:sldId id="286" r:id="rId31"/>
    <p:sldId id="287" r:id="rId32"/>
    <p:sldId id="288" r:id="rId33"/>
    <p:sldId id="289" r:id="rId34"/>
    <p:sldId id="291" r:id="rId35"/>
    <p:sldId id="292" r:id="rId36"/>
    <p:sldId id="293" r:id="rId37"/>
    <p:sldId id="294" r:id="rId38"/>
    <p:sldId id="330" r:id="rId39"/>
    <p:sldId id="332" r:id="rId40"/>
    <p:sldId id="318" r:id="rId41"/>
    <p:sldId id="317" r:id="rId42"/>
    <p:sldId id="316" r:id="rId43"/>
    <p:sldId id="309" r:id="rId44"/>
    <p:sldId id="297" r:id="rId45"/>
    <p:sldId id="298" r:id="rId46"/>
    <p:sldId id="299" r:id="rId47"/>
    <p:sldId id="300" r:id="rId48"/>
    <p:sldId id="301" r:id="rId49"/>
  </p:sldIdLst>
  <p:sldSz cx="9144000" cy="6858000" type="screen4x3"/>
  <p:notesSz cx="6743700" cy="9880600"/>
  <p:defaultTextStyle>
    <a:defPPr>
      <a:defRPr lang="en-US"/>
    </a:defPPr>
    <a:lvl1pPr algn="ctr" rtl="0" fontAlgn="base">
      <a:spcBef>
        <a:spcPct val="0"/>
      </a:spcBef>
      <a:spcAft>
        <a:spcPct val="0"/>
      </a:spcAft>
      <a:defRPr sz="1400" b="1" kern="1200">
        <a:solidFill>
          <a:srgbClr val="000000"/>
        </a:solidFill>
        <a:latin typeface="Arial" pitchFamily="34" charset="0"/>
        <a:ea typeface="MS PGothic" pitchFamily="34" charset="-128"/>
        <a:cs typeface="+mn-cs"/>
      </a:defRPr>
    </a:lvl1pPr>
    <a:lvl2pPr marL="457200" algn="ctr" rtl="0" fontAlgn="base">
      <a:spcBef>
        <a:spcPct val="0"/>
      </a:spcBef>
      <a:spcAft>
        <a:spcPct val="0"/>
      </a:spcAft>
      <a:defRPr sz="1400" b="1" kern="1200">
        <a:solidFill>
          <a:srgbClr val="000000"/>
        </a:solidFill>
        <a:latin typeface="Arial" pitchFamily="34" charset="0"/>
        <a:ea typeface="MS PGothic" pitchFamily="34" charset="-128"/>
        <a:cs typeface="+mn-cs"/>
      </a:defRPr>
    </a:lvl2pPr>
    <a:lvl3pPr marL="914400" algn="ctr" rtl="0" fontAlgn="base">
      <a:spcBef>
        <a:spcPct val="0"/>
      </a:spcBef>
      <a:spcAft>
        <a:spcPct val="0"/>
      </a:spcAft>
      <a:defRPr sz="1400" b="1" kern="1200">
        <a:solidFill>
          <a:srgbClr val="000000"/>
        </a:solidFill>
        <a:latin typeface="Arial" pitchFamily="34" charset="0"/>
        <a:ea typeface="MS PGothic" pitchFamily="34" charset="-128"/>
        <a:cs typeface="+mn-cs"/>
      </a:defRPr>
    </a:lvl3pPr>
    <a:lvl4pPr marL="1371600" algn="ctr" rtl="0" fontAlgn="base">
      <a:spcBef>
        <a:spcPct val="0"/>
      </a:spcBef>
      <a:spcAft>
        <a:spcPct val="0"/>
      </a:spcAft>
      <a:defRPr sz="1400" b="1" kern="1200">
        <a:solidFill>
          <a:srgbClr val="000000"/>
        </a:solidFill>
        <a:latin typeface="Arial" pitchFamily="34" charset="0"/>
        <a:ea typeface="MS PGothic" pitchFamily="34" charset="-128"/>
        <a:cs typeface="+mn-cs"/>
      </a:defRPr>
    </a:lvl4pPr>
    <a:lvl5pPr marL="1828800" algn="ctr" rtl="0" fontAlgn="base">
      <a:spcBef>
        <a:spcPct val="0"/>
      </a:spcBef>
      <a:spcAft>
        <a:spcPct val="0"/>
      </a:spcAft>
      <a:defRPr sz="1400" b="1" kern="1200">
        <a:solidFill>
          <a:srgbClr val="000000"/>
        </a:solidFill>
        <a:latin typeface="Arial" pitchFamily="34" charset="0"/>
        <a:ea typeface="MS PGothic" pitchFamily="34" charset="-128"/>
        <a:cs typeface="+mn-cs"/>
      </a:defRPr>
    </a:lvl5pPr>
    <a:lvl6pPr marL="2286000" algn="l" defTabSz="914400" rtl="0" eaLnBrk="1" latinLnBrk="0" hangingPunct="1">
      <a:defRPr sz="1400" b="1" kern="1200">
        <a:solidFill>
          <a:srgbClr val="000000"/>
        </a:solidFill>
        <a:latin typeface="Arial" pitchFamily="34" charset="0"/>
        <a:ea typeface="MS PGothic" pitchFamily="34" charset="-128"/>
        <a:cs typeface="+mn-cs"/>
      </a:defRPr>
    </a:lvl6pPr>
    <a:lvl7pPr marL="2743200" algn="l" defTabSz="914400" rtl="0" eaLnBrk="1" latinLnBrk="0" hangingPunct="1">
      <a:defRPr sz="1400" b="1" kern="1200">
        <a:solidFill>
          <a:srgbClr val="000000"/>
        </a:solidFill>
        <a:latin typeface="Arial" pitchFamily="34" charset="0"/>
        <a:ea typeface="MS PGothic" pitchFamily="34" charset="-128"/>
        <a:cs typeface="+mn-cs"/>
      </a:defRPr>
    </a:lvl7pPr>
    <a:lvl8pPr marL="3200400" algn="l" defTabSz="914400" rtl="0" eaLnBrk="1" latinLnBrk="0" hangingPunct="1">
      <a:defRPr sz="1400" b="1" kern="1200">
        <a:solidFill>
          <a:srgbClr val="000000"/>
        </a:solidFill>
        <a:latin typeface="Arial" pitchFamily="34" charset="0"/>
        <a:ea typeface="MS PGothic" pitchFamily="34" charset="-128"/>
        <a:cs typeface="+mn-cs"/>
      </a:defRPr>
    </a:lvl8pPr>
    <a:lvl9pPr marL="3657600" algn="l" defTabSz="914400" rtl="0" eaLnBrk="1" latinLnBrk="0" hangingPunct="1">
      <a:defRPr sz="1400" b="1" kern="1200">
        <a:solidFill>
          <a:srgbClr val="000000"/>
        </a:solidFill>
        <a:latin typeface="Arial"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0A3"/>
    <a:srgbClr val="D6E4EE"/>
    <a:srgbClr val="CCEECC"/>
    <a:srgbClr val="FFCDCD"/>
    <a:srgbClr val="FF3399"/>
    <a:srgbClr val="9A8B7C"/>
    <a:srgbClr val="000000"/>
    <a:srgbClr val="95BAC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8" autoAdjust="0"/>
    <p:restoredTop sz="79014" autoAdjust="0"/>
  </p:normalViewPr>
  <p:slideViewPr>
    <p:cSldViewPr snapToGrid="0">
      <p:cViewPr varScale="1">
        <p:scale>
          <a:sx n="57" d="100"/>
          <a:sy n="57" d="100"/>
        </p:scale>
        <p:origin x="-106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jbungo\Desktop\Data.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3"/>
  <c:chart>
    <c:autoTitleDeleted val="1"/>
    <c:plotArea>
      <c:layout>
        <c:manualLayout>
          <c:layoutTarget val="inner"/>
          <c:xMode val="edge"/>
          <c:yMode val="edge"/>
          <c:x val="0.17458429765692318"/>
          <c:y val="1.6746615316136314E-2"/>
          <c:w val="0.80602745497957529"/>
          <c:h val="0.80064895007800796"/>
        </c:manualLayout>
      </c:layout>
      <c:barChart>
        <c:barDir val="col"/>
        <c:grouping val="stacked"/>
        <c:ser>
          <c:idx val="0"/>
          <c:order val="0"/>
          <c:tx>
            <c:strRef>
              <c:f>Sheet1!$A$2</c:f>
              <c:strCache>
                <c:ptCount val="1"/>
                <c:pt idx="0">
                  <c:v>Min Power (mW/MHz)</c:v>
                </c:pt>
              </c:strCache>
            </c:strRef>
          </c:tx>
          <c:cat>
            <c:strRef>
              <c:f>Sheet1!$B$1:$J$1</c:f>
              <c:strCache>
                <c:ptCount val="9"/>
                <c:pt idx="0">
                  <c:v>Cortex-M0</c:v>
                </c:pt>
                <c:pt idx="1">
                  <c:v>Cortex-M3</c:v>
                </c:pt>
                <c:pt idx="2">
                  <c:v>ARM7</c:v>
                </c:pt>
                <c:pt idx="3">
                  <c:v>ARM926</c:v>
                </c:pt>
                <c:pt idx="4">
                  <c:v>ARM1026</c:v>
                </c:pt>
                <c:pt idx="5">
                  <c:v>ARM1136</c:v>
                </c:pt>
                <c:pt idx="6">
                  <c:v>ARM1176</c:v>
                </c:pt>
                <c:pt idx="7">
                  <c:v>Cortex-A8</c:v>
                </c:pt>
                <c:pt idx="8">
                  <c:v>Cortex-A9 Dual-core</c:v>
                </c:pt>
              </c:strCache>
            </c:strRef>
          </c:cat>
          <c:val>
            <c:numRef>
              <c:f>Sheet1!$B$2:$J$2</c:f>
              <c:numCache>
                <c:formatCode>General</c:formatCode>
                <c:ptCount val="9"/>
                <c:pt idx="0">
                  <c:v>1.2000000000000021E-2</c:v>
                </c:pt>
                <c:pt idx="1">
                  <c:v>6.000000000000013E-2</c:v>
                </c:pt>
                <c:pt idx="2">
                  <c:v>0.35000000000000031</c:v>
                </c:pt>
                <c:pt idx="3">
                  <c:v>0.23500000000000001</c:v>
                </c:pt>
                <c:pt idx="4">
                  <c:v>0.36000000000000032</c:v>
                </c:pt>
                <c:pt idx="5">
                  <c:v>0.33500000000000085</c:v>
                </c:pt>
                <c:pt idx="6">
                  <c:v>0.56799999999999995</c:v>
                </c:pt>
                <c:pt idx="7">
                  <c:v>0.43000000000000038</c:v>
                </c:pt>
                <c:pt idx="8">
                  <c:v>0.5</c:v>
                </c:pt>
              </c:numCache>
            </c:numRef>
          </c:val>
        </c:ser>
        <c:ser>
          <c:idx val="1"/>
          <c:order val="1"/>
          <c:tx>
            <c:strRef>
              <c:f>Sheet1!$A$3</c:f>
              <c:strCache>
                <c:ptCount val="1"/>
                <c:pt idx="0">
                  <c:v>Max Freq (MHz)</c:v>
                </c:pt>
              </c:strCache>
            </c:strRef>
          </c:tx>
          <c:cat>
            <c:strRef>
              <c:f>Sheet1!$B$1:$J$1</c:f>
              <c:strCache>
                <c:ptCount val="9"/>
                <c:pt idx="0">
                  <c:v>Cortex-M0</c:v>
                </c:pt>
                <c:pt idx="1">
                  <c:v>Cortex-M3</c:v>
                </c:pt>
                <c:pt idx="2">
                  <c:v>ARM7</c:v>
                </c:pt>
                <c:pt idx="3">
                  <c:v>ARM926</c:v>
                </c:pt>
                <c:pt idx="4">
                  <c:v>ARM1026</c:v>
                </c:pt>
                <c:pt idx="5">
                  <c:v>ARM1136</c:v>
                </c:pt>
                <c:pt idx="6">
                  <c:v>ARM1176</c:v>
                </c:pt>
                <c:pt idx="7">
                  <c:v>Cortex-A8</c:v>
                </c:pt>
                <c:pt idx="8">
                  <c:v>Cortex-A9 Dual-core</c:v>
                </c:pt>
              </c:strCache>
            </c:strRef>
          </c:cat>
          <c:val>
            <c:numRef>
              <c:f>Sheet1!$B$3:$J$3</c:f>
              <c:numCache>
                <c:formatCode>General</c:formatCode>
                <c:ptCount val="9"/>
                <c:pt idx="0">
                  <c:v>50</c:v>
                </c:pt>
                <c:pt idx="1">
                  <c:v>150</c:v>
                </c:pt>
                <c:pt idx="2">
                  <c:v>184</c:v>
                </c:pt>
                <c:pt idx="3">
                  <c:v>470</c:v>
                </c:pt>
                <c:pt idx="4">
                  <c:v>540</c:v>
                </c:pt>
                <c:pt idx="5">
                  <c:v>610</c:v>
                </c:pt>
                <c:pt idx="6">
                  <c:v>750</c:v>
                </c:pt>
                <c:pt idx="7">
                  <c:v>1100</c:v>
                </c:pt>
                <c:pt idx="8">
                  <c:v>2000</c:v>
                </c:pt>
              </c:numCache>
            </c:numRef>
          </c:val>
        </c:ser>
        <c:overlap val="100"/>
        <c:axId val="78627968"/>
        <c:axId val="78629504"/>
      </c:barChart>
      <c:catAx>
        <c:axId val="78627968"/>
        <c:scaling>
          <c:orientation val="minMax"/>
        </c:scaling>
        <c:axPos val="b"/>
        <c:majorTickMark val="none"/>
        <c:tickLblPos val="nextTo"/>
        <c:crossAx val="78629504"/>
        <c:crosses val="autoZero"/>
        <c:auto val="1"/>
        <c:lblAlgn val="ctr"/>
        <c:lblOffset val="100"/>
      </c:catAx>
      <c:valAx>
        <c:axId val="78629504"/>
        <c:scaling>
          <c:orientation val="minMax"/>
        </c:scaling>
        <c:axPos val="l"/>
        <c:majorGridlines/>
        <c:title>
          <c:tx>
            <c:rich>
              <a:bodyPr/>
              <a:lstStyle/>
              <a:p>
                <a:pPr>
                  <a:defRPr/>
                </a:pPr>
                <a:r>
                  <a:rPr lang="en-US" sz="1800" dirty="0" smtClean="0"/>
                  <a:t>Max Frequency (</a:t>
                </a:r>
                <a:r>
                  <a:rPr lang="en-US" sz="1800" dirty="0" err="1" smtClean="0"/>
                  <a:t>Mhz</a:t>
                </a:r>
                <a:r>
                  <a:rPr lang="en-US" dirty="0" smtClean="0"/>
                  <a:t>)</a:t>
                </a:r>
                <a:endParaRPr lang="en-US" dirty="0"/>
              </a:p>
            </c:rich>
          </c:tx>
          <c:layout>
            <c:manualLayout>
              <c:xMode val="edge"/>
              <c:yMode val="edge"/>
              <c:x val="5.8164742090511083E-2"/>
              <c:y val="0.19747526558807671"/>
            </c:manualLayout>
          </c:layout>
        </c:title>
        <c:numFmt formatCode="General" sourceLinked="1"/>
        <c:majorTickMark val="none"/>
        <c:tickLblPos val="nextTo"/>
        <c:crossAx val="78627968"/>
        <c:crosses val="autoZero"/>
        <c:crossBetween val="between"/>
      </c:valAx>
      <c:dTable>
        <c:showHorzBorder val="1"/>
        <c:showVertBorder val="1"/>
        <c:showOutline val="1"/>
        <c:spPr>
          <a:ln w="19050"/>
        </c:spPr>
        <c:txPr>
          <a:bodyPr/>
          <a:lstStyle/>
          <a:p>
            <a:pPr rtl="0">
              <a:defRPr sz="1100"/>
            </a:pPr>
            <a:endParaRPr lang="en-US"/>
          </a:p>
        </c:txPr>
      </c:dTable>
    </c:plotArea>
    <c:plotVisOnly val="1"/>
  </c:chart>
  <c:txPr>
    <a:bodyPr/>
    <a:lstStyle/>
    <a:p>
      <a:pPr>
        <a:defRPr sz="1200" baseline="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3154" name="Rectangle 2"/>
          <p:cNvSpPr>
            <a:spLocks noGrp="1" noChangeArrowheads="1"/>
          </p:cNvSpPr>
          <p:nvPr>
            <p:ph type="hdr" sz="quarter"/>
          </p:nvPr>
        </p:nvSpPr>
        <p:spPr bwMode="auto">
          <a:xfrm>
            <a:off x="0" y="0"/>
            <a:ext cx="292258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endParaRPr lang="en-US"/>
          </a:p>
        </p:txBody>
      </p:sp>
      <p:sp>
        <p:nvSpPr>
          <p:cNvPr id="433155" name="Rectangle 3"/>
          <p:cNvSpPr>
            <a:spLocks noGrp="1" noChangeArrowheads="1"/>
          </p:cNvSpPr>
          <p:nvPr>
            <p:ph type="dt" sz="quarter" idx="1"/>
          </p:nvPr>
        </p:nvSpPr>
        <p:spPr bwMode="auto">
          <a:xfrm>
            <a:off x="3819525" y="0"/>
            <a:ext cx="292258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p>
        </p:txBody>
      </p:sp>
      <p:sp>
        <p:nvSpPr>
          <p:cNvPr id="433156" name="Rectangle 4"/>
          <p:cNvSpPr>
            <a:spLocks noGrp="1" noChangeArrowheads="1"/>
          </p:cNvSpPr>
          <p:nvPr>
            <p:ph type="ftr" sz="quarter" idx="2"/>
          </p:nvPr>
        </p:nvSpPr>
        <p:spPr bwMode="auto">
          <a:xfrm>
            <a:off x="0" y="9385300"/>
            <a:ext cx="292258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endParaRPr lang="en-US"/>
          </a:p>
        </p:txBody>
      </p:sp>
      <p:sp>
        <p:nvSpPr>
          <p:cNvPr id="433157" name="Rectangle 5"/>
          <p:cNvSpPr>
            <a:spLocks noGrp="1" noChangeArrowheads="1"/>
          </p:cNvSpPr>
          <p:nvPr>
            <p:ph type="sldNum" sz="quarter" idx="3"/>
          </p:nvPr>
        </p:nvSpPr>
        <p:spPr bwMode="auto">
          <a:xfrm>
            <a:off x="3819525" y="9385300"/>
            <a:ext cx="292258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FCD43C96-4F61-4A41-9866-02EC659567B4}"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2258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endParaRPr lang="en-US"/>
          </a:p>
        </p:txBody>
      </p:sp>
      <p:sp>
        <p:nvSpPr>
          <p:cNvPr id="77827" name="Rectangle 3"/>
          <p:cNvSpPr>
            <a:spLocks noGrp="1" noChangeArrowheads="1"/>
          </p:cNvSpPr>
          <p:nvPr>
            <p:ph type="dt" idx="1"/>
          </p:nvPr>
        </p:nvSpPr>
        <p:spPr bwMode="auto">
          <a:xfrm>
            <a:off x="3819525" y="0"/>
            <a:ext cx="292258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p>
        </p:txBody>
      </p:sp>
      <p:sp>
        <p:nvSpPr>
          <p:cNvPr id="15364" name="Rectangle 4"/>
          <p:cNvSpPr>
            <a:spLocks noGrp="1" noRot="1" noChangeAspect="1" noChangeArrowheads="1" noTextEdit="1"/>
          </p:cNvSpPr>
          <p:nvPr>
            <p:ph type="sldImg" idx="2"/>
          </p:nvPr>
        </p:nvSpPr>
        <p:spPr bwMode="auto">
          <a:xfrm>
            <a:off x="901700" y="741363"/>
            <a:ext cx="4940300" cy="3705225"/>
          </a:xfrm>
          <a:prstGeom prst="rect">
            <a:avLst/>
          </a:prstGeom>
          <a:noFill/>
          <a:ln w="9525">
            <a:solidFill>
              <a:srgbClr val="000000"/>
            </a:solidFill>
            <a:miter lim="800000"/>
            <a:headEnd/>
            <a:tailEnd/>
          </a:ln>
        </p:spPr>
      </p:sp>
      <p:sp>
        <p:nvSpPr>
          <p:cNvPr id="77829" name="Rectangle 5"/>
          <p:cNvSpPr>
            <a:spLocks noGrp="1" noChangeArrowheads="1"/>
          </p:cNvSpPr>
          <p:nvPr>
            <p:ph type="body" sz="quarter" idx="3"/>
          </p:nvPr>
        </p:nvSpPr>
        <p:spPr bwMode="auto">
          <a:xfrm>
            <a:off x="674688" y="4692650"/>
            <a:ext cx="5394325" cy="44465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30" name="Rectangle 6"/>
          <p:cNvSpPr>
            <a:spLocks noGrp="1" noChangeArrowheads="1"/>
          </p:cNvSpPr>
          <p:nvPr>
            <p:ph type="ftr" sz="quarter" idx="4"/>
          </p:nvPr>
        </p:nvSpPr>
        <p:spPr bwMode="auto">
          <a:xfrm>
            <a:off x="0" y="9385300"/>
            <a:ext cx="292258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endParaRPr lang="en-US"/>
          </a:p>
        </p:txBody>
      </p:sp>
      <p:sp>
        <p:nvSpPr>
          <p:cNvPr id="77831" name="Rectangle 7"/>
          <p:cNvSpPr>
            <a:spLocks noGrp="1" noChangeArrowheads="1"/>
          </p:cNvSpPr>
          <p:nvPr>
            <p:ph type="sldNum" sz="quarter" idx="5"/>
          </p:nvPr>
        </p:nvSpPr>
        <p:spPr bwMode="auto">
          <a:xfrm>
            <a:off x="3819525" y="9385300"/>
            <a:ext cx="292258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121E9D1A-A909-4A80-A865-4F2F5C432BE0}"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0"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pitchFamily="100"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0"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0"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0"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archservervirtualization.techtarget.com/sDefinition/0,,sid94_gci1083767,00.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Nintendo_Entertainment_Syste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en.wikipedia.org/wiki/Vertical_blanking_interva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1049338" y="909638"/>
            <a:ext cx="4630737" cy="3473450"/>
          </a:xfrm>
          <a:ln/>
        </p:spPr>
      </p:sp>
      <p:sp>
        <p:nvSpPr>
          <p:cNvPr id="220163" name="Rectangle 3"/>
          <p:cNvSpPr>
            <a:spLocks noGrp="1" noChangeArrowheads="1"/>
          </p:cNvSpPr>
          <p:nvPr>
            <p:ph type="body" idx="1"/>
          </p:nvPr>
        </p:nvSpPr>
        <p:spPr>
          <a:xfrm>
            <a:off x="896938" y="4710113"/>
            <a:ext cx="4948237" cy="4465637"/>
          </a:xfrm>
          <a:noFill/>
          <a:ln/>
        </p:spPr>
        <p:txBody>
          <a:bodyPr/>
          <a:lstStyle/>
          <a:p>
            <a:r>
              <a:rPr lang="en-US" smtClean="0">
                <a:latin typeface="Arial" pitchFamily="34" charset="0"/>
              </a:rPr>
              <a:t>v10: 28/04/03, Chris Shore</a:t>
            </a:r>
          </a:p>
          <a:p>
            <a:r>
              <a:rPr lang="en-US" smtClean="0">
                <a:latin typeface="Arial" pitchFamily="34" charset="0"/>
              </a:rPr>
              <a:t>slide 4: added China to text (already on graphic). Updated employee count and geographical distribution.</a:t>
            </a:r>
          </a:p>
          <a:p>
            <a:r>
              <a:rPr lang="en-US" smtClean="0">
                <a:latin typeface="Arial" pitchFamily="34" charset="0"/>
              </a:rPr>
              <a:t>slide 19: added V6</a:t>
            </a:r>
          </a:p>
          <a:p>
            <a:r>
              <a:rPr lang="en-US" smtClean="0">
                <a:latin typeface="Arial" pitchFamily="34" charset="0"/>
              </a:rPr>
              <a:t>slides 32: Imported from RV Overview to replace original ADS slide.</a:t>
            </a:r>
          </a:p>
          <a:p>
            <a:r>
              <a:rPr lang="en-US" smtClean="0">
                <a:latin typeface="Arial" pitchFamily="34" charset="0"/>
              </a:rPr>
              <a:t>slide 33: New general debug architecture diagram</a:t>
            </a:r>
          </a:p>
          <a:p>
            <a:r>
              <a:rPr lang="en-US" smtClean="0">
                <a:latin typeface="Arial" pitchFamily="34" charset="0"/>
              </a:rPr>
              <a:t>slide 34: new product montage (crib in notes)</a:t>
            </a:r>
          </a:p>
          <a:p>
            <a:r>
              <a:rPr lang="en-US" smtClean="0">
                <a:latin typeface="Arial" pitchFamily="34" charset="0"/>
              </a:rPr>
              <a:t>slide 35: New question about embedded trace.</a:t>
            </a:r>
          </a:p>
          <a:p>
            <a:endParaRPr lang="en-US" smtClean="0">
              <a:latin typeface="Arial" pitchFamily="34" charset="0"/>
            </a:endParaRPr>
          </a:p>
          <a:p>
            <a:r>
              <a:rPr lang="en-US" smtClean="0">
                <a:latin typeface="Arial" pitchFamily="34" charset="0"/>
              </a:rPr>
              <a:t>v09: 19/11/02, Chris Shore</a:t>
            </a:r>
          </a:p>
          <a:p>
            <a:r>
              <a:rPr lang="en-US" smtClean="0">
                <a:latin typeface="Arial" pitchFamily="34" charset="0"/>
              </a:rPr>
              <a:t>slides 6-8: New slides showing IP deployment (imported from 926 core module)</a:t>
            </a:r>
          </a:p>
          <a:p>
            <a:endParaRPr lang="en-US" smtClean="0">
              <a:latin typeface="Arial" pitchFamily="34" charset="0"/>
            </a:endParaRPr>
          </a:p>
          <a:p>
            <a:r>
              <a:rPr lang="en-US" smtClean="0">
                <a:latin typeface="Arial" pitchFamily="34" charset="0"/>
              </a:rPr>
              <a:t>v08: 08/02, Rob Levy</a:t>
            </a:r>
          </a:p>
          <a:p>
            <a:r>
              <a:rPr lang="en-US" smtClean="0">
                <a:latin typeface="Arial" pitchFamily="34" charset="0"/>
              </a:rPr>
              <a:t>- Style update, black &amp; white view amended</a:t>
            </a:r>
          </a:p>
          <a:p>
            <a:endParaRPr lang="en-US" smtClean="0">
              <a:latin typeface="Arial" pitchFamily="34" charset="0"/>
            </a:endParaRPr>
          </a:p>
          <a:p>
            <a:r>
              <a:rPr lang="en-US" smtClean="0">
                <a:latin typeface="Arial" pitchFamily="34" charset="0"/>
              </a:rPr>
              <a:t>v07: 12/01, CJS</a:t>
            </a:r>
          </a:p>
          <a:p>
            <a:r>
              <a:rPr lang="en-US" smtClean="0">
                <a:latin typeface="Arial" pitchFamily="34" charset="0"/>
              </a:rPr>
              <a:t>Main changes:</a:t>
            </a:r>
          </a:p>
          <a:p>
            <a:r>
              <a:rPr lang="en-US" smtClean="0">
                <a:latin typeface="Arial" pitchFamily="34" charset="0"/>
              </a:rPr>
              <a:t>- ARM Development Boards slide removed (now in Debug Solutions module)</a:t>
            </a:r>
          </a:p>
          <a:p>
            <a:r>
              <a:rPr lang="en-US" smtClean="0">
                <a:latin typeface="Arial" pitchFamily="34" charset="0"/>
              </a:rPr>
              <a:t>- Register set slides re-ordered so that the animated graphic comes first</a:t>
            </a:r>
          </a:p>
          <a:p>
            <a:r>
              <a:rPr lang="en-US" smtClean="0">
                <a:latin typeface="Arial" pitchFamily="34" charset="0"/>
              </a:rPr>
              <a:t>- slide 12: Q bit in v5TEJ as well as v5TE</a:t>
            </a:r>
          </a:p>
          <a:p>
            <a:r>
              <a:rPr lang="en-US" smtClean="0">
                <a:latin typeface="Arial" pitchFamily="34" charset="0"/>
              </a:rPr>
              <a:t>- slide 14: CPSR changes rephrased slightly</a:t>
            </a:r>
          </a:p>
          <a:p>
            <a:r>
              <a:rPr lang="en-US" smtClean="0">
                <a:latin typeface="Arial" pitchFamily="34" charset="0"/>
              </a:rPr>
              <a:t>- slide 16: reference to v5T removed.</a:t>
            </a:r>
          </a:p>
          <a:p>
            <a:r>
              <a:rPr lang="en-US" smtClean="0">
                <a:latin typeface="Arial" pitchFamily="34" charset="0"/>
              </a:rPr>
              <a:t>- slide 27: EASY/Micropack replaced with ADK/ACT</a:t>
            </a:r>
          </a:p>
          <a:p>
            <a:r>
              <a:rPr lang="en-US" smtClean="0">
                <a:latin typeface="Arial" pitchFamily="34" charset="0"/>
              </a:rPr>
              <a:t>- slide 30: Trace slide updated</a:t>
            </a:r>
          </a:p>
          <a:p>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body" idx="1"/>
          </p:nvPr>
        </p:nvSpPr>
        <p:spPr>
          <a:xfrm>
            <a:off x="900113" y="4692650"/>
            <a:ext cx="4943475" cy="4448175"/>
          </a:xfrm>
          <a:noFill/>
          <a:ln/>
        </p:spPr>
        <p:txBody>
          <a:bodyPr/>
          <a:lstStyle/>
          <a:p>
            <a:r>
              <a:rPr lang="en-US" b="1" smtClean="0">
                <a:latin typeface="Arial" pitchFamily="34" charset="0"/>
              </a:rPr>
              <a:t>Programmers Model</a:t>
            </a:r>
            <a:endParaRPr lang="en-US" smtClean="0">
              <a:latin typeface="Arial" pitchFamily="34" charset="0"/>
            </a:endParaRPr>
          </a:p>
          <a:p>
            <a:pPr lvl="1"/>
            <a:r>
              <a:rPr lang="en-US" smtClean="0">
                <a:latin typeface="Arial" pitchFamily="34" charset="0"/>
              </a:rPr>
              <a:t>The structure of the ARM architecture</a:t>
            </a:r>
          </a:p>
          <a:p>
            <a:pPr lvl="1"/>
            <a:r>
              <a:rPr lang="en-US" smtClean="0">
                <a:latin typeface="Arial" pitchFamily="34" charset="0"/>
              </a:rPr>
              <a:t>How it has developed</a:t>
            </a:r>
          </a:p>
          <a:p>
            <a:pPr lvl="1"/>
            <a:r>
              <a:rPr lang="en-US" smtClean="0">
                <a:latin typeface="Arial" pitchFamily="34" charset="0"/>
              </a:rPr>
              <a:t>Register set, modes and exceptions</a:t>
            </a:r>
          </a:p>
          <a:p>
            <a:pPr lvl="1"/>
            <a:r>
              <a:rPr lang="en-US" smtClean="0">
                <a:latin typeface="Arial" pitchFamily="34" charset="0"/>
              </a:rPr>
              <a:t>The endian issue</a:t>
            </a:r>
          </a:p>
        </p:txBody>
      </p:sp>
      <p:sp>
        <p:nvSpPr>
          <p:cNvPr id="234499" name="Rectangle 3"/>
          <p:cNvSpPr>
            <a:spLocks noGrp="1" noRot="1" noChangeAspect="1" noChangeArrowheads="1" noTextEdit="1"/>
          </p:cNvSpPr>
          <p:nvPr>
            <p:ph type="sldImg"/>
          </p:nvPr>
        </p:nvSpPr>
        <p:spPr>
          <a:xfrm>
            <a:off x="1049338" y="909638"/>
            <a:ext cx="4630737" cy="3473450"/>
          </a:xfr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xfrm>
            <a:off x="3820520" y="9384438"/>
            <a:ext cx="2921574" cy="494583"/>
          </a:xfrm>
          <a:prstGeom prst="rect">
            <a:avLst/>
          </a:prstGeom>
          <a:noFill/>
        </p:spPr>
        <p:txBody>
          <a:bodyPr/>
          <a:lstStyle/>
          <a:p>
            <a:fld id="{49C434DE-9AEA-4CD1-9A6B-4E80635FEF83}" type="slidenum">
              <a:rPr lang="en-US"/>
              <a:pPr/>
              <a:t>11</a:t>
            </a:fld>
            <a:endParaRPr lang="en-US"/>
          </a:p>
        </p:txBody>
      </p:sp>
      <p:sp>
        <p:nvSpPr>
          <p:cNvPr id="48131" name="Rectangle 2"/>
          <p:cNvSpPr>
            <a:spLocks noGrp="1" noRot="1" noChangeAspect="1" noChangeArrowheads="1" noTextEdit="1"/>
          </p:cNvSpPr>
          <p:nvPr>
            <p:ph type="sldImg"/>
          </p:nvPr>
        </p:nvSpPr>
        <p:spPr>
          <a:xfrm>
            <a:off x="901700" y="119063"/>
            <a:ext cx="4940300" cy="3705225"/>
          </a:xfrm>
          <a:ln/>
        </p:spPr>
      </p:sp>
      <p:sp>
        <p:nvSpPr>
          <p:cNvPr id="48132" name="Rectangle 3"/>
          <p:cNvSpPr>
            <a:spLocks noGrp="1" noChangeArrowheads="1"/>
          </p:cNvSpPr>
          <p:nvPr>
            <p:ph type="body" idx="1"/>
          </p:nvPr>
        </p:nvSpPr>
        <p:spPr>
          <a:noFill/>
          <a:ln/>
        </p:spPr>
        <p:txBody>
          <a:bodyPr/>
          <a:lstStyle/>
          <a:p>
            <a:pPr eaLnBrk="1" hangingPunct="1"/>
            <a:r>
              <a:rPr lang="en-GB" dirty="0" smtClean="0"/>
              <a:t>Version 7 of</a:t>
            </a:r>
            <a:r>
              <a:rPr lang="en-GB" baseline="0" dirty="0" smtClean="0"/>
              <a:t> the instruction set architecture coincided with the introduction of the Cortex product naming convention.</a:t>
            </a:r>
          </a:p>
          <a:p>
            <a:pPr eaLnBrk="1" hangingPunct="1"/>
            <a:r>
              <a:rPr lang="en-GB" baseline="0" dirty="0" smtClean="0"/>
              <a:t>Cortex processors are named based on how they are used (letter), along with a qualitative numeric indicator of performance and functionality.</a:t>
            </a:r>
          </a:p>
          <a:p>
            <a:pPr eaLnBrk="1" hangingPunct="1"/>
            <a:r>
              <a:rPr lang="en-GB" baseline="0" dirty="0" smtClean="0"/>
              <a:t>This slide shows the 3 families along with the processor designs we have in hand today and can deliver tomorrow.</a:t>
            </a:r>
          </a:p>
          <a:p>
            <a:pPr eaLnBrk="1" hangingPunct="1"/>
            <a:r>
              <a:rPr lang="en-GB" baseline="0" smtClean="0"/>
              <a:t>-------------</a:t>
            </a:r>
            <a:endParaRPr lang="en-GB" baseline="0" dirty="0" smtClean="0"/>
          </a:p>
          <a:p>
            <a:r>
              <a:rPr lang="en-GB" dirty="0" smtClean="0"/>
              <a:t>Hardware virtualization is when the virtual machine manager is embedded in the circuits of a hardware component instead of being called up from a third-party software application. The virtual machine manager is called a </a:t>
            </a:r>
            <a:r>
              <a:rPr lang="en-GB" dirty="0" smtClean="0">
                <a:hlinkClick r:id="rId3"/>
              </a:rPr>
              <a:t>hypervisor</a:t>
            </a:r>
            <a:r>
              <a:rPr lang="en-GB" dirty="0" smtClean="0"/>
              <a:t>.</a:t>
            </a:r>
          </a:p>
          <a:p>
            <a:r>
              <a:rPr lang="en-GB" dirty="0" smtClean="0"/>
              <a:t>The job of the hypervisor is to control processor, memory and other firmware resources. The hypervisor acts like a traffic cop, allowing multiple operating systems to run on the same device without requiring source code or binary changes. Each operating system appears to have the processor, memory, and other firmware resources all to itself -- but in reality, the hypervisor is controlling the processor and its resources, allocating what is needed to each operating system in turn.</a:t>
            </a:r>
          </a:p>
          <a:p>
            <a:r>
              <a:rPr lang="en-GB" dirty="0" smtClean="0"/>
              <a:t>Hardware virtualization is an evolving technology that may become dominant, especially for server platforms, because it has the potential to facilitate the consolidation of multiple workloads on a single physical server without requiring third-party software.</a:t>
            </a:r>
          </a:p>
          <a:p>
            <a:pPr eaLnBrk="1" hangingPunct="1"/>
            <a:endParaRPr lang="en-GB"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xfrm>
            <a:off x="909638" y="914400"/>
            <a:ext cx="4965700" cy="3724275"/>
          </a:xfrm>
          <a:ln/>
        </p:spPr>
      </p:sp>
      <p:sp>
        <p:nvSpPr>
          <p:cNvPr id="239619" name="Rectangle 3"/>
          <p:cNvSpPr>
            <a:spLocks noGrp="1" noChangeArrowheads="1"/>
          </p:cNvSpPr>
          <p:nvPr>
            <p:ph type="body" idx="1"/>
          </p:nvPr>
        </p:nvSpPr>
        <p:spPr>
          <a:xfrm>
            <a:off x="500063" y="4730750"/>
            <a:ext cx="5811837" cy="4660900"/>
          </a:xfrm>
          <a:noFill/>
          <a:ln/>
        </p:spPr>
        <p:txBody>
          <a:bodyPr/>
          <a:lstStyle/>
          <a:p>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body" idx="1"/>
          </p:nvPr>
        </p:nvSpPr>
        <p:spPr>
          <a:xfrm>
            <a:off x="898525" y="4710113"/>
            <a:ext cx="4946650" cy="4465637"/>
          </a:xfrm>
          <a:noFill/>
          <a:ln/>
        </p:spPr>
        <p:txBody>
          <a:bodyPr/>
          <a:lstStyle/>
          <a:p>
            <a:r>
              <a:rPr lang="en-US" smtClean="0">
                <a:latin typeface="Arial" pitchFamily="34" charset="0"/>
              </a:rPr>
              <a:t>The cause of confusion here is the term “word” which will mean 16-bits to people with a 16-bit background.</a:t>
            </a:r>
          </a:p>
          <a:p>
            <a:r>
              <a:rPr lang="en-US" smtClean="0">
                <a:latin typeface="Arial" pitchFamily="34" charset="0"/>
              </a:rPr>
              <a:t>In the ARM world 16-bits is a “halfword” as the architecture is a 32-bit one, whereas “word” means 32-bits.</a:t>
            </a:r>
          </a:p>
          <a:p>
            <a:endParaRPr lang="en-US" smtClean="0">
              <a:latin typeface="Arial" pitchFamily="34" charset="0"/>
            </a:endParaRPr>
          </a:p>
          <a:p>
            <a:r>
              <a:rPr lang="en-US" smtClean="0">
                <a:latin typeface="Arial" pitchFamily="34" charset="0"/>
              </a:rPr>
              <a:t>Java bytecodes are 8-bit instructions designed to be architecture independent.  Jazelle transparently executes most bytecodes in hardware and some in highly optimized ARM code.  This is due to a tradeoff between hardware complexity (power consumption &amp; silicon area) and speed.</a:t>
            </a:r>
          </a:p>
        </p:txBody>
      </p:sp>
      <p:sp>
        <p:nvSpPr>
          <p:cNvPr id="241667" name="Rectangle 3"/>
          <p:cNvSpPr>
            <a:spLocks noGrp="1" noRot="1" noChangeAspect="1" noChangeArrowheads="1" noTextEdit="1"/>
          </p:cNvSpPr>
          <p:nvPr>
            <p:ph type="sldImg"/>
          </p:nvPr>
        </p:nvSpPr>
        <p:spPr>
          <a:xfrm>
            <a:off x="1049338" y="909638"/>
            <a:ext cx="4630737" cy="3473450"/>
          </a:xfr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xfrm>
            <a:off x="1050925" y="911225"/>
            <a:ext cx="4629150" cy="3471863"/>
          </a:xfrm>
          <a:ln/>
        </p:spPr>
      </p:sp>
      <p:sp>
        <p:nvSpPr>
          <p:cNvPr id="243715" name="Rectangle 3"/>
          <p:cNvSpPr>
            <a:spLocks noGrp="1" noChangeArrowheads="1"/>
          </p:cNvSpPr>
          <p:nvPr>
            <p:ph type="body" idx="1"/>
          </p:nvPr>
        </p:nvSpPr>
        <p:spPr>
          <a:xfrm>
            <a:off x="896938" y="4710113"/>
            <a:ext cx="4948237" cy="4467225"/>
          </a:xfrm>
          <a:noFill/>
          <a:ln/>
        </p:spPr>
        <p:txBody>
          <a:bodyPr/>
          <a:lstStyle/>
          <a:p>
            <a:r>
              <a:rPr lang="en-GB" u="sng" smtClean="0">
                <a:latin typeface="Arial" pitchFamily="34" charset="0"/>
              </a:rPr>
              <a:t>Intention</a:t>
            </a:r>
          </a:p>
          <a:p>
            <a:r>
              <a:rPr lang="en-GB" smtClean="0">
                <a:latin typeface="Arial" pitchFamily="34" charset="0"/>
              </a:rPr>
              <a:t>To show a comparison of memory usage between ARM and thumb instructions when running from different size memory width.</a:t>
            </a:r>
          </a:p>
          <a:p>
            <a:endParaRPr lang="en-US" smtClean="0">
              <a:latin typeface="Arial" pitchFamily="34" charset="0"/>
            </a:endParaRPr>
          </a:p>
          <a:p>
            <a:r>
              <a:rPr lang="en-US" smtClean="0">
                <a:latin typeface="Arial" pitchFamily="34" charset="0"/>
              </a:rPr>
              <a:t>In 16-bit memory, Thumb code is better. Even though there are more instructions, each instruction only take a single cycle to fetch whereas each ARM instruction now takes two cycles to fetch.</a:t>
            </a:r>
          </a:p>
          <a:p>
            <a:endParaRPr lang="en-US" smtClean="0">
              <a:latin typeface="Arial" pitchFamily="34" charset="0"/>
            </a:endParaRPr>
          </a:p>
          <a:p>
            <a:r>
              <a:rPr lang="en-US" smtClean="0">
                <a:latin typeface="Arial" pitchFamily="34" charset="0"/>
              </a:rPr>
              <a:t>However you can see in the 16-bit example that the performance from Thumb has gone down -despite still taking a single cycle to fetch each instruction. This is because of data accesses, and in particular stack accesses. Even in Thumb, each access to the stack will be a 32-bit quantity (as register contents are transferred - and this lowers performance on a full 16-bit memory architecture.</a:t>
            </a:r>
          </a:p>
          <a:p>
            <a:r>
              <a:rPr lang="en-US" smtClean="0">
                <a:latin typeface="Arial" pitchFamily="34" charset="0"/>
              </a:rPr>
              <a:t>One way around this is to provide a limited amount of 32-bit memory to place you stack in - which can give a useful performance boost. In this case the boost gets performance almost back to the full 32-bit performance level. The difference is due to the Dhrystone benchmark using integer (32-bit) global data which is still being stored in 16-bit wide memory.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903288" y="741363"/>
            <a:ext cx="4940300" cy="3705225"/>
          </a:xfrm>
          <a:ln/>
        </p:spPr>
      </p:sp>
      <p:sp>
        <p:nvSpPr>
          <p:cNvPr id="45059" name="Rectangle 3"/>
          <p:cNvSpPr>
            <a:spLocks noGrp="1" noChangeArrowheads="1"/>
          </p:cNvSpPr>
          <p:nvPr>
            <p:ph type="body" idx="1"/>
          </p:nvPr>
        </p:nvSpPr>
        <p:spPr>
          <a:xfrm>
            <a:off x="898525" y="4694238"/>
            <a:ext cx="4946650" cy="4445000"/>
          </a:xfrm>
          <a:noFill/>
          <a:ln/>
        </p:spPr>
        <p:txBody>
          <a:bodyPr lIns="90860" tIns="45431" rIns="90860" bIns="45431"/>
          <a:lstStyle/>
          <a:p>
            <a:r>
              <a:rPr lang="en-GB" smtClean="0">
                <a:latin typeface="Arial" pitchFamily="34" charset="0"/>
                <a:ea typeface="MS PGothic"/>
              </a:rPr>
              <a:t>In fact, Cortex-M3 implements only a SUBSET of the Thumb-2 instruction set.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xfrm>
            <a:off x="1050925" y="909638"/>
            <a:ext cx="4629150" cy="3471862"/>
          </a:xfrm>
          <a:ln/>
        </p:spPr>
      </p:sp>
      <p:sp>
        <p:nvSpPr>
          <p:cNvPr id="253955" name="Rectangle 3"/>
          <p:cNvSpPr>
            <a:spLocks noGrp="1" noChangeArrowheads="1"/>
          </p:cNvSpPr>
          <p:nvPr>
            <p:ph type="body" idx="1"/>
          </p:nvPr>
        </p:nvSpPr>
        <p:spPr>
          <a:xfrm>
            <a:off x="896938" y="4708525"/>
            <a:ext cx="4949825" cy="4467225"/>
          </a:xfrm>
          <a:noFill/>
          <a:ln/>
        </p:spPr>
        <p:txBody>
          <a:bodyPr/>
          <a:lstStyle/>
          <a:p>
            <a:r>
              <a:rPr lang="en-US" dirty="0" smtClean="0">
                <a:latin typeface="Arial" pitchFamily="34" charset="0"/>
              </a:rPr>
              <a:t>- It’s fully programmable in C, so programmers need to know nothing about ARM assembly, as opposed to previous ARM processors where you had to use assembly to use some specific instructions because compiler can’t generate them (</a:t>
            </a:r>
            <a:r>
              <a:rPr lang="en-US" dirty="0" err="1" smtClean="0">
                <a:latin typeface="Arial" pitchFamily="34" charset="0"/>
              </a:rPr>
              <a:t>ie</a:t>
            </a:r>
            <a:r>
              <a:rPr lang="en-US" dirty="0" smtClean="0">
                <a:latin typeface="Arial" pitchFamily="34" charset="0"/>
              </a:rPr>
              <a:t>. Atomic swap,  or CLZ), or access PSRs to do things like enable/disable interrupts.</a:t>
            </a:r>
          </a:p>
          <a:p>
            <a:endParaRPr lang="en-US" dirty="0" smtClean="0">
              <a:latin typeface="Arial" pitchFamily="34" charset="0"/>
            </a:endParaRPr>
          </a:p>
          <a:p>
            <a:pPr>
              <a:buFontTx/>
              <a:buChar char="-"/>
            </a:pPr>
            <a:r>
              <a:rPr lang="en-US" dirty="0" smtClean="0">
                <a:latin typeface="Arial" pitchFamily="34" charset="0"/>
              </a:rPr>
              <a:t>Stack-based programmer’s and exception model, more analogous to traditional 8- and 16-bit architectures, so it’s aimed at designers coming from that background.  Stack-based means PC, PSR, LR, and corruptible registers automatically pushed onto stack upon exceptions in hardware, as opposed to manually doing it in software for other ARM processors.</a:t>
            </a:r>
          </a:p>
          <a:p>
            <a:pPr>
              <a:buFontTx/>
              <a:buChar char="-"/>
            </a:pPr>
            <a:endParaRPr lang="en-US" dirty="0" smtClean="0">
              <a:latin typeface="Arial" pitchFamily="34" charset="0"/>
            </a:endParaRPr>
          </a:p>
          <a:p>
            <a:pPr>
              <a:buFontTx/>
              <a:buChar char="-"/>
            </a:pPr>
            <a:r>
              <a:rPr lang="en-US" dirty="0" smtClean="0">
                <a:latin typeface="Arial" pitchFamily="34" charset="0"/>
              </a:rPr>
              <a:t>Vector table contains addresses that are fetched upon accepting interrupts as opposed to instructions.</a:t>
            </a:r>
          </a:p>
          <a:p>
            <a:pPr>
              <a:buFontTx/>
              <a:buChar char="-"/>
            </a:pPr>
            <a:endParaRPr lang="en-US" dirty="0" smtClean="0">
              <a:latin typeface="Arial" pitchFamily="34" charset="0"/>
            </a:endParaRPr>
          </a:p>
          <a:p>
            <a:pPr>
              <a:buFontTx/>
              <a:buChar char="-"/>
            </a:pPr>
            <a:r>
              <a:rPr lang="en-US" dirty="0" smtClean="0">
                <a:latin typeface="Arial" pitchFamily="34" charset="0"/>
              </a:rPr>
              <a:t> Two modes means less initialization code</a:t>
            </a:r>
          </a:p>
          <a:p>
            <a:endParaRPr lang="en-GB" dirty="0"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903288" y="741363"/>
            <a:ext cx="4940300" cy="3705225"/>
          </a:xfrm>
          <a:ln/>
        </p:spPr>
      </p:sp>
      <p:sp>
        <p:nvSpPr>
          <p:cNvPr id="59395" name="Rectangle 3"/>
          <p:cNvSpPr>
            <a:spLocks noGrp="1" noChangeArrowheads="1"/>
          </p:cNvSpPr>
          <p:nvPr>
            <p:ph type="body" idx="1"/>
          </p:nvPr>
        </p:nvSpPr>
        <p:spPr>
          <a:xfrm>
            <a:off x="673100" y="4694238"/>
            <a:ext cx="5397500" cy="4445000"/>
          </a:xfrm>
          <a:noFill/>
          <a:ln/>
        </p:spPr>
        <p:txBody>
          <a:bodyPr/>
          <a:lstStyle/>
          <a:p>
            <a:pPr marL="228600" indent="-228600"/>
            <a:r>
              <a:rPr lang="en-US" smtClean="0">
                <a:latin typeface="Arial" pitchFamily="34" charset="0"/>
                <a:ea typeface="MS PGothic"/>
              </a:rPr>
              <a:t>As mentioned, the M3 supports two operating modes, called Thread and Handler modes, which can be thought of as dividing the system into a Supervisor and a User modes. These are actually the terms used for the modes on ARM processors.  </a:t>
            </a:r>
          </a:p>
          <a:p>
            <a:pPr marL="228600" indent="-228600"/>
            <a:endParaRPr lang="en-US" smtClean="0">
              <a:latin typeface="Arial" pitchFamily="34" charset="0"/>
              <a:ea typeface="MS PGothic"/>
            </a:endParaRPr>
          </a:p>
          <a:p>
            <a:pPr marL="228600" indent="-228600"/>
            <a:r>
              <a:rPr lang="en-US" smtClean="0">
                <a:latin typeface="Arial" pitchFamily="34" charset="0"/>
                <a:ea typeface="MS PGothic"/>
              </a:rPr>
              <a:t>Further, the M3 supports two levels of access for code, privileged and unprivileged.  The two-level access for code enables the implementation of complex, open systems without sacrificing security of the application. Unprivileged code limits or excludes access to some resources such as specific instructions or memory locations. </a:t>
            </a:r>
          </a:p>
          <a:p>
            <a:pPr marL="228600" indent="-228600"/>
            <a:endParaRPr lang="en-US" smtClean="0">
              <a:latin typeface="Arial" pitchFamily="34" charset="0"/>
              <a:ea typeface="MS PGothic"/>
            </a:endParaRPr>
          </a:p>
          <a:p>
            <a:pPr marL="228600" indent="-228600">
              <a:buFontTx/>
              <a:buAutoNum type="arabicPeriod"/>
            </a:pPr>
            <a:r>
              <a:rPr lang="en-US" smtClean="0">
                <a:latin typeface="Arial" pitchFamily="34" charset="0"/>
                <a:ea typeface="MS PGothic"/>
              </a:rPr>
              <a:t>So the User sides where most application code runs, and supports non-privileged and privileged code.  The Supervisor side supports only privileged code.</a:t>
            </a:r>
          </a:p>
          <a:p>
            <a:pPr marL="228600" indent="-228600">
              <a:buFontTx/>
              <a:buAutoNum type="arabicPeriod"/>
            </a:pPr>
            <a:r>
              <a:rPr lang="en-US" smtClean="0">
                <a:latin typeface="Arial" pitchFamily="34" charset="0"/>
                <a:ea typeface="MS PGothic"/>
              </a:rPr>
              <a:t>Exceptional events, such as operating systems calls, for example, to allocate memory or perform some other OS task, or error conditions like undefined instructions are the only way to go from the User side to the Supervisor side.</a:t>
            </a:r>
          </a:p>
          <a:p>
            <a:pPr marL="228600" indent="-228600">
              <a:buFontTx/>
              <a:buAutoNum type="arabicPeriod"/>
            </a:pPr>
            <a:r>
              <a:rPr lang="en-US" smtClean="0">
                <a:latin typeface="Arial" pitchFamily="34" charset="0"/>
                <a:ea typeface="MS PGothic"/>
              </a:rPr>
              <a:t>Other exception events are external and include things like memory aborts, interrupts, and Resets.</a:t>
            </a:r>
          </a:p>
          <a:p>
            <a:pPr marL="228600" indent="-228600">
              <a:buFontTx/>
              <a:buAutoNum type="arabicPeriod"/>
            </a:pPr>
            <a:r>
              <a:rPr lang="en-US" smtClean="0">
                <a:latin typeface="Arial" pitchFamily="34" charset="0"/>
                <a:ea typeface="MS PGothic"/>
              </a:rPr>
              <a:t>And again, the technical term for these two modes or operation are Thread and Handler.</a:t>
            </a:r>
            <a:endParaRPr lang="en-GB" smtClean="0">
              <a:latin typeface="Arial" pitchFamily="34" charset="0"/>
              <a:ea typeface="MS PGothic"/>
            </a:endParaRPr>
          </a:p>
          <a:p>
            <a:pPr marL="228600" indent="-228600"/>
            <a:r>
              <a:rPr lang="en-GB" smtClean="0">
                <a:latin typeface="Arial" pitchFamily="34" charset="0"/>
                <a:ea typeface="MS PGothic"/>
              </a:rPr>
              <a:t>	</a:t>
            </a:r>
            <a:endParaRPr lang="en-US" smtClean="0">
              <a:latin typeface="Arial" pitchFamily="34" charset="0"/>
              <a:ea typeface="MS PGothic"/>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900113" y="739775"/>
            <a:ext cx="4945062" cy="3708400"/>
          </a:xfrm>
          <a:ln/>
        </p:spPr>
      </p:sp>
      <p:sp>
        <p:nvSpPr>
          <p:cNvPr id="64515" name="Rectangle 3"/>
          <p:cNvSpPr>
            <a:spLocks noGrp="1" noChangeArrowheads="1"/>
          </p:cNvSpPr>
          <p:nvPr>
            <p:ph type="body" idx="1"/>
          </p:nvPr>
        </p:nvSpPr>
        <p:spPr>
          <a:xfrm>
            <a:off x="673100" y="4694238"/>
            <a:ext cx="5397500" cy="4446587"/>
          </a:xfrm>
          <a:noFill/>
          <a:ln/>
        </p:spPr>
        <p:txBody>
          <a:bodyPr/>
          <a:lstStyle/>
          <a:p>
            <a:r>
              <a:rPr lang="en-GB" dirty="0" smtClean="0">
                <a:latin typeface="Arial" pitchFamily="34" charset="0"/>
                <a:ea typeface="MS PGothic"/>
              </a:rPr>
              <a:t>So here’s what the NVIC looks like next to the core.  Again, this is traditionally off the processor, but not with the M3.</a:t>
            </a:r>
          </a:p>
          <a:p>
            <a:endParaRPr lang="en-GB" dirty="0" smtClean="0">
              <a:latin typeface="Arial" pitchFamily="34" charset="0"/>
              <a:ea typeface="MS PGothic"/>
            </a:endParaRPr>
          </a:p>
          <a:p>
            <a:r>
              <a:rPr lang="en-GB" dirty="0" smtClean="0">
                <a:latin typeface="Arial" pitchFamily="34" charset="0"/>
                <a:ea typeface="MS PGothic"/>
              </a:rPr>
              <a:t>NMI usually used for unrecoverable hardware errors, and so should never be ignored (</a:t>
            </a:r>
            <a:r>
              <a:rPr lang="en-GB" dirty="0" err="1" smtClean="0">
                <a:latin typeface="Arial" pitchFamily="34" charset="0"/>
                <a:ea typeface="MS PGothic"/>
              </a:rPr>
              <a:t>ie</a:t>
            </a:r>
            <a:r>
              <a:rPr lang="en-GB" dirty="0" smtClean="0">
                <a:latin typeface="Arial" pitchFamily="34" charset="0"/>
                <a:ea typeface="MS PGothic"/>
              </a:rPr>
              <a:t> data corruption or parity errors) and may cause a debug monitor program to be executed</a:t>
            </a:r>
          </a:p>
          <a:p>
            <a:endParaRPr lang="en-GB" dirty="0" smtClean="0">
              <a:latin typeface="Arial" pitchFamily="34" charset="0"/>
              <a:ea typeface="MS PGothic"/>
            </a:endParaRPr>
          </a:p>
          <a:p>
            <a:r>
              <a:rPr lang="en-GB" dirty="0" smtClean="0">
                <a:latin typeface="Arial" pitchFamily="34" charset="0"/>
                <a:ea typeface="MS PGothic"/>
              </a:rPr>
              <a:t>The number of interrupts supported can be configured depending on implementation.</a:t>
            </a:r>
          </a:p>
          <a:p>
            <a:endParaRPr lang="en-GB" dirty="0" smtClean="0">
              <a:latin typeface="Arial" pitchFamily="34" charset="0"/>
              <a:ea typeface="MS PGothic"/>
            </a:endParaRPr>
          </a:p>
          <a:p>
            <a:r>
              <a:rPr lang="en-GB" dirty="0" smtClean="0">
                <a:latin typeface="Arial" pitchFamily="34" charset="0"/>
                <a:ea typeface="MS PGothic"/>
              </a:rPr>
              <a:t>The ‘N’ means interrupts can be nested or stacked, allowing pending higher priority interrupts to be serviced first.</a:t>
            </a:r>
          </a:p>
          <a:p>
            <a:endParaRPr lang="en-GB" dirty="0" smtClean="0">
              <a:latin typeface="Arial" pitchFamily="34" charset="0"/>
              <a:ea typeface="MS PGothic"/>
            </a:endParaRPr>
          </a:p>
          <a:p>
            <a:r>
              <a:rPr lang="en-GB" dirty="0" smtClean="0">
                <a:latin typeface="Arial" pitchFamily="34" charset="0"/>
                <a:ea typeface="MS PGothic"/>
              </a:rPr>
              <a:t>The NVIC also supports dynamic re-prioritization, so priorities can change at runtime by software.</a:t>
            </a:r>
          </a:p>
          <a:p>
            <a:endParaRPr lang="en-GB" dirty="0" smtClean="0">
              <a:latin typeface="Arial" pitchFamily="34" charset="0"/>
              <a:ea typeface="MS PGothic"/>
            </a:endParaRPr>
          </a:p>
          <a:p>
            <a:r>
              <a:rPr lang="en-GB" dirty="0" smtClean="0">
                <a:latin typeface="Arial" pitchFamily="34" charset="0"/>
                <a:ea typeface="MS PGothic"/>
              </a:rPr>
              <a:t>It also supports something called Tail-chaining that replaces typically high-latency serial push/pop actions with a low-latency instruction fetch between the ISRs.  This allows the need for only one set of push/pop operations for back-to-back interrupts instead of a set for every interrupt.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903288" y="741363"/>
            <a:ext cx="4940300" cy="3705225"/>
          </a:xfrm>
          <a:ln/>
        </p:spPr>
      </p:sp>
      <p:sp>
        <p:nvSpPr>
          <p:cNvPr id="65539" name="Rectangle 3"/>
          <p:cNvSpPr>
            <a:spLocks noGrp="1" noChangeArrowheads="1"/>
          </p:cNvSpPr>
          <p:nvPr>
            <p:ph type="body" idx="1"/>
          </p:nvPr>
        </p:nvSpPr>
        <p:spPr>
          <a:xfrm>
            <a:off x="673100" y="4694238"/>
            <a:ext cx="5397500" cy="4445000"/>
          </a:xfrm>
          <a:noFill/>
          <a:ln/>
        </p:spPr>
        <p:txBody>
          <a:bodyPr lIns="94977" tIns="47489" rIns="94977" bIns="47489"/>
          <a:lstStyle/>
          <a:p>
            <a:pPr eaLnBrk="1" hangingPunct="1">
              <a:lnSpc>
                <a:spcPct val="80000"/>
              </a:lnSpc>
            </a:pPr>
            <a:r>
              <a:rPr lang="en-GB" sz="900" dirty="0" smtClean="0">
                <a:latin typeface="Arial" pitchFamily="34" charset="0"/>
                <a:ea typeface="MS PGothic"/>
              </a:rPr>
              <a:t>So these are the types of exceptions.  They appear in a similar order in the vector table with a few differences.  Some of these look similar to traditional ARM exceptions, like Reset, Memory Aborts, and Supervisor exceptions.  When an exception occurs, the vector is automatically fetched from the vector table in parallel with the state save.</a:t>
            </a:r>
          </a:p>
          <a:p>
            <a:pPr eaLnBrk="1" hangingPunct="1">
              <a:lnSpc>
                <a:spcPct val="80000"/>
              </a:lnSpc>
            </a:pPr>
            <a:r>
              <a:rPr lang="en-GB" sz="900" dirty="0" smtClean="0">
                <a:latin typeface="Arial" pitchFamily="34" charset="0"/>
                <a:ea typeface="MS PGothic"/>
              </a:rPr>
              <a:t>  </a:t>
            </a:r>
          </a:p>
          <a:p>
            <a:pPr eaLnBrk="1" hangingPunct="1">
              <a:lnSpc>
                <a:spcPct val="80000"/>
              </a:lnSpc>
              <a:buFontTx/>
              <a:buChar char="•"/>
            </a:pPr>
            <a:r>
              <a:rPr lang="en-GB" sz="900" dirty="0" smtClean="0">
                <a:latin typeface="Arial" pitchFamily="34" charset="0"/>
                <a:ea typeface="MS PGothic"/>
              </a:rPr>
              <a:t>Reset..</a:t>
            </a:r>
          </a:p>
          <a:p>
            <a:pPr eaLnBrk="1" hangingPunct="1">
              <a:lnSpc>
                <a:spcPct val="80000"/>
              </a:lnSpc>
              <a:buFontTx/>
              <a:buChar char="•"/>
            </a:pPr>
            <a:r>
              <a:rPr lang="en-GB" sz="900" dirty="0" smtClean="0">
                <a:latin typeface="Arial" pitchFamily="34" charset="0"/>
                <a:ea typeface="MS PGothic"/>
              </a:rPr>
              <a:t>NMI cannot be stopped or </a:t>
            </a:r>
            <a:r>
              <a:rPr lang="en-GB" sz="900" dirty="0" err="1" smtClean="0">
                <a:latin typeface="Arial" pitchFamily="34" charset="0"/>
                <a:ea typeface="MS PGothic"/>
              </a:rPr>
              <a:t>preempted</a:t>
            </a:r>
            <a:r>
              <a:rPr lang="en-GB" sz="900" dirty="0" smtClean="0">
                <a:latin typeface="Arial" pitchFamily="34" charset="0"/>
                <a:ea typeface="MS PGothic"/>
              </a:rPr>
              <a:t> by any exception other than reset</a:t>
            </a:r>
          </a:p>
          <a:p>
            <a:pPr eaLnBrk="1" hangingPunct="1">
              <a:lnSpc>
                <a:spcPct val="80000"/>
              </a:lnSpc>
              <a:buFontTx/>
              <a:buChar char="•"/>
            </a:pPr>
            <a:r>
              <a:rPr lang="en-GB" sz="900" dirty="0" smtClean="0">
                <a:latin typeface="Arial" pitchFamily="34" charset="0"/>
                <a:ea typeface="MS PGothic"/>
              </a:rPr>
              <a:t>A Hard Fault can be any class of fault that can’t activate for some reason, perhaps the Fault handler has been disabled or it doesn’t have enough priority to execute.  In fact, in simple systems, all faults use the Hard Fault handler.</a:t>
            </a:r>
          </a:p>
          <a:p>
            <a:pPr marL="742950" lvl="1" indent="-285750" eaLnBrk="1" hangingPunct="1">
              <a:lnSpc>
                <a:spcPct val="80000"/>
              </a:lnSpc>
              <a:buFontTx/>
              <a:buChar char="•"/>
            </a:pPr>
            <a:r>
              <a:rPr lang="en-GB" sz="900" dirty="0" err="1" smtClean="0">
                <a:latin typeface="Arial" pitchFamily="34" charset="0"/>
                <a:ea typeface="MS PGothic"/>
              </a:rPr>
              <a:t>Mem</a:t>
            </a:r>
            <a:r>
              <a:rPr lang="en-GB" sz="900" dirty="0" smtClean="0">
                <a:latin typeface="Arial" pitchFamily="34" charset="0"/>
                <a:ea typeface="MS PGothic"/>
              </a:rPr>
              <a:t> Management fault for MPU violations</a:t>
            </a:r>
          </a:p>
          <a:p>
            <a:pPr marL="742950" lvl="1" indent="-285750" eaLnBrk="1" hangingPunct="1">
              <a:lnSpc>
                <a:spcPct val="80000"/>
              </a:lnSpc>
              <a:buFontTx/>
              <a:buChar char="•"/>
            </a:pPr>
            <a:r>
              <a:rPr lang="en-GB" sz="900" dirty="0" smtClean="0">
                <a:latin typeface="Arial" pitchFamily="34" charset="0"/>
                <a:ea typeface="MS PGothic"/>
              </a:rPr>
              <a:t>Bus Fault are for </a:t>
            </a:r>
            <a:r>
              <a:rPr lang="en-GB" sz="900" dirty="0" err="1" smtClean="0">
                <a:latin typeface="Arial" pitchFamily="34" charset="0"/>
                <a:ea typeface="MS PGothic"/>
              </a:rPr>
              <a:t>prefetch</a:t>
            </a:r>
            <a:r>
              <a:rPr lang="en-GB" sz="900" dirty="0" smtClean="0">
                <a:latin typeface="Arial" pitchFamily="34" charset="0"/>
                <a:ea typeface="MS PGothic"/>
              </a:rPr>
              <a:t> and memory access violations</a:t>
            </a:r>
          </a:p>
          <a:p>
            <a:pPr marL="742950" lvl="1" indent="-285750" eaLnBrk="1" hangingPunct="1">
              <a:lnSpc>
                <a:spcPct val="80000"/>
              </a:lnSpc>
              <a:buFontTx/>
              <a:buChar char="•"/>
            </a:pPr>
            <a:r>
              <a:rPr lang="en-GB" sz="900" dirty="0" smtClean="0">
                <a:latin typeface="Arial" pitchFamily="34" charset="0"/>
                <a:ea typeface="MS PGothic"/>
              </a:rPr>
              <a:t>Usage Fault include executing undefined instructions, trying to execute instructions in an invalid state, or divide by zero for example</a:t>
            </a:r>
          </a:p>
          <a:p>
            <a:pPr marL="742950" lvl="1" indent="-285750" eaLnBrk="1" hangingPunct="1">
              <a:lnSpc>
                <a:spcPct val="80000"/>
              </a:lnSpc>
              <a:buFontTx/>
              <a:buChar char="•"/>
            </a:pPr>
            <a:r>
              <a:rPr lang="en-GB" sz="900" dirty="0" smtClean="0">
                <a:latin typeface="Arial" pitchFamily="34" charset="0"/>
                <a:ea typeface="MS PGothic"/>
              </a:rPr>
              <a:t>Debug Monitor is where you would hold a debug monitor program for debug in Monitor Mode, which again allows you to continue servicing </a:t>
            </a:r>
            <a:r>
              <a:rPr lang="en-GB" sz="900" dirty="0" err="1" smtClean="0">
                <a:latin typeface="Arial" pitchFamily="34" charset="0"/>
                <a:ea typeface="MS PGothic"/>
              </a:rPr>
              <a:t>prioritirized</a:t>
            </a:r>
            <a:r>
              <a:rPr lang="en-GB" sz="900" dirty="0" smtClean="0">
                <a:latin typeface="Arial" pitchFamily="34" charset="0"/>
                <a:ea typeface="MS PGothic"/>
              </a:rPr>
              <a:t> interrupts in real-time</a:t>
            </a:r>
          </a:p>
          <a:p>
            <a:pPr eaLnBrk="1" hangingPunct="1">
              <a:lnSpc>
                <a:spcPct val="80000"/>
              </a:lnSpc>
              <a:buFontTx/>
              <a:buChar char="•"/>
            </a:pPr>
            <a:r>
              <a:rPr lang="en-GB" sz="900" dirty="0" err="1" smtClean="0">
                <a:latin typeface="Arial" pitchFamily="34" charset="0"/>
                <a:ea typeface="MS PGothic"/>
              </a:rPr>
              <a:t>SVCall</a:t>
            </a:r>
            <a:r>
              <a:rPr lang="en-GB" sz="900" dirty="0" smtClean="0">
                <a:latin typeface="Arial" pitchFamily="34" charset="0"/>
                <a:ea typeface="MS PGothic"/>
              </a:rPr>
              <a:t> is usually used for operating system requests, for example, memory allocations or starting other OS tasks</a:t>
            </a:r>
          </a:p>
          <a:p>
            <a:pPr eaLnBrk="1" hangingPunct="1">
              <a:lnSpc>
                <a:spcPct val="80000"/>
              </a:lnSpc>
              <a:buFontTx/>
              <a:buChar char="•"/>
            </a:pPr>
            <a:r>
              <a:rPr lang="en-GB" sz="900" dirty="0" err="1" smtClean="0">
                <a:latin typeface="Arial" pitchFamily="34" charset="0"/>
                <a:ea typeface="MS PGothic"/>
              </a:rPr>
              <a:t>PendSV</a:t>
            </a:r>
            <a:r>
              <a:rPr lang="en-GB" sz="900" dirty="0" smtClean="0">
                <a:latin typeface="Arial" pitchFamily="34" charset="0"/>
                <a:ea typeface="MS PGothic"/>
              </a:rPr>
              <a:t> are for pending </a:t>
            </a:r>
            <a:r>
              <a:rPr lang="en-GB" sz="900" dirty="0" err="1" smtClean="0">
                <a:latin typeface="Arial" pitchFamily="34" charset="0"/>
                <a:ea typeface="MS PGothic"/>
              </a:rPr>
              <a:t>SVCalls</a:t>
            </a:r>
            <a:r>
              <a:rPr lang="en-GB" sz="900" dirty="0" smtClean="0">
                <a:latin typeface="Arial" pitchFamily="34" charset="0"/>
                <a:ea typeface="MS PGothic"/>
              </a:rPr>
              <a:t>.  </a:t>
            </a:r>
            <a:r>
              <a:rPr lang="en-GB" sz="900" dirty="0" err="1" smtClean="0">
                <a:latin typeface="Arial" pitchFamily="34" charset="0"/>
                <a:ea typeface="MS PGothic"/>
              </a:rPr>
              <a:t>SVCalls</a:t>
            </a:r>
            <a:r>
              <a:rPr lang="en-GB" sz="900" dirty="0" smtClean="0">
                <a:latin typeface="Arial" pitchFamily="34" charset="0"/>
                <a:ea typeface="MS PGothic"/>
              </a:rPr>
              <a:t> and </a:t>
            </a:r>
            <a:r>
              <a:rPr lang="en-GB" sz="900" dirty="0" err="1" smtClean="0">
                <a:latin typeface="Arial" pitchFamily="34" charset="0"/>
                <a:ea typeface="MS PGothic"/>
              </a:rPr>
              <a:t>PendSVs</a:t>
            </a:r>
            <a:r>
              <a:rPr lang="en-GB" sz="900" dirty="0" smtClean="0">
                <a:latin typeface="Arial" pitchFamily="34" charset="0"/>
                <a:ea typeface="MS PGothic"/>
              </a:rPr>
              <a:t> work together to allow OS to switch contexts without masking interrupts.</a:t>
            </a:r>
          </a:p>
          <a:p>
            <a:pPr eaLnBrk="1" hangingPunct="1">
              <a:lnSpc>
                <a:spcPct val="80000"/>
              </a:lnSpc>
              <a:buFontTx/>
              <a:buChar char="•"/>
            </a:pPr>
            <a:r>
              <a:rPr lang="en-GB" sz="900" dirty="0" smtClean="0">
                <a:latin typeface="Arial" pitchFamily="34" charset="0"/>
                <a:ea typeface="MS PGothic"/>
              </a:rPr>
              <a:t>External Interrupt are for any interrupt external to the M3, maybe you have an external keyboard/mouse controller, or extern USB interface</a:t>
            </a:r>
          </a:p>
          <a:p>
            <a:pPr eaLnBrk="1" hangingPunct="1">
              <a:lnSpc>
                <a:spcPct val="80000"/>
              </a:lnSpc>
              <a:buFontTx/>
              <a:buChar char="-"/>
            </a:pPr>
            <a:r>
              <a:rPr lang="en-GB" sz="900" dirty="0" err="1" smtClean="0">
                <a:latin typeface="Arial" pitchFamily="34" charset="0"/>
                <a:ea typeface="MS PGothic"/>
              </a:rPr>
              <a:t>SysTick</a:t>
            </a:r>
            <a:r>
              <a:rPr lang="en-GB" sz="900" dirty="0" smtClean="0">
                <a:latin typeface="Arial" pitchFamily="34" charset="0"/>
                <a:ea typeface="MS PGothic"/>
              </a:rPr>
              <a:t> is for the internal system timer, usually used by an RTOS to periodically check some resource or peripheral,  or call some other code..  The advantage of it being internal is that any M3-based microcontroller will use this timer in the exact same way, so Timer code won’t have to be re-written.  This is in addition to the fact that you don’t have to get the tick from a peripheral off the M3.</a:t>
            </a:r>
          </a:p>
          <a:p>
            <a:pPr eaLnBrk="1" hangingPunct="1">
              <a:lnSpc>
                <a:spcPct val="80000"/>
              </a:lnSpc>
              <a:buFontTx/>
              <a:buChar char="-"/>
            </a:pPr>
            <a:endParaRPr lang="en-GB" sz="900" dirty="0" smtClean="0">
              <a:latin typeface="Arial" pitchFamily="34" charset="0"/>
              <a:ea typeface="MS PGothic"/>
            </a:endParaRPr>
          </a:p>
          <a:p>
            <a:pPr eaLnBrk="1" hangingPunct="1">
              <a:lnSpc>
                <a:spcPct val="80000"/>
              </a:lnSpc>
            </a:pPr>
            <a:r>
              <a:rPr lang="en-GB" sz="900" dirty="0" smtClean="0">
                <a:latin typeface="Arial" pitchFamily="34" charset="0"/>
                <a:ea typeface="MS PGothic"/>
              </a:rPr>
              <a:t>--------------</a:t>
            </a:r>
          </a:p>
          <a:p>
            <a:pPr eaLnBrk="1" hangingPunct="1">
              <a:lnSpc>
                <a:spcPct val="80000"/>
              </a:lnSpc>
            </a:pPr>
            <a:r>
              <a:rPr lang="en-US" sz="1000" dirty="0" smtClean="0">
                <a:latin typeface="Arial" pitchFamily="34" charset="0"/>
                <a:ea typeface="MS PGothic"/>
              </a:rPr>
              <a:t>On the </a:t>
            </a:r>
            <a:r>
              <a:rPr lang="en-US" sz="1000" dirty="0" smtClean="0">
                <a:latin typeface="Arial" pitchFamily="34" charset="0"/>
                <a:ea typeface="MS PGothic"/>
                <a:hlinkClick r:id="rId3" tooltip="Nintendo Entertainment System"/>
              </a:rPr>
              <a:t>Nintendo Entertainment System</a:t>
            </a:r>
            <a:r>
              <a:rPr lang="en-US" sz="1000" dirty="0" smtClean="0">
                <a:latin typeface="Arial" pitchFamily="34" charset="0"/>
                <a:ea typeface="MS PGothic"/>
              </a:rPr>
              <a:t>, an NMI is generated during each </a:t>
            </a:r>
            <a:r>
              <a:rPr lang="en-US" sz="1000" dirty="0" smtClean="0">
                <a:latin typeface="Arial" pitchFamily="34" charset="0"/>
                <a:ea typeface="MS PGothic"/>
                <a:hlinkClick r:id="rId4" tooltip="Vertical blanking interval"/>
              </a:rPr>
              <a:t>vertical blanking interval</a:t>
            </a:r>
            <a:r>
              <a:rPr lang="en-US" sz="1000" dirty="0" smtClean="0">
                <a:latin typeface="Arial" pitchFamily="34" charset="0"/>
                <a:ea typeface="MS PGothic"/>
              </a:rPr>
              <a:t>. Because these NMIs (often referred to as "</a:t>
            </a:r>
            <a:r>
              <a:rPr lang="en-US" sz="1000" dirty="0" err="1" smtClean="0">
                <a:latin typeface="Arial" pitchFamily="34" charset="0"/>
                <a:ea typeface="MS PGothic"/>
              </a:rPr>
              <a:t>vblank</a:t>
            </a:r>
            <a:r>
              <a:rPr lang="en-US" sz="1000" dirty="0" smtClean="0">
                <a:latin typeface="Arial" pitchFamily="34" charset="0"/>
                <a:ea typeface="MS PGothic"/>
              </a:rPr>
              <a:t> interrupts") occur at frequent, regular intervals, code that manipulates game graphics and audio is often executed inside of the NMI handler routine </a:t>
            </a:r>
            <a:endParaRPr lang="en-GB" sz="900" dirty="0" smtClean="0">
              <a:latin typeface="Arial" pitchFamily="34" charset="0"/>
              <a:ea typeface="MS PGothic"/>
            </a:endParaRPr>
          </a:p>
          <a:p>
            <a:pPr eaLnBrk="1" hangingPunct="1">
              <a:lnSpc>
                <a:spcPct val="80000"/>
              </a:lnSpc>
            </a:pPr>
            <a:endParaRPr lang="en-GB" sz="900" dirty="0" smtClean="0">
              <a:latin typeface="Arial" pitchFamily="34" charset="0"/>
              <a:ea typeface="MS PGothic"/>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body" idx="1"/>
          </p:nvPr>
        </p:nvSpPr>
        <p:spPr>
          <a:xfrm>
            <a:off x="900113" y="4692650"/>
            <a:ext cx="4943475" cy="4448175"/>
          </a:xfrm>
          <a:noFill/>
          <a:ln/>
        </p:spPr>
        <p:txBody>
          <a:bodyPr/>
          <a:lstStyle/>
          <a:p>
            <a:r>
              <a:rPr lang="en-US" b="1" smtClean="0">
                <a:latin typeface="Arial" pitchFamily="34" charset="0"/>
              </a:rPr>
              <a:t>Introduction to ARM</a:t>
            </a:r>
            <a:endParaRPr lang="en-US" smtClean="0">
              <a:latin typeface="Arial" pitchFamily="34" charset="0"/>
            </a:endParaRPr>
          </a:p>
          <a:p>
            <a:pPr lvl="1"/>
            <a:r>
              <a:rPr lang="en-US" smtClean="0">
                <a:latin typeface="Arial" pitchFamily="34" charset="0"/>
              </a:rPr>
              <a:t>Background to who ARM Ltd are, what we do, and how our business model works.</a:t>
            </a:r>
          </a:p>
          <a:p>
            <a:r>
              <a:rPr lang="en-US" b="1" smtClean="0">
                <a:latin typeface="Arial" pitchFamily="34" charset="0"/>
              </a:rPr>
              <a:t>Programmers Model</a:t>
            </a:r>
            <a:endParaRPr lang="en-US" smtClean="0">
              <a:latin typeface="Arial" pitchFamily="34" charset="0"/>
            </a:endParaRPr>
          </a:p>
          <a:p>
            <a:pPr lvl="1"/>
            <a:r>
              <a:rPr lang="en-US" smtClean="0">
                <a:latin typeface="Arial" pitchFamily="34" charset="0"/>
              </a:rPr>
              <a:t>The structure of the ARM architecture</a:t>
            </a:r>
          </a:p>
          <a:p>
            <a:pPr lvl="1"/>
            <a:r>
              <a:rPr lang="en-US" smtClean="0">
                <a:latin typeface="Arial" pitchFamily="34" charset="0"/>
              </a:rPr>
              <a:t>How it has developed</a:t>
            </a:r>
          </a:p>
          <a:p>
            <a:pPr lvl="1"/>
            <a:r>
              <a:rPr lang="en-US" smtClean="0">
                <a:latin typeface="Arial" pitchFamily="34" charset="0"/>
              </a:rPr>
              <a:t>Register set, modes and exceptions</a:t>
            </a:r>
          </a:p>
          <a:p>
            <a:pPr lvl="1"/>
            <a:r>
              <a:rPr lang="en-US" smtClean="0">
                <a:latin typeface="Arial" pitchFamily="34" charset="0"/>
              </a:rPr>
              <a:t>The endian issue</a:t>
            </a:r>
          </a:p>
          <a:p>
            <a:r>
              <a:rPr lang="en-US" b="1" smtClean="0">
                <a:latin typeface="Arial" pitchFamily="34" charset="0"/>
              </a:rPr>
              <a:t>Instruction Sets</a:t>
            </a:r>
            <a:endParaRPr lang="en-US" smtClean="0">
              <a:latin typeface="Arial" pitchFamily="34" charset="0"/>
            </a:endParaRPr>
          </a:p>
          <a:p>
            <a:pPr lvl="1"/>
            <a:r>
              <a:rPr lang="en-US" smtClean="0">
                <a:latin typeface="Arial" pitchFamily="34" charset="0"/>
              </a:rPr>
              <a:t>Overview of the features of the ARM instruction set</a:t>
            </a:r>
          </a:p>
          <a:p>
            <a:pPr lvl="1"/>
            <a:r>
              <a:rPr lang="en-US" smtClean="0">
                <a:latin typeface="Arial" pitchFamily="34" charset="0"/>
              </a:rPr>
              <a:t>The coprocessor mechanism</a:t>
            </a:r>
          </a:p>
          <a:p>
            <a:pPr lvl="1"/>
            <a:r>
              <a:rPr lang="en-US" smtClean="0">
                <a:latin typeface="Arial" pitchFamily="34" charset="0"/>
              </a:rPr>
              <a:t>Overview of Thumb - Why it was designed and the benefits it gives.</a:t>
            </a:r>
          </a:p>
          <a:p>
            <a:r>
              <a:rPr lang="en-US" b="1" smtClean="0">
                <a:latin typeface="Arial" pitchFamily="34" charset="0"/>
              </a:rPr>
              <a:t>System Design</a:t>
            </a:r>
            <a:endParaRPr lang="en-US" smtClean="0">
              <a:latin typeface="Arial" pitchFamily="34" charset="0"/>
            </a:endParaRPr>
          </a:p>
          <a:p>
            <a:pPr lvl="1"/>
            <a:r>
              <a:rPr lang="en-US" smtClean="0">
                <a:latin typeface="Arial" pitchFamily="34" charset="0"/>
              </a:rPr>
              <a:t>Overview of some of the hardware and software technologies that ARM has to support the design in of the ARM core into real products.</a:t>
            </a:r>
          </a:p>
          <a:p>
            <a:pPr lvl="1"/>
            <a:r>
              <a:rPr lang="en-US" smtClean="0">
                <a:latin typeface="Arial" pitchFamily="34" charset="0"/>
              </a:rPr>
              <a:t>Also looks at some of the issues involved with memory maps in ARM based systems.</a:t>
            </a:r>
          </a:p>
          <a:p>
            <a:pPr lvl="1"/>
            <a:endParaRPr lang="en-US" smtClean="0">
              <a:latin typeface="Arial" pitchFamily="34" charset="0"/>
            </a:endParaRPr>
          </a:p>
        </p:txBody>
      </p:sp>
      <p:sp>
        <p:nvSpPr>
          <p:cNvPr id="222211" name="Rectangle 3"/>
          <p:cNvSpPr>
            <a:spLocks noGrp="1" noRot="1" noChangeAspect="1" noChangeArrowheads="1" noTextEdit="1"/>
          </p:cNvSpPr>
          <p:nvPr>
            <p:ph type="sldImg"/>
          </p:nvPr>
        </p:nvSpPr>
        <p:spPr>
          <a:xfrm>
            <a:off x="1049338" y="909638"/>
            <a:ext cx="4630737" cy="3473450"/>
          </a:xfr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903288" y="741363"/>
            <a:ext cx="4940300" cy="3705225"/>
          </a:xfrm>
          <a:ln/>
        </p:spPr>
      </p:sp>
      <p:sp>
        <p:nvSpPr>
          <p:cNvPr id="54275" name="Rectangle 3"/>
          <p:cNvSpPr>
            <a:spLocks noGrp="1" noChangeArrowheads="1"/>
          </p:cNvSpPr>
          <p:nvPr>
            <p:ph type="body" idx="1"/>
          </p:nvPr>
        </p:nvSpPr>
        <p:spPr>
          <a:xfrm>
            <a:off x="673100" y="4694238"/>
            <a:ext cx="5397500" cy="4445000"/>
          </a:xfrm>
          <a:noFill/>
          <a:ln/>
        </p:spPr>
        <p:txBody>
          <a:bodyPr lIns="94977" tIns="47489" rIns="94977" bIns="47489"/>
          <a:lstStyle/>
          <a:p>
            <a:pPr eaLnBrk="1" hangingPunct="1"/>
            <a:r>
              <a:rPr lang="en-GB" smtClean="0">
                <a:latin typeface="Arial" pitchFamily="34" charset="0"/>
                <a:ea typeface="MS PGothic"/>
              </a:rPr>
              <a:t>So the PSR is one register that can be broken up into 3 subsets of bit fields:</a:t>
            </a:r>
          </a:p>
          <a:p>
            <a:pPr eaLnBrk="1" hangingPunct="1"/>
            <a:r>
              <a:rPr lang="en-GB" smtClean="0">
                <a:latin typeface="Arial" pitchFamily="34" charset="0"/>
                <a:ea typeface="MS PGothic"/>
              </a:rPr>
              <a:t>…</a:t>
            </a:r>
          </a:p>
          <a:p>
            <a:pPr eaLnBrk="1" hangingPunct="1"/>
            <a:r>
              <a:rPr lang="en-GB" smtClean="0">
                <a:latin typeface="Arial" pitchFamily="34" charset="0"/>
                <a:ea typeface="MS PGothic"/>
              </a:rPr>
              <a:t> - ICI field mostly used to hold core register number that was last transferred when an LDM/STM instruction was interrupted so it doesn’t have to restart.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r>
              <a:rPr lang="en-US" dirty="0" smtClean="0">
                <a:latin typeface="Arial" pitchFamily="34" charset="0"/>
                <a:ea typeface="MS PGothic"/>
              </a:rPr>
              <a:t>One previous limitation of 16-bit thumb instructions was the inability to perform conditional execution  In Thumb2, we have a new 16-bit If-Then instruction for doing so.</a:t>
            </a:r>
          </a:p>
          <a:p>
            <a:endParaRPr lang="en-US" dirty="0" smtClean="0">
              <a:latin typeface="Arial" pitchFamily="34" charset="0"/>
              <a:ea typeface="MS PGothic"/>
            </a:endParaRPr>
          </a:p>
          <a:p>
            <a:r>
              <a:rPr lang="en-US" dirty="0" smtClean="0">
                <a:latin typeface="Arial" pitchFamily="34" charset="0"/>
                <a:ea typeface="MS PGothic"/>
              </a:rPr>
              <a:t>The 16-bit instruction looks like so, and in this example, it says “If EQ condition (or Z flag in PSR) is true, Then execute instruction 1 and 2, Else execute instruction 3, and Then execute instruction 4.</a:t>
            </a:r>
          </a:p>
          <a:p>
            <a:endParaRPr lang="en-US" dirty="0" smtClean="0">
              <a:latin typeface="Arial" pitchFamily="34" charset="0"/>
              <a:ea typeface="MS PGothic"/>
            </a:endParaRPr>
          </a:p>
          <a:p>
            <a:r>
              <a:rPr lang="en-US" dirty="0" smtClean="0">
                <a:latin typeface="Arial" pitchFamily="34" charset="0"/>
                <a:ea typeface="MS PGothic"/>
              </a:rPr>
              <a:t>Any CC can be used, however, 16-bit instructions inside the block cannot set flags with the exception of the comparison instruction.</a:t>
            </a:r>
          </a:p>
          <a:p>
            <a:endParaRPr lang="en-US" dirty="0" smtClean="0">
              <a:latin typeface="Arial" pitchFamily="34" charset="0"/>
              <a:ea typeface="MS PGothic"/>
            </a:endParaRPr>
          </a:p>
          <a:p>
            <a:r>
              <a:rPr lang="en-US" dirty="0" smtClean="0">
                <a:latin typeface="Arial" pitchFamily="34" charset="0"/>
                <a:ea typeface="MS PGothic"/>
              </a:rPr>
              <a:t>Special IT status bits in PSR so a block can be safely interrupted and returned to, otherwise, the IT condition wouldn’t be know.  And you should not branch into or out of the block (unless it’s the last instruction of the block), because again, the instructions would have no knowledge of the IT condition since PSR is not pushed/popped upon branches.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body" idx="1"/>
          </p:nvPr>
        </p:nvSpPr>
        <p:spPr>
          <a:xfrm>
            <a:off x="896938" y="4711700"/>
            <a:ext cx="4949825" cy="4462463"/>
          </a:xfrm>
          <a:noFill/>
          <a:ln/>
        </p:spPr>
        <p:txBody>
          <a:bodyPr lIns="84400" tIns="42200" rIns="84400" bIns="42200"/>
          <a:lstStyle/>
          <a:p>
            <a:r>
              <a:rPr lang="en-US" smtClean="0">
                <a:latin typeface="Arial" pitchFamily="34" charset="0"/>
              </a:rPr>
              <a:t>BIC	bit clear</a:t>
            </a:r>
          </a:p>
          <a:p>
            <a:r>
              <a:rPr lang="en-US" smtClean="0">
                <a:latin typeface="Arial" pitchFamily="34" charset="0"/>
              </a:rPr>
              <a:t>ORR	bit set</a:t>
            </a:r>
          </a:p>
          <a:p>
            <a:r>
              <a:rPr lang="en-US" smtClean="0">
                <a:latin typeface="Arial" pitchFamily="34" charset="0"/>
              </a:rPr>
              <a:t>AND	bit mask</a:t>
            </a:r>
          </a:p>
          <a:p>
            <a:r>
              <a:rPr lang="en-US" smtClean="0">
                <a:latin typeface="Arial" pitchFamily="34" charset="0"/>
              </a:rPr>
              <a:t>EOR	bit invert</a:t>
            </a:r>
          </a:p>
          <a:p>
            <a:endParaRPr lang="en-US" smtClean="0">
              <a:latin typeface="Arial" pitchFamily="34" charset="0"/>
            </a:endParaRPr>
          </a:p>
          <a:p>
            <a:r>
              <a:rPr lang="en-US" smtClean="0">
                <a:latin typeface="Arial" pitchFamily="34" charset="0"/>
              </a:rPr>
              <a:t>Comparisons produce no results - just set condition codes.</a:t>
            </a:r>
          </a:p>
          <a:p>
            <a:r>
              <a:rPr lang="en-US" smtClean="0">
                <a:latin typeface="Arial" pitchFamily="34" charset="0"/>
              </a:rPr>
              <a:t>CMP	like SUB</a:t>
            </a:r>
          </a:p>
          <a:p>
            <a:r>
              <a:rPr lang="en-US" smtClean="0">
                <a:latin typeface="Arial" pitchFamily="34" charset="0"/>
              </a:rPr>
              <a:t>CMN	like ADD (subtract of a negative number is the same as add)</a:t>
            </a:r>
          </a:p>
          <a:p>
            <a:r>
              <a:rPr lang="en-US" smtClean="0">
                <a:latin typeface="Arial" pitchFamily="34" charset="0"/>
              </a:rPr>
              <a:t>TST	like AND</a:t>
            </a:r>
          </a:p>
          <a:p>
            <a:r>
              <a:rPr lang="en-US" smtClean="0">
                <a:latin typeface="Arial" pitchFamily="34" charset="0"/>
              </a:rPr>
              <a:t>TEQ	like EOR (eor of identical numbers gives result of zero)</a:t>
            </a:r>
          </a:p>
          <a:p>
            <a:endParaRPr lang="en-US" smtClean="0">
              <a:latin typeface="Arial" pitchFamily="34" charset="0"/>
            </a:endParaRPr>
          </a:p>
          <a:p>
            <a:r>
              <a:rPr lang="en-US" smtClean="0">
                <a:latin typeface="Arial" pitchFamily="34" charset="0"/>
              </a:rPr>
              <a:t>Generally single-cycle execution (except write to PC and register-controlled shift).  Mention ARM NOP &amp; Thumb NOP.</a:t>
            </a:r>
          </a:p>
          <a:p>
            <a:r>
              <a:rPr lang="en-US" smtClean="0">
                <a:latin typeface="Arial" pitchFamily="34" charset="0"/>
              </a:rPr>
              <a:t>Explain RSB and RSC which do subtract in other order (e.g. y-x not x-y)</a:t>
            </a:r>
          </a:p>
          <a:p>
            <a:r>
              <a:rPr lang="en-US" smtClean="0">
                <a:latin typeface="Arial" pitchFamily="34" charset="0"/>
              </a:rPr>
              <a:t>Does not include multiply (separate instr format).  No divide - compiler uses run-time library or barrel shifter to perform division.</a:t>
            </a:r>
          </a:p>
          <a:p>
            <a:r>
              <a:rPr lang="en-US" smtClean="0">
                <a:latin typeface="Arial" pitchFamily="34" charset="0"/>
              </a:rPr>
              <a:t>Can combine “S” bit with conditional execution, e.g.</a:t>
            </a:r>
          </a:p>
          <a:p>
            <a:r>
              <a:rPr lang="en-US" smtClean="0">
                <a:latin typeface="Arial" pitchFamily="34" charset="0"/>
              </a:rPr>
              <a:t>	ADDEQS r0, r1, r2</a:t>
            </a:r>
          </a:p>
        </p:txBody>
      </p:sp>
      <p:sp>
        <p:nvSpPr>
          <p:cNvPr id="261123" name="Rectangle 3"/>
          <p:cNvSpPr>
            <a:spLocks noGrp="1" noRot="1" noChangeAspect="1" noChangeArrowheads="1" noTextEdit="1"/>
          </p:cNvSpPr>
          <p:nvPr>
            <p:ph type="sldImg"/>
          </p:nvPr>
        </p:nvSpPr>
        <p:spPr>
          <a:xfrm>
            <a:off x="1022350" y="923925"/>
            <a:ext cx="4710113" cy="3532188"/>
          </a:xfr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body" idx="1"/>
          </p:nvPr>
        </p:nvSpPr>
        <p:spPr>
          <a:xfrm>
            <a:off x="896938" y="4711700"/>
            <a:ext cx="4949825" cy="4462463"/>
          </a:xfrm>
          <a:noFill/>
          <a:ln/>
        </p:spPr>
        <p:txBody>
          <a:bodyPr lIns="84400" tIns="42200" rIns="84400" bIns="42200"/>
          <a:lstStyle/>
          <a:p>
            <a:r>
              <a:rPr lang="en-US" smtClean="0">
                <a:latin typeface="Arial" pitchFamily="34" charset="0"/>
              </a:rPr>
              <a:t>Mention A bus and B bus on 7TDMI core.</a:t>
            </a:r>
          </a:p>
          <a:p>
            <a:endParaRPr lang="en-US" smtClean="0">
              <a:latin typeface="Arial" pitchFamily="34" charset="0"/>
            </a:endParaRPr>
          </a:p>
          <a:p>
            <a:r>
              <a:rPr lang="en-US" smtClean="0">
                <a:latin typeface="Arial" pitchFamily="34" charset="0"/>
              </a:rPr>
              <a:t>Give examples:</a:t>
            </a:r>
          </a:p>
          <a:p>
            <a:r>
              <a:rPr lang="en-US" smtClean="0">
                <a:latin typeface="Arial" pitchFamily="34" charset="0"/>
              </a:rPr>
              <a:t>	ADD	r0, r1, r2</a:t>
            </a:r>
          </a:p>
          <a:p>
            <a:r>
              <a:rPr lang="en-US" smtClean="0">
                <a:latin typeface="Arial" pitchFamily="34" charset="0"/>
              </a:rPr>
              <a:t>	ADD	r0, r1, r2, LSL#7</a:t>
            </a:r>
          </a:p>
          <a:p>
            <a:r>
              <a:rPr lang="en-US" smtClean="0">
                <a:latin typeface="Arial" pitchFamily="34" charset="0"/>
              </a:rPr>
              <a:t>	ADD	r0, r1, r2, LSL r3</a:t>
            </a:r>
          </a:p>
          <a:p>
            <a:r>
              <a:rPr lang="en-US" smtClean="0">
                <a:latin typeface="Arial" pitchFamily="34" charset="0"/>
              </a:rPr>
              <a:t>	ADD	r0, r1, #0x4E</a:t>
            </a:r>
          </a:p>
        </p:txBody>
      </p:sp>
      <p:sp>
        <p:nvSpPr>
          <p:cNvPr id="263171" name="Rectangle 3"/>
          <p:cNvSpPr>
            <a:spLocks noGrp="1" noRot="1" noChangeAspect="1" noChangeArrowheads="1" noTextEdit="1"/>
          </p:cNvSpPr>
          <p:nvPr>
            <p:ph type="sldImg"/>
          </p:nvPr>
        </p:nvSpPr>
        <p:spPr>
          <a:xfrm>
            <a:off x="1022350" y="923925"/>
            <a:ext cx="4710113" cy="3532188"/>
          </a:xfr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xfrm>
            <a:off x="1022350" y="923925"/>
            <a:ext cx="4710113" cy="3532188"/>
          </a:xfrm>
          <a:ln/>
        </p:spPr>
      </p:sp>
      <p:sp>
        <p:nvSpPr>
          <p:cNvPr id="265219" name="Rectangle 3"/>
          <p:cNvSpPr>
            <a:spLocks noGrp="1" noChangeArrowheads="1"/>
          </p:cNvSpPr>
          <p:nvPr>
            <p:ph type="body" idx="1"/>
          </p:nvPr>
        </p:nvSpPr>
        <p:spPr>
          <a:xfrm>
            <a:off x="896938" y="4711700"/>
            <a:ext cx="4949825" cy="4462463"/>
          </a:xfrm>
          <a:noFill/>
          <a:ln/>
        </p:spPr>
        <p:txBody>
          <a:bodyPr lIns="84400" tIns="42200" rIns="84400" bIns="42200"/>
          <a:lstStyle/>
          <a:p>
            <a:r>
              <a:rPr lang="en-US" smtClean="0">
                <a:latin typeface="Arial" pitchFamily="34" charset="0"/>
              </a:rPr>
              <a:t>Point out destination (reg) first for LDR, but destination (mem) last for STR.  Different to Motorola, but it keeps the instruction mnemonic format consistent. Always have register loaded/stored first, then address accessed second</a:t>
            </a:r>
          </a:p>
          <a:p>
            <a:r>
              <a:rPr lang="en-US" smtClean="0">
                <a:latin typeface="Arial" pitchFamily="34" charset="0"/>
              </a:rPr>
              <a:t>Size specifier comes out on MAS (memory access size) signal.  Important that memory supports full range of accesses - especially important for writes where only the specified size should be written.</a:t>
            </a:r>
          </a:p>
          <a:p>
            <a:r>
              <a:rPr lang="en-US" smtClean="0">
                <a:latin typeface="Arial" pitchFamily="34" charset="0"/>
              </a:rPr>
              <a:t>Special types of sign extended load - this is needed because ARM registers only hold 32-bit values.  Draw diagram.  No need for special store instructions though.</a:t>
            </a:r>
          </a:p>
          <a:p>
            <a:r>
              <a:rPr lang="en-US" smtClean="0">
                <a:latin typeface="Arial" pitchFamily="34" charset="0"/>
              </a:rPr>
              <a:t>Instruction cycle timing:</a:t>
            </a:r>
          </a:p>
          <a:p>
            <a:r>
              <a:rPr lang="en-US" smtClean="0">
                <a:latin typeface="Arial" pitchFamily="34" charset="0"/>
              </a:rPr>
              <a:t>	STR	LDR</a:t>
            </a:r>
          </a:p>
          <a:p>
            <a:r>
              <a:rPr lang="en-US" smtClean="0">
                <a:latin typeface="Arial" pitchFamily="34" charset="0"/>
              </a:rPr>
              <a:t>7TDMI	2 cycles	3 cycles</a:t>
            </a:r>
          </a:p>
          <a:p>
            <a:r>
              <a:rPr lang="en-US" smtClean="0">
                <a:latin typeface="Arial" pitchFamily="34" charset="0"/>
              </a:rPr>
              <a:t>9TDMI	1 cycle	1 cycle - interlock if used in next cycle</a:t>
            </a:r>
          </a:p>
          <a:p>
            <a:r>
              <a:rPr lang="en-US" smtClean="0">
                <a:latin typeface="Arial" pitchFamily="34" charset="0"/>
              </a:rPr>
              <a:t>StrongARM1	1 cycle	1 cycle - interlock if used in next cycle</a:t>
            </a:r>
          </a:p>
          <a:p>
            <a:r>
              <a:rPr lang="en-US" smtClean="0">
                <a:latin typeface="Arial" pitchFamily="34" charset="0"/>
              </a:rPr>
              <a:t>Xscale	1 cycle	1 cycle - interlock if used in next 2 cycles</a:t>
            </a:r>
          </a:p>
          <a:p>
            <a:endParaRPr lang="en-US" smtClean="0">
              <a:latin typeface="Arial" pitchFamily="34" charset="0"/>
            </a:endParaRPr>
          </a:p>
          <a:p>
            <a:r>
              <a:rPr lang="en-US" smtClean="0">
                <a:latin typeface="Arial" pitchFamily="34" charset="0"/>
              </a:rPr>
              <a:t>Note size specifier comes after condition code.</a:t>
            </a:r>
          </a:p>
          <a:p>
            <a:r>
              <a:rPr lang="en-US" smtClean="0">
                <a:latin typeface="Arial" pitchFamily="34" charset="0"/>
              </a:rPr>
              <a:t>Link: &lt;address&gt; explained on next slide.</a:t>
            </a:r>
          </a:p>
          <a:p>
            <a:r>
              <a:rPr lang="en-US" smtClean="0">
                <a:latin typeface="Arial" pitchFamily="34" charset="0"/>
              </a:rPr>
              <a:t>Note that load/store instructions never set condition codes.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body" idx="1"/>
          </p:nvPr>
        </p:nvSpPr>
        <p:spPr>
          <a:xfrm>
            <a:off x="900113" y="4692650"/>
            <a:ext cx="4943475" cy="4448175"/>
          </a:xfrm>
          <a:noFill/>
          <a:ln/>
        </p:spPr>
        <p:txBody>
          <a:bodyPr/>
          <a:lstStyle/>
          <a:p>
            <a:r>
              <a:rPr lang="en-US" b="1" smtClean="0">
                <a:latin typeface="Arial" pitchFamily="34" charset="0"/>
              </a:rPr>
              <a:t>Instruction Sets</a:t>
            </a:r>
            <a:endParaRPr lang="en-US" smtClean="0">
              <a:latin typeface="Arial" pitchFamily="34" charset="0"/>
            </a:endParaRPr>
          </a:p>
          <a:p>
            <a:pPr lvl="1"/>
            <a:r>
              <a:rPr lang="en-US" smtClean="0">
                <a:latin typeface="Arial" pitchFamily="34" charset="0"/>
              </a:rPr>
              <a:t>Overview of the features of the ARM instruction set</a:t>
            </a:r>
          </a:p>
          <a:p>
            <a:pPr lvl="1"/>
            <a:r>
              <a:rPr lang="en-US" smtClean="0">
                <a:latin typeface="Arial" pitchFamily="34" charset="0"/>
              </a:rPr>
              <a:t>The coprocessor mechanism</a:t>
            </a:r>
          </a:p>
          <a:p>
            <a:pPr lvl="1"/>
            <a:r>
              <a:rPr lang="en-US" smtClean="0">
                <a:latin typeface="Arial" pitchFamily="34" charset="0"/>
              </a:rPr>
              <a:t>Overview of Thumb - Why it was designed and the benefits it gives.</a:t>
            </a:r>
          </a:p>
          <a:p>
            <a:endParaRPr lang="en-US" smtClean="0">
              <a:latin typeface="Arial" pitchFamily="34" charset="0"/>
            </a:endParaRPr>
          </a:p>
        </p:txBody>
      </p:sp>
      <p:sp>
        <p:nvSpPr>
          <p:cNvPr id="267267" name="Rectangle 3"/>
          <p:cNvSpPr>
            <a:spLocks noGrp="1" noRot="1" noChangeAspect="1" noChangeArrowheads="1" noTextEdit="1"/>
          </p:cNvSpPr>
          <p:nvPr>
            <p:ph type="sldImg"/>
          </p:nvPr>
        </p:nvSpPr>
        <p:spPr>
          <a:xfrm>
            <a:off x="1049338" y="909638"/>
            <a:ext cx="4630737" cy="3473450"/>
          </a:xfr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903288" y="741363"/>
            <a:ext cx="4940300" cy="3705225"/>
          </a:xfrm>
          <a:ln/>
        </p:spPr>
      </p:sp>
      <p:sp>
        <p:nvSpPr>
          <p:cNvPr id="68611" name="Rectangle 3"/>
          <p:cNvSpPr>
            <a:spLocks noGrp="1" noChangeArrowheads="1"/>
          </p:cNvSpPr>
          <p:nvPr>
            <p:ph type="body" idx="1"/>
          </p:nvPr>
        </p:nvSpPr>
        <p:spPr>
          <a:xfrm>
            <a:off x="673100" y="4694238"/>
            <a:ext cx="5397500" cy="4445000"/>
          </a:xfrm>
          <a:noFill/>
          <a:ln/>
        </p:spPr>
        <p:txBody>
          <a:bodyPr/>
          <a:lstStyle/>
          <a:p>
            <a:r>
              <a:rPr lang="en-GB" dirty="0" smtClean="0">
                <a:latin typeface="Arial" pitchFamily="34" charset="0"/>
                <a:ea typeface="MS PGothic"/>
              </a:rPr>
              <a:t>The Cortex M3 is based on a Harvard architecture, so there are separate instruction and data buses. </a:t>
            </a:r>
          </a:p>
          <a:p>
            <a:endParaRPr lang="en-GB" dirty="0" smtClean="0">
              <a:latin typeface="Arial" pitchFamily="34" charset="0"/>
              <a:ea typeface="MS PGothic"/>
            </a:endParaRPr>
          </a:p>
          <a:p>
            <a:r>
              <a:rPr lang="en-GB" dirty="0" smtClean="0">
                <a:latin typeface="Arial" pitchFamily="34" charset="0"/>
                <a:ea typeface="MS PGothic"/>
              </a:rPr>
              <a:t>Instructions come in along the AHB instruction read bus to the decode stage. I_HADDR is the Address bus on the instruction side bus.</a:t>
            </a:r>
          </a:p>
          <a:p>
            <a:endParaRPr lang="en-GB" dirty="0" smtClean="0">
              <a:latin typeface="Arial" pitchFamily="34" charset="0"/>
              <a:ea typeface="MS PGothic"/>
            </a:endParaRPr>
          </a:p>
          <a:p>
            <a:r>
              <a:rPr lang="en-GB" dirty="0" smtClean="0">
                <a:latin typeface="Arial" pitchFamily="34" charset="0"/>
                <a:ea typeface="MS PGothic"/>
              </a:rPr>
              <a:t>So there are separate read data and write data registers and a data address bus.</a:t>
            </a:r>
          </a:p>
          <a:p>
            <a:endParaRPr lang="en-GB" dirty="0" smtClean="0">
              <a:latin typeface="Arial" pitchFamily="34" charset="0"/>
              <a:ea typeface="MS PGothic"/>
            </a:endParaRPr>
          </a:p>
          <a:p>
            <a:r>
              <a:rPr lang="en-GB" dirty="0" smtClean="0">
                <a:latin typeface="Arial" pitchFamily="34" charset="0"/>
                <a:ea typeface="MS PGothic"/>
              </a:rPr>
              <a:t>Now the M3 is also considered to be a LDR-STR architecture, so all data processing is performed on registers, not directly on memory locations.  So we can say something like ADD r0, r1, r1, LSL#2.  R1 comes along both A and B buses (2</a:t>
            </a:r>
            <a:r>
              <a:rPr lang="en-GB" baseline="30000" dirty="0" smtClean="0">
                <a:latin typeface="Arial" pitchFamily="34" charset="0"/>
                <a:ea typeface="MS PGothic"/>
              </a:rPr>
              <a:t>nd</a:t>
            </a:r>
            <a:r>
              <a:rPr lang="en-GB" dirty="0" smtClean="0">
                <a:latin typeface="Arial" pitchFamily="34" charset="0"/>
                <a:ea typeface="MS PGothic"/>
              </a:rPr>
              <a:t> operand through barrel shifter so we can do something like..)…</a:t>
            </a:r>
          </a:p>
          <a:p>
            <a:endParaRPr lang="en-GB" dirty="0" smtClean="0">
              <a:latin typeface="Arial" pitchFamily="34" charset="0"/>
              <a:ea typeface="MS PGothic"/>
            </a:endParaRPr>
          </a:p>
          <a:p>
            <a:r>
              <a:rPr lang="en-GB" i="1" dirty="0" smtClean="0">
                <a:latin typeface="Arial" pitchFamily="34" charset="0"/>
                <a:ea typeface="MS PGothic"/>
              </a:rPr>
              <a:t>This diagram refers to the internal core, therefore only has I and D ports. Mapping to </a:t>
            </a:r>
            <a:r>
              <a:rPr lang="en-GB" i="1" dirty="0" err="1" smtClean="0">
                <a:latin typeface="Arial" pitchFamily="34" charset="0"/>
                <a:ea typeface="MS PGothic"/>
              </a:rPr>
              <a:t>Icode</a:t>
            </a:r>
            <a:r>
              <a:rPr lang="en-GB" i="1" dirty="0" smtClean="0">
                <a:latin typeface="Arial" pitchFamily="34" charset="0"/>
                <a:ea typeface="MS PGothic"/>
              </a:rPr>
              <a:t>, </a:t>
            </a:r>
            <a:r>
              <a:rPr lang="en-GB" i="1" dirty="0" err="1" smtClean="0">
                <a:latin typeface="Arial" pitchFamily="34" charset="0"/>
                <a:ea typeface="MS PGothic"/>
              </a:rPr>
              <a:t>DCode</a:t>
            </a:r>
            <a:r>
              <a:rPr lang="en-GB" i="1" dirty="0" smtClean="0">
                <a:latin typeface="Arial" pitchFamily="34" charset="0"/>
                <a:ea typeface="MS PGothic"/>
              </a:rPr>
              <a:t> and System spaces is performed outside the integer core by the FPB Unit and Bus Interface.</a:t>
            </a:r>
          </a:p>
          <a:p>
            <a:endParaRPr lang="en-GB" dirty="0" smtClean="0">
              <a:latin typeface="Arial" pitchFamily="34" charset="0"/>
              <a:ea typeface="MS PGothic"/>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xfrm>
            <a:off x="673100" y="4694238"/>
            <a:ext cx="5397500" cy="4445000"/>
          </a:xfrm>
          <a:noFill/>
          <a:ln/>
        </p:spPr>
        <p:txBody>
          <a:bodyPr lIns="94977" tIns="47489" rIns="94977" bIns="47489"/>
          <a:lstStyle/>
          <a:p>
            <a:pPr eaLnBrk="1" hangingPunct="1"/>
            <a:r>
              <a:rPr lang="en-GB" dirty="0" smtClean="0">
                <a:latin typeface="Arial" pitchFamily="34" charset="0"/>
                <a:ea typeface="MS PGothic"/>
              </a:rPr>
              <a:t>So the M3 has a 3-stage pipe similar to an ARM7, but more is done in each stage to increase performance and is optimized for performance at low clock speeds.</a:t>
            </a:r>
          </a:p>
          <a:p>
            <a:pPr eaLnBrk="1" hangingPunct="1"/>
            <a:endParaRPr lang="en-GB" dirty="0" smtClean="0">
              <a:latin typeface="Arial" pitchFamily="34" charset="0"/>
              <a:ea typeface="MS PGothic"/>
            </a:endParaRPr>
          </a:p>
          <a:p>
            <a:r>
              <a:rPr lang="en-GB" dirty="0" smtClean="0">
                <a:latin typeface="Arial" pitchFamily="34" charset="0"/>
                <a:ea typeface="MS PGothic"/>
              </a:rPr>
              <a:t>A </a:t>
            </a:r>
            <a:r>
              <a:rPr lang="en-GB" dirty="0" err="1" smtClean="0">
                <a:latin typeface="Arial" pitchFamily="34" charset="0"/>
                <a:ea typeface="MS PGothic"/>
              </a:rPr>
              <a:t>prefetch</a:t>
            </a:r>
            <a:r>
              <a:rPr lang="en-GB" dirty="0" smtClean="0">
                <a:latin typeface="Arial" pitchFamily="34" charset="0"/>
                <a:ea typeface="MS PGothic"/>
              </a:rPr>
              <a:t> unit fetches instructions in advance and can buffer up to three 32-bit instructions or six 16-bit instructions, or a combination.</a:t>
            </a:r>
          </a:p>
          <a:p>
            <a:r>
              <a:rPr lang="en-GB" dirty="0" smtClean="0">
                <a:latin typeface="Arial" pitchFamily="34" charset="0"/>
                <a:ea typeface="MS PGothic"/>
              </a:rPr>
              <a:t>For direct branches (address or label vs. register), It does what’s called Branch Forwarding where in decode, it can fetch both possible instructions following a conditional branch (the fall through instruction and the branch target instruction) (point to first dotted).  Then in execute</a:t>
            </a:r>
            <a:r>
              <a:rPr lang="en-US" dirty="0" smtClean="0">
                <a:latin typeface="Arial" pitchFamily="34" charset="0"/>
                <a:ea typeface="MS PGothic"/>
              </a:rPr>
              <a:t>, the branch is resolved and if the branch is not to be taken, the next instruction is already available.  If the branch is to be taken, the branch instruction is made available at the same time as the decision is made, resulting in a single idle cycle.  In an ARM7, branches always flush the pipe and usually cost 3 cycles.</a:t>
            </a:r>
          </a:p>
          <a:p>
            <a:pPr eaLnBrk="1" hangingPunct="1"/>
            <a:endParaRPr lang="en-US" dirty="0" smtClean="0">
              <a:latin typeface="Arial" pitchFamily="34" charset="0"/>
              <a:ea typeface="MS PGothic"/>
            </a:endParaRPr>
          </a:p>
          <a:p>
            <a:pPr eaLnBrk="1" hangingPunct="1"/>
            <a:r>
              <a:rPr lang="en-GB" i="1" dirty="0" smtClean="0">
                <a:latin typeface="Arial" pitchFamily="34" charset="0"/>
                <a:ea typeface="MS PGothic"/>
              </a:rPr>
              <a:t>CM3 runs at bus speed – you must fetch instructions at CPU clock speed, mostly without wait states. </a:t>
            </a:r>
          </a:p>
          <a:p>
            <a:pPr eaLnBrk="1" hangingPunct="1"/>
            <a:r>
              <a:rPr lang="en-GB" i="1" dirty="0" smtClean="0">
                <a:latin typeface="Arial" pitchFamily="34" charset="0"/>
                <a:ea typeface="MS PGothic"/>
              </a:rPr>
              <a:t>These two points may limit how fast you can push the CM3 in any particular process.</a:t>
            </a:r>
          </a:p>
          <a:p>
            <a:pPr lvl="1"/>
            <a:endParaRPr lang="en-US" dirty="0" smtClean="0">
              <a:latin typeface="Arial" pitchFamily="34" charset="0"/>
              <a:ea typeface="MS PGothic"/>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xfrm>
            <a:off x="1049338" y="909638"/>
            <a:ext cx="4630737" cy="3473450"/>
          </a:xfrm>
          <a:ln/>
        </p:spPr>
      </p:sp>
      <p:sp>
        <p:nvSpPr>
          <p:cNvPr id="273411" name="Rectangle 3"/>
          <p:cNvSpPr>
            <a:spLocks noGrp="1" noChangeArrowheads="1"/>
          </p:cNvSpPr>
          <p:nvPr>
            <p:ph type="body" idx="1"/>
          </p:nvPr>
        </p:nvSpPr>
        <p:spPr>
          <a:xfrm>
            <a:off x="896938" y="4710113"/>
            <a:ext cx="4948237" cy="4465637"/>
          </a:xfrm>
          <a:noFill/>
          <a:ln/>
        </p:spPr>
        <p:txBody>
          <a:bodyPr/>
          <a:lstStyle/>
          <a:p>
            <a:r>
              <a:rPr lang="en-US" smtClean="0">
                <a:latin typeface="Arial" pitchFamily="34" charset="0"/>
              </a:rPr>
              <a:t>ARM10 - It just illustrates that another stage was added to the ARM9’s pipeline to provide additional time to handle coprocessor instruction decode and handle branch prediction. The Multiplier is now broken up over two stages, execute and memory, since the multiplier is also pipelined.</a:t>
            </a:r>
          </a:p>
          <a:p>
            <a:r>
              <a:rPr lang="en-US" smtClean="0">
                <a:latin typeface="Arial" pitchFamily="34" charset="0"/>
              </a:rPr>
              <a:t>Note that the ARM9E multiplier is also pipeline (like ARM10) so the upper diagram strictly only applies to the ARM9TDMI.</a:t>
            </a:r>
          </a:p>
          <a:p>
            <a:endParaRPr lang="en-US" smtClean="0">
              <a:latin typeface="Arial" pitchFamily="34" charset="0"/>
            </a:endParaRPr>
          </a:p>
          <a:p>
            <a:r>
              <a:rPr lang="en-US" smtClean="0">
                <a:latin typeface="Arial" pitchFamily="34" charset="0"/>
              </a:rPr>
              <a:t>ARM11 - The processor is a single issue processor, meaning that only one instruction per cycle can be issued from the issue stage to one of the 3 backend pipeline stages.</a:t>
            </a:r>
          </a:p>
          <a:p>
            <a:r>
              <a:rPr lang="en-US" smtClean="0">
                <a:latin typeface="Arial" pitchFamily="34" charset="0"/>
              </a:rPr>
              <a:t>While the instructions are issued in order they may complete out of order.  This will be depend on availability of data, length of execution and memory access times.  ADD NOTES</a:t>
            </a:r>
          </a:p>
          <a:p>
            <a:endParaRPr lang="en-US" smtClean="0">
              <a:latin typeface="Arial" pitchFamily="34" charset="0"/>
            </a:endParaRPr>
          </a:p>
          <a:p>
            <a:endParaRPr lang="en-US" smtClean="0">
              <a:latin typeface="Arial" pitchFamily="34" charset="0"/>
            </a:endParaRPr>
          </a:p>
          <a:p>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xfrm>
            <a:off x="674688" y="4691063"/>
            <a:ext cx="5394325" cy="4448175"/>
          </a:xfrm>
          <a:noFill/>
          <a:ln/>
        </p:spPr>
        <p:txBody>
          <a:bodyPr/>
          <a:lstStyle/>
          <a:p>
            <a:r>
              <a:rPr lang="en-US" smtClean="0">
                <a:latin typeface="Arial" pitchFamily="34" charset="0"/>
              </a:rPr>
              <a:t>The Cortex-A8 is based on a dual, symmetric, in-order issue, 13-stage pipeline with advanced dynamic branch prediction.  The ability to issue two data processing instructions at the same time increases the maximum potential instructions executed per cycle.  In-order issue keeps the power required to a minimum.  </a:t>
            </a:r>
          </a:p>
          <a:p>
            <a:endParaRPr lang="en-US" smtClean="0">
              <a:latin typeface="Arial" pitchFamily="34" charset="0"/>
            </a:endParaRPr>
          </a:p>
          <a:p>
            <a:r>
              <a:rPr lang="en-US" smtClean="0">
                <a:latin typeface="Arial" pitchFamily="34" charset="0"/>
              </a:rPr>
              <a:t>The dual ALU pipelines (ALU PIPE0 and ALU PIPE1) are symmetric and both can handle most arithmetic instructions, with ALU pipe 0 always carries the older of a pair of issued instructions. </a:t>
            </a:r>
          </a:p>
          <a:p>
            <a:endParaRPr lang="en-US" smtClean="0">
              <a:latin typeface="Arial" pitchFamily="34" charset="0"/>
            </a:endParaRPr>
          </a:p>
          <a:p>
            <a:r>
              <a:rPr lang="en-US" smtClean="0">
                <a:latin typeface="Arial" pitchFamily="34" charset="0"/>
              </a:rPr>
              <a:t>The Cortex-A8 also has multiplier and load-store pipelines, but these do not carry additional instructions to the two ALU pipelines. These can be thought of as “dependent” pipelines, meaning their use requires simultaneous use of one of the ALU pipelines.</a:t>
            </a:r>
          </a:p>
          <a:p>
            <a:endParaRPr lang="en-US" smtClean="0">
              <a:latin typeface="Arial" pitchFamily="34" charset="0"/>
            </a:endParaRPr>
          </a:p>
          <a:p>
            <a:r>
              <a:rPr lang="en-US" smtClean="0">
                <a:latin typeface="Arial" pitchFamily="34" charset="0"/>
              </a:rPr>
              <a:t>To minimize the branch penalties typically associated with a deeper pipeline, the Cortex-A8 implements a two-level global history branch predictor consisting of two buffers which are accessed in parallel with instruction fetches.</a:t>
            </a:r>
          </a:p>
          <a:p>
            <a:endParaRPr lang="en-US" smtClean="0">
              <a:latin typeface="Arial" pitchFamily="34" charset="0"/>
            </a:endParaRPr>
          </a:p>
          <a:p>
            <a:r>
              <a:rPr lang="en-US" smtClean="0">
                <a:latin typeface="Arial" pitchFamily="34" charset="0"/>
              </a:rPr>
              <a:t>And then you can see the NEON pipeline bolted onto the integer pipeline.  Again, NEON is a 64/128-bit hybrid SIMD-based architecture for accelerating signal processing and multimedia codecs like H.264 and MP3. The NEON unit is decoupled from the A8’s integer pipeline by a separate NEON instruction queue. The A8 Instruction Execute Unit can issue up to two valid instructions to the NEON unit per cycle.  The idea is that with traditional media processors from ARM (such as ARM11), you had the OS and video codec running on the integer pipe, and the graphics and game physics running on a separate VFP.  With NEON, you can use both integer and floating point processing on the same processor, which gives you better data throughput and compiler optimization.</a:t>
            </a:r>
          </a:p>
          <a:p>
            <a:endParaRPr lang="en-US" smtClean="0">
              <a:latin typeface="Arial" pitchFamily="34" charset="0"/>
            </a:endParaRPr>
          </a:p>
          <a:p>
            <a:pPr>
              <a:buFontTx/>
              <a:buChar char="•"/>
            </a:pPr>
            <a:r>
              <a:rPr lang="en-US" smtClean="0">
                <a:latin typeface="Arial" pitchFamily="34" charset="0"/>
              </a:rPr>
              <a:t>F0 is not counted as a stage as it is used only for address generation by the branch predictor</a:t>
            </a:r>
          </a:p>
          <a:p>
            <a:pPr>
              <a:buFontTx/>
              <a:buChar char="•"/>
            </a:pPr>
            <a:r>
              <a:rPr lang="en-US" smtClean="0">
                <a:latin typeface="Arial" pitchFamily="34" charset="0"/>
              </a:rPr>
              <a:t>BIU = Bus Interface Unit - handles bus transactions between a processor core and external memories, and handles the caches. As an example, if there's a cache miss, the request goes out to an L2 cache. In the case of a further miss in the L2 cache, it goes out to external memory (DRAM, L3 system), so the BIU handles the requests going from the core (including L2) to the outside world.</a:t>
            </a:r>
          </a:p>
          <a:p>
            <a:pPr>
              <a:buFontTx/>
              <a:buChar char="•"/>
            </a:pPr>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body" idx="1"/>
          </p:nvPr>
        </p:nvSpPr>
        <p:spPr>
          <a:xfrm>
            <a:off x="896938" y="4710113"/>
            <a:ext cx="4948237" cy="4465637"/>
          </a:xfrm>
          <a:noFill/>
          <a:ln/>
        </p:spPr>
        <p:txBody>
          <a:bodyPr lIns="91329" tIns="45664" rIns="91329" bIns="45664"/>
          <a:lstStyle/>
          <a:p>
            <a:r>
              <a:rPr lang="en-US" smtClean="0">
                <a:latin typeface="Arial" pitchFamily="34" charset="0"/>
              </a:rPr>
              <a:t>The ARM processor core originates within a British computer company called Acorn. In the mid-1980s they were looking for replacement for the 6502 processor used in their BBC computer range, which were widely used in UK schools. None of the 16-bit architectures becoming available at that time met their requirements, so they designed their own 32-bit processor.</a:t>
            </a:r>
          </a:p>
          <a:p>
            <a:r>
              <a:rPr lang="en-US" smtClean="0">
                <a:latin typeface="Arial" pitchFamily="34" charset="0"/>
              </a:rPr>
              <a:t>Other companies became interested in this processor, including Apple who were looking for a processor for their PDA project (which became the Newton). After much discussion this led to Acorn’s processor design team splitting off from Acorn at the end of 1990 to become Advanced RISC Machines Ltd, now just ARM Ltd.</a:t>
            </a:r>
          </a:p>
          <a:p>
            <a:r>
              <a:rPr lang="en-US" smtClean="0">
                <a:latin typeface="Arial" pitchFamily="34" charset="0"/>
              </a:rPr>
              <a:t>Thus ARM Ltd now designs the ARM family of RISC processor cores, together with a range of other supporting technologies.</a:t>
            </a:r>
          </a:p>
          <a:p>
            <a:r>
              <a:rPr lang="en-US" smtClean="0">
                <a:latin typeface="Arial" pitchFamily="34" charset="0"/>
              </a:rPr>
              <a:t>One important point about ARM is that it does not fabricate silicon itself, but instead just produces the design - we are an Intellectual Property (or IP) company. Instead silicon is produced by companies who license the ARM processor design.</a:t>
            </a:r>
          </a:p>
        </p:txBody>
      </p:sp>
      <p:sp>
        <p:nvSpPr>
          <p:cNvPr id="224259" name="Rectangle 3"/>
          <p:cNvSpPr>
            <a:spLocks noGrp="1" noRot="1" noChangeAspect="1" noChangeArrowheads="1" noTextEdit="1"/>
          </p:cNvSpPr>
          <p:nvPr>
            <p:ph type="sldImg"/>
          </p:nvPr>
        </p:nvSpPr>
        <p:spPr>
          <a:xfrm>
            <a:off x="1057275" y="917575"/>
            <a:ext cx="4614863" cy="3460750"/>
          </a:xfrm>
          <a:ln w="12700">
            <a:solidFill>
              <a:schemeClr val="tx1"/>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body" idx="1"/>
          </p:nvPr>
        </p:nvSpPr>
        <p:spPr>
          <a:xfrm>
            <a:off x="900113" y="4692650"/>
            <a:ext cx="4943475" cy="4448175"/>
          </a:xfrm>
          <a:noFill/>
          <a:ln/>
        </p:spPr>
        <p:txBody>
          <a:bodyPr/>
          <a:lstStyle/>
          <a:p>
            <a:r>
              <a:rPr lang="en-US" b="1" smtClean="0">
                <a:latin typeface="Arial" pitchFamily="34" charset="0"/>
              </a:rPr>
              <a:t>System Design</a:t>
            </a:r>
            <a:endParaRPr lang="en-US" smtClean="0">
              <a:latin typeface="Arial" pitchFamily="34" charset="0"/>
            </a:endParaRPr>
          </a:p>
          <a:p>
            <a:pPr lvl="1"/>
            <a:r>
              <a:rPr lang="en-US" smtClean="0">
                <a:latin typeface="Arial" pitchFamily="34" charset="0"/>
              </a:rPr>
              <a:t>Overview of some of the hardware and software technologies that ARM has to support the design in of the ARM core into real products.</a:t>
            </a:r>
          </a:p>
          <a:p>
            <a:pPr lvl="1"/>
            <a:r>
              <a:rPr lang="en-US" smtClean="0">
                <a:latin typeface="Arial" pitchFamily="34" charset="0"/>
              </a:rPr>
              <a:t>Also looks at some of the issues involved with memory maps in ARM based systems.</a:t>
            </a:r>
          </a:p>
          <a:p>
            <a:endParaRPr lang="en-US" smtClean="0">
              <a:latin typeface="Arial" pitchFamily="34" charset="0"/>
            </a:endParaRPr>
          </a:p>
          <a:p>
            <a:endParaRPr lang="en-US" smtClean="0">
              <a:latin typeface="Arial" pitchFamily="34" charset="0"/>
            </a:endParaRPr>
          </a:p>
        </p:txBody>
      </p:sp>
      <p:sp>
        <p:nvSpPr>
          <p:cNvPr id="277507" name="Rectangle 3"/>
          <p:cNvSpPr>
            <a:spLocks noGrp="1" noRot="1" noChangeAspect="1" noChangeArrowheads="1" noTextEdit="1"/>
          </p:cNvSpPr>
          <p:nvPr>
            <p:ph type="sldImg"/>
          </p:nvPr>
        </p:nvSpPr>
        <p:spPr>
          <a:xfrm>
            <a:off x="1049338" y="909638"/>
            <a:ext cx="4630737" cy="3473450"/>
          </a:xfr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a:xfrm>
            <a:off x="1054100" y="912813"/>
            <a:ext cx="4625975" cy="3470275"/>
          </a:xfrm>
          <a:ln/>
        </p:spPr>
      </p:sp>
      <p:sp>
        <p:nvSpPr>
          <p:cNvPr id="279555" name="Rectangle 3"/>
          <p:cNvSpPr>
            <a:spLocks noGrp="1" noChangeArrowheads="1"/>
          </p:cNvSpPr>
          <p:nvPr>
            <p:ph type="body" idx="1"/>
          </p:nvPr>
        </p:nvSpPr>
        <p:spPr>
          <a:xfrm>
            <a:off x="895350" y="4710113"/>
            <a:ext cx="4951413" cy="4467225"/>
          </a:xfrm>
          <a:noFill/>
          <a:ln/>
        </p:spPr>
        <p:txBody>
          <a:bodyPr/>
          <a:lstStyle/>
          <a:p>
            <a:r>
              <a:rPr lang="en-US" smtClean="0">
                <a:latin typeface="Arial" pitchFamily="34" charset="0"/>
              </a:rPr>
              <a:t>AMBA systems are based around two buses, a high performance system bus and a lower performance peripheral bus.</a:t>
            </a:r>
          </a:p>
          <a:p>
            <a:r>
              <a:rPr lang="en-US" smtClean="0">
                <a:latin typeface="Arial" pitchFamily="34" charset="0"/>
              </a:rPr>
              <a:t>The high performance bus (AHB) should connect all of the high performance, high bandwidth modules, such as the ARM Processor, any DMA engines, perhaps some fast, 32 bit wide local RAM (or wider to suit the ARM Bus Master being used), an external memory interface, and the interface to the lower performance bus. The number of modules connected here should be kept to a minimum to reduce the bus loading on this high performance bus and allow it to run much faster.</a:t>
            </a:r>
          </a:p>
          <a:p>
            <a:r>
              <a:rPr lang="en-US" smtClean="0">
                <a:latin typeface="Arial" pitchFamily="34" charset="0"/>
              </a:rPr>
              <a:t>The bulk of the design modules are placed on the lower performance Peripheral Bus (APB). Modules placed here are not accessed as frequently as AHB modules, and as a result of the APB timing, need not consume power (in their APB interfaces) when there is no APB activity. The address and data bus widths on the APB only need to be as wide as required, compared to the AHB where the maximum address and data widths are specified to maximize system performance in this critical area.</a:t>
            </a:r>
          </a:p>
          <a:p>
            <a:r>
              <a:rPr lang="en-US" smtClean="0">
                <a:latin typeface="Arial" pitchFamily="34" charset="0"/>
              </a:rPr>
              <a:t>So when a design is being partitioned, the main design criteria are</a:t>
            </a:r>
          </a:p>
          <a:p>
            <a:r>
              <a:rPr lang="en-US" smtClean="0">
                <a:latin typeface="Arial" pitchFamily="34" charset="0"/>
              </a:rPr>
              <a:t>AHB		APB</a:t>
            </a:r>
          </a:p>
          <a:p>
            <a:r>
              <a:rPr lang="en-US" smtClean="0">
                <a:latin typeface="Arial" pitchFamily="34" charset="0"/>
              </a:rPr>
              <a:t>High Performance	Low Power</a:t>
            </a:r>
          </a:p>
          <a:p>
            <a:r>
              <a:rPr lang="en-US" smtClean="0">
                <a:latin typeface="Arial" pitchFamily="34" charset="0"/>
              </a:rPr>
              <a:t>Frequent Access	Simple Interface</a:t>
            </a:r>
          </a:p>
          <a:p>
            <a:r>
              <a:rPr lang="en-US" smtClean="0">
                <a:latin typeface="Arial" pitchFamily="34" charset="0"/>
              </a:rPr>
              <a:t>Pipelined timing	Non-pipelined</a:t>
            </a:r>
          </a:p>
          <a:p>
            <a:endParaRPr lang="en-US" smtClean="0">
              <a:latin typeface="Arial" pitchFamily="34" charset="0"/>
            </a:endParaRPr>
          </a:p>
          <a:p>
            <a:r>
              <a:rPr lang="en-US" smtClean="0">
                <a:latin typeface="Arial" pitchFamily="34" charset="0"/>
              </a:rPr>
              <a:t>We don’t go into multi-layer AHB, AHB Lite or any other AMBA configurations in this presentation.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body" idx="1"/>
          </p:nvPr>
        </p:nvSpPr>
        <p:spPr>
          <a:xfrm>
            <a:off x="900113" y="4692650"/>
            <a:ext cx="4943475" cy="4448175"/>
          </a:xfrm>
          <a:noFill/>
          <a:ln/>
        </p:spPr>
        <p:txBody>
          <a:bodyPr/>
          <a:lstStyle/>
          <a:p>
            <a:r>
              <a:rPr lang="en-US" b="1" smtClean="0">
                <a:latin typeface="Arial" pitchFamily="34" charset="0"/>
              </a:rPr>
              <a:t>System Design</a:t>
            </a:r>
            <a:endParaRPr lang="en-US" smtClean="0">
              <a:latin typeface="Arial" pitchFamily="34" charset="0"/>
            </a:endParaRPr>
          </a:p>
          <a:p>
            <a:pPr lvl="1"/>
            <a:r>
              <a:rPr lang="en-US" smtClean="0">
                <a:latin typeface="Arial" pitchFamily="34" charset="0"/>
              </a:rPr>
              <a:t>Overview of some of the hardware and software technologies that ARM has to support the design in of the ARM core into real products.</a:t>
            </a:r>
          </a:p>
          <a:p>
            <a:pPr lvl="1"/>
            <a:r>
              <a:rPr lang="en-US" smtClean="0">
                <a:latin typeface="Arial" pitchFamily="34" charset="0"/>
              </a:rPr>
              <a:t>Also looks at some of the issues involved with memory maps in ARM based systems.</a:t>
            </a:r>
          </a:p>
          <a:p>
            <a:endParaRPr lang="en-US" smtClean="0">
              <a:latin typeface="Arial" pitchFamily="34" charset="0"/>
            </a:endParaRPr>
          </a:p>
          <a:p>
            <a:endParaRPr lang="en-US" smtClean="0">
              <a:latin typeface="Arial" pitchFamily="34" charset="0"/>
            </a:endParaRPr>
          </a:p>
        </p:txBody>
      </p:sp>
      <p:sp>
        <p:nvSpPr>
          <p:cNvPr id="283651" name="Rectangle 3"/>
          <p:cNvSpPr>
            <a:spLocks noGrp="1" noRot="1" noChangeAspect="1" noChangeArrowheads="1" noTextEdit="1"/>
          </p:cNvSpPr>
          <p:nvPr>
            <p:ph type="sldImg"/>
          </p:nvPr>
        </p:nvSpPr>
        <p:spPr>
          <a:xfrm>
            <a:off x="1049338" y="909638"/>
            <a:ext cx="4630737" cy="3473450"/>
          </a:xfr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ChangeArrowheads="1" noTextEdit="1"/>
          </p:cNvSpPr>
          <p:nvPr>
            <p:ph type="sldImg"/>
          </p:nvPr>
        </p:nvSpPr>
        <p:spPr>
          <a:xfrm>
            <a:off x="1049338" y="909638"/>
            <a:ext cx="4630737" cy="3473450"/>
          </a:xfrm>
          <a:ln/>
        </p:spPr>
      </p:sp>
      <p:sp>
        <p:nvSpPr>
          <p:cNvPr id="285699" name="Rectangle 3"/>
          <p:cNvSpPr>
            <a:spLocks noGrp="1" noChangeArrowheads="1"/>
          </p:cNvSpPr>
          <p:nvPr>
            <p:ph type="body" idx="1"/>
          </p:nvPr>
        </p:nvSpPr>
        <p:spPr>
          <a:xfrm>
            <a:off x="896938" y="4710113"/>
            <a:ext cx="4948237" cy="4465637"/>
          </a:xfrm>
          <a:noFill/>
          <a:ln/>
        </p:spPr>
        <p:txBody>
          <a:bodyPr/>
          <a:lstStyle/>
          <a:p>
            <a:r>
              <a:rPr lang="en-US" sz="1400" smtClean="0">
                <a:latin typeface="Arial" pitchFamily="34" charset="0"/>
              </a:rPr>
              <a:t>Debugger trace tools</a:t>
            </a:r>
          </a:p>
          <a:p>
            <a:pPr lvl="1"/>
            <a:r>
              <a:rPr lang="en-US" sz="1400" smtClean="0">
                <a:latin typeface="Arial" pitchFamily="34" charset="0"/>
              </a:rPr>
              <a:t>Have copy of the code image</a:t>
            </a:r>
          </a:p>
          <a:p>
            <a:pPr lvl="1"/>
            <a:r>
              <a:rPr lang="en-US" sz="1400" smtClean="0">
                <a:latin typeface="Arial" pitchFamily="34" charset="0"/>
              </a:rPr>
              <a:t>Configure ETM trace via JTAG</a:t>
            </a:r>
          </a:p>
          <a:p>
            <a:pPr lvl="1"/>
            <a:r>
              <a:rPr lang="en-US" sz="1400" smtClean="0">
                <a:latin typeface="Arial" pitchFamily="34" charset="0"/>
              </a:rPr>
              <a:t>Receive compressed trace from ETM</a:t>
            </a:r>
          </a:p>
          <a:p>
            <a:pPr lvl="1"/>
            <a:r>
              <a:rPr lang="en-US" sz="1400" smtClean="0">
                <a:latin typeface="Arial" pitchFamily="34" charset="0"/>
              </a:rPr>
              <a:t>Decompress ETM trace using code image</a:t>
            </a:r>
          </a:p>
          <a:p>
            <a:endParaRPr lang="en-GB" smtClean="0">
              <a:latin typeface="Arial" pitchFamily="34" charset="0"/>
            </a:endParaRPr>
          </a:p>
          <a:p>
            <a:endParaRPr lang="en-GB"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p:spPr>
        <p:txBody>
          <a:bodyPr/>
          <a:lstStyle/>
          <a:p>
            <a:r>
              <a:rPr lang="en-US" smtClean="0">
                <a:latin typeface="Arial" pitchFamily="34" charset="0"/>
              </a:rPr>
              <a:t>MythTV – free Linux app which turns computer into network streaming DVR, multimedia entertainment system, or home theater system.</a:t>
            </a:r>
          </a:p>
          <a:p>
            <a:endParaRPr lang="en-US" smtClean="0">
              <a:latin typeface="Arial" pitchFamily="34" charset="0"/>
            </a:endParaRPr>
          </a:p>
          <a:p>
            <a:r>
              <a:rPr lang="en-US" smtClean="0">
                <a:latin typeface="Arial" pitchFamily="34" charset="0"/>
              </a:rPr>
              <a:t>FFmpeg – free program that records, converts, or streams digital audio and video in almost any format</a:t>
            </a:r>
          </a:p>
          <a:p>
            <a:endParaRPr lang="en-US" smtClean="0">
              <a:latin typeface="Arial" pitchFamily="34" charset="0"/>
            </a:endParaRPr>
          </a:p>
          <a:p>
            <a:r>
              <a:rPr lang="en-US" smtClean="0">
                <a:latin typeface="Arial" pitchFamily="34" charset="0"/>
              </a:rPr>
              <a:t>Swfdec - free/open source replacement to the Adobe Flash web multimedia player </a:t>
            </a:r>
          </a:p>
          <a:p>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p:spPr>
        <p:txBody>
          <a:bodyPr/>
          <a:lstStyle/>
          <a:p>
            <a:r>
              <a:rPr lang="en-US" smtClean="0">
                <a:latin typeface="Arial" pitchFamily="34" charset="0"/>
              </a:rPr>
              <a:t>FIN means “end” in French.  It’s a mock of French Indie films who seem to think it’s kind of a “posh” way to end films.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txBox="1">
            <a:spLocks noGrp="1" noChangeArrowheads="1"/>
          </p:cNvSpPr>
          <p:nvPr/>
        </p:nvSpPr>
        <p:spPr bwMode="auto">
          <a:xfrm>
            <a:off x="3819525" y="9385300"/>
            <a:ext cx="2922588" cy="493713"/>
          </a:xfrm>
          <a:prstGeom prst="rect">
            <a:avLst/>
          </a:prstGeom>
          <a:noFill/>
          <a:ln w="9525">
            <a:noFill/>
            <a:miter lim="800000"/>
            <a:headEnd/>
            <a:tailEnd/>
          </a:ln>
        </p:spPr>
        <p:txBody>
          <a:bodyPr anchor="b"/>
          <a:lstStyle/>
          <a:p>
            <a:pPr algn="r"/>
            <a:fld id="{55555F84-4E2A-4FBA-9E41-F9AB1B8FE8A8}" type="slidenum">
              <a:rPr lang="en-GB" sz="1200" b="0">
                <a:solidFill>
                  <a:schemeClr val="tx1"/>
                </a:solidFill>
              </a:rPr>
              <a:pPr algn="r"/>
              <a:t>43</a:t>
            </a:fld>
            <a:endParaRPr lang="en-GB" sz="1200" b="0">
              <a:solidFill>
                <a:schemeClr val="tx1"/>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r>
              <a:rPr lang="en-US" smtClean="0">
                <a:latin typeface="Arial" pitchFamily="34" charset="0"/>
              </a:rPr>
              <a:t>SO here is a good example of an ARM-based product.  The idea again is that there are a number of different companies involved in something like this, with ARM being at the core of the products, as well as other places too.  For example, …</a:t>
            </a:r>
          </a:p>
          <a:p>
            <a:endParaRPr lang="en-US" smtClean="0">
              <a:latin typeface="Arial" pitchFamily="34" charset="0"/>
            </a:endParaRPr>
          </a:p>
          <a:p>
            <a:r>
              <a:rPr lang="en-US" smtClean="0">
                <a:latin typeface="Arial" pitchFamily="34" charset="0"/>
              </a:rPr>
              <a:t>Magma EDA tools used for chip development, ie: synthesis, place and route, circuit simulation, verification, etc.</a:t>
            </a:r>
          </a:p>
          <a:p>
            <a:endParaRPr lang="en-US" smtClean="0">
              <a:latin typeface="Arial" pitchFamily="34" charset="0"/>
            </a:endParaRPr>
          </a:p>
          <a:p>
            <a:r>
              <a:rPr lang="en-US" smtClean="0">
                <a:latin typeface="Arial" pitchFamily="34" charset="0"/>
              </a:rPr>
              <a:t>S60 is a multi-vendor standardized software platform for mobile phones from Nokia that runs on Symbian.  It consists mainly of a suite of libraries and applications for doing things like telephony and multimedia.  So Nokia licenses this to OEMs like LG and Samsung.</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txBox="1">
            <a:spLocks noGrp="1" noChangeArrowheads="1"/>
          </p:cNvSpPr>
          <p:nvPr/>
        </p:nvSpPr>
        <p:spPr bwMode="auto">
          <a:xfrm>
            <a:off x="3819525" y="9385300"/>
            <a:ext cx="2922588" cy="493713"/>
          </a:xfrm>
          <a:prstGeom prst="rect">
            <a:avLst/>
          </a:prstGeom>
          <a:noFill/>
          <a:ln w="9525">
            <a:noFill/>
            <a:miter lim="800000"/>
            <a:headEnd/>
            <a:tailEnd/>
          </a:ln>
        </p:spPr>
        <p:txBody>
          <a:bodyPr lIns="91434" tIns="45717" rIns="91434" bIns="45717" anchor="b"/>
          <a:lstStyle/>
          <a:p>
            <a:pPr algn="r" defTabSz="912813">
              <a:spcBef>
                <a:spcPct val="50000"/>
              </a:spcBef>
            </a:pPr>
            <a:fld id="{CB47AC92-2768-40E1-9E42-B74CB575EC71}" type="slidenum">
              <a:rPr lang="en-US" sz="1200" b="0">
                <a:solidFill>
                  <a:srgbClr val="FF0000"/>
                </a:solidFill>
              </a:rPr>
              <a:pPr algn="r" defTabSz="912813">
                <a:spcBef>
                  <a:spcPct val="50000"/>
                </a:spcBef>
              </a:pPr>
              <a:t>44</a:t>
            </a:fld>
            <a:endParaRPr lang="en-US" sz="1200" b="0">
              <a:solidFill>
                <a:srgbClr val="FF0000"/>
              </a:solidFill>
            </a:endParaRPr>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lIns="91435" tIns="45718" rIns="91435" bIns="45718"/>
          <a:lstStyle/>
          <a:p>
            <a:r>
              <a:rPr lang="en-US" sz="900" smtClean="0">
                <a:latin typeface="Arial" pitchFamily="34" charset="0"/>
              </a:rPr>
              <a:t>Now I want to talk a little bit about the Beagle Board, which is produced by a group at TI, and point out that this is just one of many boards out there, so this isn’t an attempt to sell you the board, but just to show you the latest technology based on ARM.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p:spPr>
        <p:txBody>
          <a:bodyPr lIns="91435" tIns="45718" rIns="91435" bIns="45718"/>
          <a:lstStyle/>
          <a:p>
            <a:pPr marL="223838" indent="-223838">
              <a:lnSpc>
                <a:spcPct val="80000"/>
              </a:lnSpc>
            </a:pPr>
            <a:r>
              <a:rPr lang="en-US" sz="900" smtClean="0">
                <a:latin typeface="Arial" pitchFamily="34" charset="0"/>
              </a:rPr>
              <a:t>The Beagle is targeted at open source community development.  It’s quite affordable at $149, and all the information, resources, and tools are all free.  There’s a huge following for this board with very active communities and forums around it.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p:spPr>
        <p:txBody>
          <a:bodyPr lIns="91435" tIns="45718" rIns="91435" bIns="45718"/>
          <a:lstStyle/>
          <a:p>
            <a:pPr marL="223838" indent="-223838">
              <a:lnSpc>
                <a:spcPct val="80000"/>
              </a:lnSpc>
            </a:pPr>
            <a:endParaRPr lang="en-US" sz="90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xfrm>
            <a:off x="909638" y="912813"/>
            <a:ext cx="4965700" cy="3724275"/>
          </a:xfrm>
          <a:ln/>
        </p:spPr>
      </p:sp>
      <p:sp>
        <p:nvSpPr>
          <p:cNvPr id="226307" name="Rectangle 3"/>
          <p:cNvSpPr>
            <a:spLocks noGrp="1" noChangeArrowheads="1"/>
          </p:cNvSpPr>
          <p:nvPr>
            <p:ph type="body" idx="1"/>
          </p:nvPr>
        </p:nvSpPr>
        <p:spPr>
          <a:xfrm>
            <a:off x="909638" y="6423025"/>
            <a:ext cx="11679237" cy="984250"/>
          </a:xfrm>
          <a:noFill/>
          <a:ln/>
        </p:spPr>
        <p:txBody>
          <a:bodyPr/>
          <a:lstStyle/>
          <a:p>
            <a:r>
              <a:rPr lang="en-GB" smtClean="0">
                <a:latin typeface="Arial" pitchFamily="34" charset="0"/>
              </a:rPr>
              <a:t>The slide helps explain where ARM products play. A generic Digital product; ARM supplies system level IP into the SoC along with Physical IP to ensure its manufacturable;</a:t>
            </a:r>
          </a:p>
          <a:p>
            <a:r>
              <a:rPr lang="en-GB" smtClean="0">
                <a:latin typeface="Arial" pitchFamily="34" charset="0"/>
              </a:rPr>
              <a:t>Software IP into the system; Development tools to help design and build the system architecture and software.</a:t>
            </a:r>
          </a:p>
          <a:p>
            <a:r>
              <a:rPr lang="en-GB" smtClean="0">
                <a:latin typeface="Arial" pitchFamily="34" charset="0"/>
              </a:rPr>
              <a:t>Finally, we work with an extensive 3</a:t>
            </a:r>
            <a:r>
              <a:rPr lang="en-GB" baseline="30000" smtClean="0">
                <a:latin typeface="Arial" pitchFamily="34" charset="0"/>
              </a:rPr>
              <a:t>rd</a:t>
            </a:r>
            <a:r>
              <a:rPr lang="en-GB" smtClean="0">
                <a:latin typeface="Arial" pitchFamily="34" charset="0"/>
              </a:rPr>
              <a:t> party community to make the whole device creation possible.</a:t>
            </a:r>
          </a:p>
          <a:p>
            <a:r>
              <a:rPr lang="en-GB" smtClean="0">
                <a:latin typeface="Arial" pitchFamily="34" charset="0"/>
              </a:rPr>
              <a:t>Remember this helps frame what we do not cover also, e.g. industrial design of the device.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p:spPr>
        <p:txBody>
          <a:bodyPr lIns="91435" tIns="45718" rIns="91435" bIns="45718"/>
          <a:lstStyle/>
          <a:p>
            <a:pPr marL="223838" indent="-223838">
              <a:lnSpc>
                <a:spcPct val="80000"/>
              </a:lnSpc>
            </a:pPr>
            <a:r>
              <a:rPr lang="en-US" sz="900" smtClean="0">
                <a:latin typeface="Arial" pitchFamily="34" charset="0"/>
              </a:rPr>
              <a:t>Don’t re-read peripheral IO again (dupe from last slide)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p:spPr>
        <p:txBody>
          <a:bodyPr/>
          <a:lstStyle/>
          <a:p>
            <a:r>
              <a:rPr lang="en-US" smtClean="0">
                <a:latin typeface="Arial" pitchFamily="34" charset="0"/>
              </a:rPr>
              <a:t>MythTV – free Linux app which turns computer into network streaming DVR, multimedia entertainment system, or home theater system.</a:t>
            </a:r>
          </a:p>
          <a:p>
            <a:endParaRPr lang="en-US" smtClean="0">
              <a:latin typeface="Arial" pitchFamily="34" charset="0"/>
            </a:endParaRPr>
          </a:p>
          <a:p>
            <a:r>
              <a:rPr lang="en-US" smtClean="0">
                <a:latin typeface="Arial" pitchFamily="34" charset="0"/>
              </a:rPr>
              <a:t>FFmpeg – free program that records, converts, or streams digital audio and video in almost any format</a:t>
            </a:r>
          </a:p>
          <a:p>
            <a:endParaRPr lang="en-US" smtClean="0">
              <a:latin typeface="Arial" pitchFamily="34" charset="0"/>
            </a:endParaRPr>
          </a:p>
          <a:p>
            <a:r>
              <a:rPr lang="en-US" smtClean="0">
                <a:latin typeface="Arial" pitchFamily="34" charset="0"/>
              </a:rPr>
              <a:t>Swfdec - free/open source replacement to the Adobe Flash web multimedia player </a:t>
            </a:r>
          </a:p>
          <a:p>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txBox="1">
            <a:spLocks noGrp="1" noChangeArrowheads="1"/>
          </p:cNvSpPr>
          <p:nvPr/>
        </p:nvSpPr>
        <p:spPr bwMode="auto">
          <a:xfrm>
            <a:off x="3819525" y="9385300"/>
            <a:ext cx="2922588" cy="493713"/>
          </a:xfrm>
          <a:prstGeom prst="rect">
            <a:avLst/>
          </a:prstGeom>
          <a:noFill/>
          <a:ln w="9525">
            <a:noFill/>
            <a:miter lim="800000"/>
            <a:headEnd/>
            <a:tailEnd/>
          </a:ln>
        </p:spPr>
        <p:txBody>
          <a:bodyPr lIns="90733" tIns="45367" rIns="90733" bIns="45367" anchor="b"/>
          <a:lstStyle/>
          <a:p>
            <a:pPr algn="r" defTabSz="908050"/>
            <a:fld id="{34593EC6-759E-4329-941B-A6CDEE056BE5}" type="slidenum">
              <a:rPr lang="en-GB" sz="1200" b="0">
                <a:solidFill>
                  <a:schemeClr val="tx1"/>
                </a:solidFill>
              </a:rPr>
              <a:pPr algn="r" defTabSz="908050"/>
              <a:t>5</a:t>
            </a:fld>
            <a:endParaRPr lang="en-GB" sz="1200" b="0">
              <a:solidFill>
                <a:schemeClr val="tx1"/>
              </a:solidFill>
            </a:endParaRPr>
          </a:p>
        </p:txBody>
      </p:sp>
      <p:sp>
        <p:nvSpPr>
          <p:cNvPr id="310275" name="Rectangle 2"/>
          <p:cNvSpPr>
            <a:spLocks noGrp="1" noRot="1" noChangeAspect="1" noChangeArrowheads="1" noTextEdit="1"/>
          </p:cNvSpPr>
          <p:nvPr>
            <p:ph type="sldImg"/>
          </p:nvPr>
        </p:nvSpPr>
        <p:spPr>
          <a:xfrm>
            <a:off x="903288" y="739775"/>
            <a:ext cx="4940300" cy="3705225"/>
          </a:xfrm>
          <a:ln/>
        </p:spPr>
      </p:sp>
      <p:sp>
        <p:nvSpPr>
          <p:cNvPr id="310276" name="Rectangle 3"/>
          <p:cNvSpPr>
            <a:spLocks noGrp="1" noChangeArrowheads="1"/>
          </p:cNvSpPr>
          <p:nvPr>
            <p:ph type="body" idx="1"/>
          </p:nvPr>
        </p:nvSpPr>
        <p:spPr>
          <a:xfrm>
            <a:off x="674688" y="4692650"/>
            <a:ext cx="5394325" cy="4448175"/>
          </a:xfrm>
          <a:noFill/>
          <a:ln/>
        </p:spPr>
        <p:txBody>
          <a:bodyPr lIns="90733" tIns="45367" rIns="90733" bIns="45367"/>
          <a:lstStyle/>
          <a:p>
            <a:pPr marL="228600" indent="-228600"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a:defRPr/>
            </a:pPr>
            <a:fld id="{AD879B63-C418-4922-A501-3567CBB2B2C8}" type="slidenum">
              <a:rPr lang="en-GB"/>
              <a:pPr>
                <a:defRPr/>
              </a:pPr>
              <a:t>6</a:t>
            </a:fld>
            <a:endParaRPr lang="en-GB"/>
          </a:p>
        </p:txBody>
      </p:sp>
      <p:sp>
        <p:nvSpPr>
          <p:cNvPr id="69635" name="Rectangle 7"/>
          <p:cNvSpPr txBox="1">
            <a:spLocks noGrp="1" noChangeArrowheads="1"/>
          </p:cNvSpPr>
          <p:nvPr/>
        </p:nvSpPr>
        <p:spPr bwMode="auto">
          <a:xfrm>
            <a:off x="6319165" y="9607264"/>
            <a:ext cx="436752" cy="276711"/>
          </a:xfrm>
          <a:prstGeom prst="rect">
            <a:avLst/>
          </a:prstGeom>
          <a:noFill/>
          <a:ln w="9525">
            <a:noFill/>
            <a:miter lim="800000"/>
            <a:headEnd/>
            <a:tailEnd/>
          </a:ln>
        </p:spPr>
        <p:txBody>
          <a:bodyPr anchor="b"/>
          <a:lstStyle/>
          <a:p>
            <a:pPr algn="r"/>
            <a:fld id="{1731A01C-EEE3-4FB9-AA31-D899A58F0296}" type="slidenum">
              <a:rPr lang="en-US" sz="1200">
                <a:latin typeface="Calibri" pitchFamily="34" charset="0"/>
                <a:cs typeface="Arial" pitchFamily="34" charset="0"/>
              </a:rPr>
              <a:pPr algn="r"/>
              <a:t>6</a:t>
            </a:fld>
            <a:endParaRPr lang="en-US" sz="1200">
              <a:latin typeface="Calibri" pitchFamily="34" charset="0"/>
              <a:cs typeface="Arial" pitchFamily="34" charset="0"/>
            </a:endParaRPr>
          </a:p>
        </p:txBody>
      </p:sp>
      <p:sp>
        <p:nvSpPr>
          <p:cNvPr id="69636" name="Rectangle 7"/>
          <p:cNvSpPr txBox="1">
            <a:spLocks noGrp="1" noChangeArrowheads="1"/>
          </p:cNvSpPr>
          <p:nvPr/>
        </p:nvSpPr>
        <p:spPr bwMode="auto">
          <a:xfrm>
            <a:off x="3819293" y="9384545"/>
            <a:ext cx="2922881" cy="494368"/>
          </a:xfrm>
          <a:prstGeom prst="rect">
            <a:avLst/>
          </a:prstGeom>
          <a:noFill/>
          <a:ln w="9525">
            <a:noFill/>
            <a:miter lim="800000"/>
            <a:headEnd/>
            <a:tailEnd/>
          </a:ln>
        </p:spPr>
        <p:txBody>
          <a:bodyPr lIns="92609" tIns="46308" rIns="92609" bIns="46308" anchor="b"/>
          <a:lstStyle/>
          <a:p>
            <a:pPr algn="r" defTabSz="922338">
              <a:spcBef>
                <a:spcPct val="25000"/>
              </a:spcBef>
              <a:buSzPct val="125000"/>
            </a:pPr>
            <a:fld id="{0D2B36DD-093F-435F-A751-BD77C771F9D2}" type="slidenum">
              <a:rPr lang="en-US" sz="1200">
                <a:latin typeface="Myriad Pro"/>
              </a:rPr>
              <a:pPr algn="r" defTabSz="922338">
                <a:spcBef>
                  <a:spcPct val="25000"/>
                </a:spcBef>
                <a:buSzPct val="125000"/>
              </a:pPr>
              <a:t>6</a:t>
            </a:fld>
            <a:endParaRPr lang="en-US" sz="1200">
              <a:latin typeface="Myriad Pro"/>
            </a:endParaRPr>
          </a:p>
        </p:txBody>
      </p:sp>
      <p:sp>
        <p:nvSpPr>
          <p:cNvPr id="69637" name="Rectangle 2"/>
          <p:cNvSpPr>
            <a:spLocks noGrp="1" noRot="1" noChangeAspect="1" noChangeArrowheads="1" noTextEdit="1"/>
          </p:cNvSpPr>
          <p:nvPr>
            <p:ph type="sldImg"/>
          </p:nvPr>
        </p:nvSpPr>
        <p:spPr>
          <a:xfrm>
            <a:off x="1139221" y="740708"/>
            <a:ext cx="4474421" cy="3706912"/>
          </a:xfrm>
          <a:ln/>
        </p:spPr>
      </p:sp>
      <p:sp>
        <p:nvSpPr>
          <p:cNvPr id="69638" name="Rectangle 3"/>
          <p:cNvSpPr>
            <a:spLocks noGrp="1" noChangeArrowheads="1"/>
          </p:cNvSpPr>
          <p:nvPr>
            <p:ph type="body" idx="1"/>
          </p:nvPr>
        </p:nvSpPr>
        <p:spPr>
          <a:xfrm>
            <a:off x="673454" y="4693960"/>
            <a:ext cx="6077882" cy="347576"/>
          </a:xfrm>
          <a:noFill/>
          <a:ln/>
        </p:spPr>
        <p:txBody>
          <a:bodyPr lIns="92609" tIns="46308" rIns="92609" bIns="46308"/>
          <a:lstStyle/>
          <a:p>
            <a:pPr>
              <a:lnSpc>
                <a:spcPct val="80000"/>
              </a:lnSpc>
              <a:spcBef>
                <a:spcPct val="0"/>
              </a:spcBef>
            </a:pPr>
            <a:endParaRPr lang="en-US" sz="1800" b="1" smtClean="0">
              <a:solidFill>
                <a:srgbClr val="000000"/>
              </a:solidFill>
              <a:latin typeface="Arial" pitchFamily="34" charset="0"/>
              <a:ea typeface="MS PGothic"/>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4A6B80B-A115-4975-941C-7A49258D2AFC}" type="slidenum">
              <a:rPr lang="en-GB"/>
              <a:pPr/>
              <a:t>7</a:t>
            </a:fld>
            <a:endParaRPr lang="en-GB"/>
          </a:p>
        </p:txBody>
      </p:sp>
      <p:sp>
        <p:nvSpPr>
          <p:cNvPr id="833538" name="Slide Image Placeholder 1"/>
          <p:cNvSpPr>
            <a:spLocks noGrp="1" noRot="1" noChangeAspect="1" noTextEdit="1"/>
          </p:cNvSpPr>
          <p:nvPr>
            <p:ph type="sldImg"/>
          </p:nvPr>
        </p:nvSpPr>
        <p:spPr>
          <a:xfrm>
            <a:off x="901700" y="741363"/>
            <a:ext cx="4940300" cy="3705225"/>
          </a:xfrm>
          <a:ln/>
        </p:spPr>
      </p:sp>
      <p:sp>
        <p:nvSpPr>
          <p:cNvPr id="833539" name="Notes Placeholder 2"/>
          <p:cNvSpPr>
            <a:spLocks noGrp="1"/>
          </p:cNvSpPr>
          <p:nvPr>
            <p:ph type="body" idx="1"/>
          </p:nvPr>
        </p:nvSpPr>
        <p:spPr>
          <a:xfrm>
            <a:off x="674056" y="4693009"/>
            <a:ext cx="5395590" cy="4446507"/>
          </a:xfrm>
        </p:spPr>
        <p:txBody>
          <a:bodyPr/>
          <a:lstStyle/>
          <a:p>
            <a:pPr defTabSz="457200">
              <a:buFont typeface="Arial" pitchFamily="34" charset="0"/>
              <a:buChar char="•"/>
            </a:pPr>
            <a:r>
              <a:rPr lang="en-US" dirty="0" smtClean="0"/>
              <a:t> Worlds smallest perpetual solar-powered</a:t>
            </a:r>
            <a:r>
              <a:rPr lang="en-US" baseline="0" dirty="0" smtClean="0"/>
              <a:t> sensor network at about a 1 cubic mm </a:t>
            </a:r>
            <a:r>
              <a:rPr lang="en-US" baseline="0" smtClean="0"/>
              <a:t>in size, </a:t>
            </a:r>
            <a:r>
              <a:rPr lang="en-US" baseline="0" dirty="0" smtClean="0"/>
              <a:t>for use in biomedical implants (so conceivably, could harvest energy by motion or heat instead of light) or maybe building or bridge monitoring.</a:t>
            </a:r>
          </a:p>
          <a:p>
            <a:pPr defTabSz="457200">
              <a:buFont typeface="Arial" pitchFamily="34" charset="0"/>
              <a:buChar char="•"/>
            </a:pPr>
            <a:r>
              <a:rPr lang="en-US" baseline="0" dirty="0" smtClean="0"/>
              <a:t> </a:t>
            </a:r>
            <a:r>
              <a:rPr lang="en-US" baseline="0" dirty="0" err="1" smtClean="0"/>
              <a:t>Avg</a:t>
            </a:r>
            <a:r>
              <a:rPr lang="en-US" baseline="0" dirty="0" smtClean="0"/>
              <a:t> power consumption of the processor is under a </a:t>
            </a:r>
            <a:r>
              <a:rPr lang="en-US" baseline="0" dirty="0" err="1" smtClean="0"/>
              <a:t>nanowatt</a:t>
            </a:r>
            <a:r>
              <a:rPr lang="en-US" baseline="0" dirty="0" smtClean="0"/>
              <a:t>, or one-billionth of a watt</a:t>
            </a:r>
          </a:p>
          <a:p>
            <a:pPr defTabSz="457200">
              <a:buFont typeface="Arial" pitchFamily="34" charset="0"/>
              <a:buChar char="•"/>
            </a:pPr>
            <a:r>
              <a:rPr lang="en-US" baseline="0" dirty="0" smtClean="0"/>
              <a:t> Not an off-the-shelf part, but they go for under a $1</a:t>
            </a:r>
          </a:p>
          <a:p>
            <a:pPr defTabSz="457200">
              <a:buFontTx/>
              <a:buChar char="-"/>
            </a:pPr>
            <a:endParaRPr lang="en-US" dirty="0"/>
          </a:p>
        </p:txBody>
      </p:sp>
      <p:sp>
        <p:nvSpPr>
          <p:cNvPr id="833540" name="Slide Number Placeholder 3"/>
          <p:cNvSpPr txBox="1">
            <a:spLocks noGrp="1"/>
          </p:cNvSpPr>
          <p:nvPr/>
        </p:nvSpPr>
        <p:spPr bwMode="auto">
          <a:xfrm>
            <a:off x="3819121" y="9384438"/>
            <a:ext cx="2923005" cy="494583"/>
          </a:xfrm>
          <a:prstGeom prst="rect">
            <a:avLst/>
          </a:prstGeom>
          <a:noFill/>
          <a:ln w="9525">
            <a:noFill/>
            <a:miter lim="800000"/>
            <a:headEnd/>
            <a:tailEnd/>
          </a:ln>
        </p:spPr>
        <p:txBody>
          <a:bodyPr anchor="b"/>
          <a:lstStyle/>
          <a:p>
            <a:pPr algn="r" defTabSz="457200"/>
            <a:fld id="{582800FC-839D-47B4-A2E9-B280447D9A89}" type="slidenum">
              <a:rPr lang="en-US" sz="1200">
                <a:solidFill>
                  <a:srgbClr val="000000"/>
                </a:solidFill>
                <a:ea typeface="MS PGothic" pitchFamily="34" charset="-128"/>
              </a:rPr>
              <a:pPr algn="r" defTabSz="457200"/>
              <a:t>7</a:t>
            </a:fld>
            <a:endParaRPr lang="en-US" sz="1200">
              <a:solidFill>
                <a:srgbClr val="000000"/>
              </a:solidFill>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9CB3C52-9BB2-455B-A0B2-3DEA751A0B44}" type="slidenum">
              <a:rPr lang="en-GB"/>
              <a:pPr/>
              <a:t>8</a:t>
            </a:fld>
            <a:endParaRPr lang="en-GB"/>
          </a:p>
        </p:txBody>
      </p:sp>
      <p:sp>
        <p:nvSpPr>
          <p:cNvPr id="839682" name="Slide Image Placeholder 1"/>
          <p:cNvSpPr>
            <a:spLocks noGrp="1" noRot="1" noChangeAspect="1" noTextEdit="1"/>
          </p:cNvSpPr>
          <p:nvPr>
            <p:ph type="sldImg"/>
          </p:nvPr>
        </p:nvSpPr>
        <p:spPr>
          <a:xfrm>
            <a:off x="901700" y="741363"/>
            <a:ext cx="4940300" cy="3705225"/>
          </a:xfrm>
          <a:ln/>
        </p:spPr>
      </p:sp>
      <p:sp>
        <p:nvSpPr>
          <p:cNvPr id="839683" name="Notes Placeholder 2"/>
          <p:cNvSpPr>
            <a:spLocks noGrp="1"/>
          </p:cNvSpPr>
          <p:nvPr>
            <p:ph type="body" idx="1"/>
          </p:nvPr>
        </p:nvSpPr>
        <p:spPr>
          <a:xfrm>
            <a:off x="674056" y="4693009"/>
            <a:ext cx="5395590" cy="4446507"/>
          </a:xfrm>
        </p:spPr>
        <p:txBody>
          <a:bodyPr/>
          <a:lstStyle/>
          <a:p>
            <a:pPr defTabSz="457200">
              <a:buFont typeface="Arial" pitchFamily="34" charset="0"/>
              <a:buChar char="•"/>
            </a:pPr>
            <a:r>
              <a:rPr lang="en-US" dirty="0" smtClean="0"/>
              <a:t>Neutrinos are particles similar to electrons, but have no electrical charge, and come from nuclear reaction from the sun or dark matter.</a:t>
            </a:r>
            <a:r>
              <a:rPr lang="en-US" baseline="0" dirty="0" smtClean="0"/>
              <a:t>  </a:t>
            </a:r>
          </a:p>
          <a:p>
            <a:pPr defTabSz="457200">
              <a:buFont typeface="Arial" pitchFamily="34" charset="0"/>
              <a:buChar char="•"/>
            </a:pPr>
            <a:r>
              <a:rPr lang="en-US" baseline="0" dirty="0" smtClean="0"/>
              <a:t>The system acts as a telescope to detect dark matter like supernovas and black holes in the universe.</a:t>
            </a:r>
          </a:p>
          <a:p>
            <a:pPr defTabSz="457200">
              <a:buFont typeface="Arial" pitchFamily="34" charset="0"/>
              <a:buChar char="•"/>
            </a:pPr>
            <a:r>
              <a:rPr lang="en-US" baseline="0" dirty="0" smtClean="0"/>
              <a:t>Detector is about the size of a basketball</a:t>
            </a:r>
            <a:endParaRPr lang="en-US" dirty="0" smtClean="0"/>
          </a:p>
        </p:txBody>
      </p:sp>
      <p:sp>
        <p:nvSpPr>
          <p:cNvPr id="839684" name="Slide Number Placeholder 3"/>
          <p:cNvSpPr txBox="1">
            <a:spLocks noGrp="1"/>
          </p:cNvSpPr>
          <p:nvPr/>
        </p:nvSpPr>
        <p:spPr bwMode="auto">
          <a:xfrm>
            <a:off x="3819121" y="9384438"/>
            <a:ext cx="2923005" cy="494583"/>
          </a:xfrm>
          <a:prstGeom prst="rect">
            <a:avLst/>
          </a:prstGeom>
          <a:noFill/>
          <a:ln w="9525">
            <a:noFill/>
            <a:miter lim="800000"/>
            <a:headEnd/>
            <a:tailEnd/>
          </a:ln>
        </p:spPr>
        <p:txBody>
          <a:bodyPr anchor="b"/>
          <a:lstStyle/>
          <a:p>
            <a:pPr algn="r" defTabSz="457200"/>
            <a:fld id="{3A2552C1-4824-4E71-9C88-039E9B9C1C92}" type="slidenum">
              <a:rPr lang="en-US" sz="1200">
                <a:solidFill>
                  <a:srgbClr val="000000"/>
                </a:solidFill>
                <a:ea typeface="MS PGothic" pitchFamily="34" charset="-128"/>
              </a:rPr>
              <a:pPr algn="r" defTabSz="457200"/>
              <a:t>8</a:t>
            </a:fld>
            <a:endParaRPr lang="en-US" sz="1200">
              <a:solidFill>
                <a:srgbClr val="000000"/>
              </a:solidFill>
              <a:ea typeface="MS PGothic"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E12ACEB-2B3F-4E22-A8BF-00BC0021F7FB}" type="slidenum">
              <a:rPr lang="en-GB"/>
              <a:pPr/>
              <a:t>9</a:t>
            </a:fld>
            <a:endParaRPr lang="en-GB"/>
          </a:p>
        </p:txBody>
      </p:sp>
      <p:sp>
        <p:nvSpPr>
          <p:cNvPr id="841730" name="Slide Image Placeholder 1"/>
          <p:cNvSpPr>
            <a:spLocks noGrp="1" noRot="1" noChangeAspect="1" noTextEdit="1"/>
          </p:cNvSpPr>
          <p:nvPr>
            <p:ph type="sldImg"/>
          </p:nvPr>
        </p:nvSpPr>
        <p:spPr>
          <a:xfrm>
            <a:off x="901700" y="741363"/>
            <a:ext cx="4940300" cy="3705225"/>
          </a:xfrm>
          <a:ln/>
        </p:spPr>
      </p:sp>
      <p:sp>
        <p:nvSpPr>
          <p:cNvPr id="841731" name="Notes Placeholder 2"/>
          <p:cNvSpPr>
            <a:spLocks noGrp="1"/>
          </p:cNvSpPr>
          <p:nvPr>
            <p:ph type="body" idx="1"/>
          </p:nvPr>
        </p:nvSpPr>
        <p:spPr>
          <a:xfrm>
            <a:off x="674056" y="4693009"/>
            <a:ext cx="5395590" cy="4446507"/>
          </a:xfrm>
        </p:spPr>
        <p:txBody>
          <a:bodyPr/>
          <a:lstStyle/>
          <a:p>
            <a:pPr defTabSz="457200"/>
            <a:endParaRPr lang="en-US"/>
          </a:p>
        </p:txBody>
      </p:sp>
      <p:sp>
        <p:nvSpPr>
          <p:cNvPr id="841732" name="Slide Number Placeholder 3"/>
          <p:cNvSpPr txBox="1">
            <a:spLocks noGrp="1"/>
          </p:cNvSpPr>
          <p:nvPr/>
        </p:nvSpPr>
        <p:spPr bwMode="auto">
          <a:xfrm>
            <a:off x="3819121" y="9384438"/>
            <a:ext cx="2923005" cy="494583"/>
          </a:xfrm>
          <a:prstGeom prst="rect">
            <a:avLst/>
          </a:prstGeom>
          <a:noFill/>
          <a:ln w="9525">
            <a:noFill/>
            <a:miter lim="800000"/>
            <a:headEnd/>
            <a:tailEnd/>
          </a:ln>
        </p:spPr>
        <p:txBody>
          <a:bodyPr lIns="91989" tIns="45994" rIns="91989" bIns="45994" anchor="b"/>
          <a:lstStyle/>
          <a:p>
            <a:pPr algn="r" defTabSz="457200"/>
            <a:fld id="{9F4499A5-3361-4B38-A767-CB921800A828}" type="slidenum">
              <a:rPr lang="en-GB" sz="1200">
                <a:solidFill>
                  <a:srgbClr val="000000"/>
                </a:solidFill>
                <a:ea typeface="MS PGothic" pitchFamily="34" charset="-128"/>
              </a:rPr>
              <a:pPr algn="r" defTabSz="457200"/>
              <a:t>9</a:t>
            </a:fld>
            <a:endParaRPr lang="en-GB" sz="1200">
              <a:solidFill>
                <a:srgbClr val="000000"/>
              </a:solidFill>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7315" name="Picture 35" descr="combined"/>
          <p:cNvPicPr>
            <a:picLocks noChangeAspect="1" noChangeArrowheads="1"/>
          </p:cNvPicPr>
          <p:nvPr/>
        </p:nvPicPr>
        <p:blipFill>
          <a:blip r:embed="rId2"/>
          <a:srcRect/>
          <a:stretch>
            <a:fillRect/>
          </a:stretch>
        </p:blipFill>
        <p:spPr bwMode="auto">
          <a:xfrm>
            <a:off x="0" y="4757738"/>
            <a:ext cx="9144000" cy="2100262"/>
          </a:xfrm>
          <a:prstGeom prst="rect">
            <a:avLst/>
          </a:prstGeom>
          <a:noFill/>
        </p:spPr>
      </p:pic>
      <p:sp>
        <p:nvSpPr>
          <p:cNvPr id="97283" name="Rectangle 3"/>
          <p:cNvSpPr>
            <a:spLocks noGrp="1" noChangeArrowheads="1"/>
          </p:cNvSpPr>
          <p:nvPr>
            <p:ph type="ctrTitle"/>
          </p:nvPr>
        </p:nvSpPr>
        <p:spPr>
          <a:xfrm>
            <a:off x="927100" y="2058988"/>
            <a:ext cx="7337425" cy="1411287"/>
          </a:xfrm>
        </p:spPr>
        <p:txBody>
          <a:bodyPr wrap="square" anchor="t"/>
          <a:lstStyle>
            <a:lvl1pPr algn="ctr">
              <a:defRPr sz="4600"/>
            </a:lvl1pPr>
          </a:lstStyle>
          <a:p>
            <a:r>
              <a:rPr lang="en-US"/>
              <a:t>Click to edit Master title style</a:t>
            </a:r>
          </a:p>
        </p:txBody>
      </p:sp>
      <p:sp>
        <p:nvSpPr>
          <p:cNvPr id="97284" name="Rectangle 4"/>
          <p:cNvSpPr>
            <a:spLocks noGrp="1" noChangeArrowheads="1"/>
          </p:cNvSpPr>
          <p:nvPr>
            <p:ph type="subTitle" idx="1"/>
          </p:nvPr>
        </p:nvSpPr>
        <p:spPr>
          <a:xfrm>
            <a:off x="1216025" y="3673475"/>
            <a:ext cx="6711950" cy="1460500"/>
          </a:xfrm>
        </p:spPr>
        <p:txBody>
          <a:bodyPr/>
          <a:lstStyle>
            <a:lvl1pPr marL="0" indent="0" algn="ctr">
              <a:buFont typeface="Wingdings" pitchFamily="2" charset="2"/>
              <a:buNone/>
              <a:defRPr/>
            </a:lvl1pPr>
          </a:lstStyle>
          <a:p>
            <a:r>
              <a:rPr lang="en-US"/>
              <a:t>Click to edit Master subtitle style</a:t>
            </a:r>
          </a:p>
        </p:txBody>
      </p:sp>
      <p:sp>
        <p:nvSpPr>
          <p:cNvPr id="97310" name="Rectangle 30"/>
          <p:cNvSpPr>
            <a:spLocks noChangeArrowheads="1"/>
          </p:cNvSpPr>
          <p:nvPr/>
        </p:nvSpPr>
        <p:spPr bwMode="auto">
          <a:xfrm>
            <a:off x="257175" y="6621463"/>
            <a:ext cx="427038" cy="238125"/>
          </a:xfrm>
          <a:prstGeom prst="rect">
            <a:avLst/>
          </a:prstGeom>
          <a:noFill/>
          <a:ln w="9525">
            <a:noFill/>
            <a:miter lim="800000"/>
            <a:headEnd/>
            <a:tailEnd/>
          </a:ln>
          <a:effectLst/>
        </p:spPr>
        <p:txBody>
          <a:bodyPr/>
          <a:lstStyle/>
          <a:p>
            <a:pPr algn="r"/>
            <a:fld id="{5B6F7C05-D46B-46DF-BACF-189E7433BB91}" type="slidenum">
              <a:rPr lang="en-US" sz="900">
                <a:solidFill>
                  <a:schemeClr val="bg1"/>
                </a:solidFill>
              </a:rPr>
              <a:pPr algn="r"/>
              <a:t>‹#›</a:t>
            </a:fld>
            <a:endParaRPr lang="en-US" sz="900">
              <a:solidFill>
                <a:schemeClr val="bg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7938"/>
            <a:ext cx="2193925" cy="6372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7488" y="7938"/>
            <a:ext cx="6430962" cy="6372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17488" y="7938"/>
            <a:ext cx="8777287" cy="6372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7488" y="906463"/>
            <a:ext cx="4311650"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1538" y="906463"/>
            <a:ext cx="4311650"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6294" name="Picture 38" descr="combinedfooter"/>
          <p:cNvPicPr>
            <a:picLocks noChangeAspect="1" noChangeArrowheads="1"/>
          </p:cNvPicPr>
          <p:nvPr/>
        </p:nvPicPr>
        <p:blipFill>
          <a:blip r:embed="rId14"/>
          <a:srcRect/>
          <a:stretch>
            <a:fillRect/>
          </a:stretch>
        </p:blipFill>
        <p:spPr bwMode="auto">
          <a:xfrm>
            <a:off x="0" y="4757738"/>
            <a:ext cx="9144000" cy="2100262"/>
          </a:xfrm>
          <a:prstGeom prst="rect">
            <a:avLst/>
          </a:prstGeom>
          <a:noFill/>
        </p:spPr>
      </p:pic>
      <p:sp>
        <p:nvSpPr>
          <p:cNvPr id="96258" name="Rectangle 2"/>
          <p:cNvSpPr>
            <a:spLocks noGrp="1" noChangeArrowheads="1"/>
          </p:cNvSpPr>
          <p:nvPr>
            <p:ph type="title"/>
          </p:nvPr>
        </p:nvSpPr>
        <p:spPr bwMode="auto">
          <a:xfrm>
            <a:off x="217488" y="7938"/>
            <a:ext cx="8777287" cy="838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r>
              <a:rPr lang="en-US" smtClean="0"/>
              <a:t>Click to edit Master title style</a:t>
            </a:r>
          </a:p>
        </p:txBody>
      </p:sp>
      <p:sp>
        <p:nvSpPr>
          <p:cNvPr id="96259" name="Rectangle 3"/>
          <p:cNvSpPr>
            <a:spLocks noGrp="1" noChangeArrowheads="1"/>
          </p:cNvSpPr>
          <p:nvPr>
            <p:ph type="body" idx="1"/>
          </p:nvPr>
        </p:nvSpPr>
        <p:spPr bwMode="auto">
          <a:xfrm>
            <a:off x="217488" y="906463"/>
            <a:ext cx="8775700" cy="5473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6260" name="Line 4"/>
          <p:cNvSpPr>
            <a:spLocks noChangeShapeType="1"/>
          </p:cNvSpPr>
          <p:nvPr/>
        </p:nvSpPr>
        <p:spPr bwMode="auto">
          <a:xfrm>
            <a:off x="342900" y="787400"/>
            <a:ext cx="8801100" cy="0"/>
          </a:xfrm>
          <a:prstGeom prst="line">
            <a:avLst/>
          </a:prstGeom>
          <a:noFill/>
          <a:ln w="12700">
            <a:solidFill>
              <a:schemeClr val="folHlink"/>
            </a:solidFill>
            <a:round/>
            <a:headEnd/>
            <a:tailEnd/>
          </a:ln>
          <a:effectLst/>
        </p:spPr>
        <p:txBody>
          <a:bodyPr lIns="80167" tIns="40084" rIns="80167" bIns="40084" anchor="ctr"/>
          <a:lstStyle/>
          <a:p>
            <a:endParaRPr lang="en-US"/>
          </a:p>
        </p:txBody>
      </p:sp>
      <p:sp>
        <p:nvSpPr>
          <p:cNvPr id="96284" name="Rectangle 28"/>
          <p:cNvSpPr>
            <a:spLocks noChangeArrowheads="1"/>
          </p:cNvSpPr>
          <p:nvPr/>
        </p:nvSpPr>
        <p:spPr bwMode="auto">
          <a:xfrm>
            <a:off x="257175" y="6621463"/>
            <a:ext cx="427038" cy="238125"/>
          </a:xfrm>
          <a:prstGeom prst="rect">
            <a:avLst/>
          </a:prstGeom>
          <a:noFill/>
          <a:ln w="9525">
            <a:noFill/>
            <a:miter lim="800000"/>
            <a:headEnd/>
            <a:tailEnd/>
          </a:ln>
          <a:effectLst/>
        </p:spPr>
        <p:txBody>
          <a:bodyPr/>
          <a:lstStyle/>
          <a:p>
            <a:pPr algn="r"/>
            <a:fld id="{631915B3-261B-470F-BA35-311A79492EF6}" type="slidenum">
              <a:rPr lang="en-US" sz="900">
                <a:solidFill>
                  <a:schemeClr val="bg1"/>
                </a:solidFill>
              </a:rPr>
              <a:pPr algn="r"/>
              <a:t>‹#›</a:t>
            </a:fld>
            <a:endParaRPr lang="en-US" sz="900">
              <a:solidFill>
                <a:schemeClr val="bg1"/>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rtl="0" fontAlgn="base">
        <a:spcBef>
          <a:spcPct val="0"/>
        </a:spcBef>
        <a:spcAft>
          <a:spcPct val="0"/>
        </a:spcAft>
        <a:defRPr sz="3600" b="1">
          <a:solidFill>
            <a:srgbClr val="000000"/>
          </a:solidFill>
          <a:latin typeface="+mj-lt"/>
          <a:ea typeface="+mj-ea"/>
          <a:cs typeface="+mj-cs"/>
        </a:defRPr>
      </a:lvl1pPr>
      <a:lvl2pPr algn="l" rtl="0" fontAlgn="base">
        <a:spcBef>
          <a:spcPct val="0"/>
        </a:spcBef>
        <a:spcAft>
          <a:spcPct val="0"/>
        </a:spcAft>
        <a:defRPr sz="3600" b="1">
          <a:solidFill>
            <a:srgbClr val="000000"/>
          </a:solidFill>
          <a:latin typeface="Arial" pitchFamily="34" charset="0"/>
        </a:defRPr>
      </a:lvl2pPr>
      <a:lvl3pPr algn="l" rtl="0" fontAlgn="base">
        <a:spcBef>
          <a:spcPct val="0"/>
        </a:spcBef>
        <a:spcAft>
          <a:spcPct val="0"/>
        </a:spcAft>
        <a:defRPr sz="3600" b="1">
          <a:solidFill>
            <a:srgbClr val="000000"/>
          </a:solidFill>
          <a:latin typeface="Arial" pitchFamily="34" charset="0"/>
        </a:defRPr>
      </a:lvl3pPr>
      <a:lvl4pPr algn="l" rtl="0" fontAlgn="base">
        <a:spcBef>
          <a:spcPct val="0"/>
        </a:spcBef>
        <a:spcAft>
          <a:spcPct val="0"/>
        </a:spcAft>
        <a:defRPr sz="3600" b="1">
          <a:solidFill>
            <a:srgbClr val="000000"/>
          </a:solidFill>
          <a:latin typeface="Arial" pitchFamily="34" charset="0"/>
        </a:defRPr>
      </a:lvl4pPr>
      <a:lvl5pPr algn="l" rtl="0" fontAlgn="base">
        <a:spcBef>
          <a:spcPct val="0"/>
        </a:spcBef>
        <a:spcAft>
          <a:spcPct val="0"/>
        </a:spcAft>
        <a:defRPr sz="3600" b="1">
          <a:solidFill>
            <a:srgbClr val="000000"/>
          </a:solidFill>
          <a:latin typeface="Arial" pitchFamily="34" charset="0"/>
        </a:defRPr>
      </a:lvl5pPr>
      <a:lvl6pPr marL="457200" algn="l" rtl="0" fontAlgn="base">
        <a:spcBef>
          <a:spcPct val="0"/>
        </a:spcBef>
        <a:spcAft>
          <a:spcPct val="0"/>
        </a:spcAft>
        <a:defRPr sz="3600" b="1">
          <a:solidFill>
            <a:srgbClr val="000000"/>
          </a:solidFill>
          <a:latin typeface="Arial" pitchFamily="34" charset="0"/>
        </a:defRPr>
      </a:lvl6pPr>
      <a:lvl7pPr marL="914400" algn="l" rtl="0" fontAlgn="base">
        <a:spcBef>
          <a:spcPct val="0"/>
        </a:spcBef>
        <a:spcAft>
          <a:spcPct val="0"/>
        </a:spcAft>
        <a:defRPr sz="3600" b="1">
          <a:solidFill>
            <a:srgbClr val="000000"/>
          </a:solidFill>
          <a:latin typeface="Arial" pitchFamily="34" charset="0"/>
        </a:defRPr>
      </a:lvl7pPr>
      <a:lvl8pPr marL="1371600" algn="l" rtl="0" fontAlgn="base">
        <a:spcBef>
          <a:spcPct val="0"/>
        </a:spcBef>
        <a:spcAft>
          <a:spcPct val="0"/>
        </a:spcAft>
        <a:defRPr sz="3600" b="1">
          <a:solidFill>
            <a:srgbClr val="000000"/>
          </a:solidFill>
          <a:latin typeface="Arial" pitchFamily="34" charset="0"/>
        </a:defRPr>
      </a:lvl8pPr>
      <a:lvl9pPr marL="1828800" algn="l" rtl="0" fontAlgn="base">
        <a:spcBef>
          <a:spcPct val="0"/>
        </a:spcBef>
        <a:spcAft>
          <a:spcPct val="0"/>
        </a:spcAft>
        <a:defRPr sz="3600" b="1">
          <a:solidFill>
            <a:srgbClr val="000000"/>
          </a:solidFill>
          <a:latin typeface="Arial" pitchFamily="34" charset="0"/>
        </a:defRPr>
      </a:lvl9pPr>
    </p:titleStyle>
    <p:bodyStyle>
      <a:lvl1pPr marL="265113" indent="-265113" algn="l" rtl="0" fontAlgn="ctr">
        <a:spcBef>
          <a:spcPct val="25000"/>
        </a:spcBef>
        <a:spcAft>
          <a:spcPct val="0"/>
        </a:spcAft>
        <a:buClr>
          <a:schemeClr val="accent1"/>
        </a:buClr>
        <a:buSzPct val="125000"/>
        <a:buFont typeface="Wingdings" pitchFamily="2" charset="2"/>
        <a:buChar char="§"/>
        <a:defRPr sz="2400">
          <a:solidFill>
            <a:srgbClr val="000000"/>
          </a:solidFill>
          <a:latin typeface="+mn-lt"/>
          <a:ea typeface="+mn-ea"/>
          <a:cs typeface="+mn-cs"/>
        </a:defRPr>
      </a:lvl1pPr>
      <a:lvl2pPr marL="722313" indent="-277813" algn="l" rtl="0" fontAlgn="ctr">
        <a:spcBef>
          <a:spcPct val="25000"/>
        </a:spcBef>
        <a:spcAft>
          <a:spcPct val="0"/>
        </a:spcAft>
        <a:buClr>
          <a:schemeClr val="accent1"/>
        </a:buClr>
        <a:buSzPct val="125000"/>
        <a:buFont typeface="Wingdings" pitchFamily="2" charset="2"/>
        <a:buChar char="§"/>
        <a:defRPr sz="2000">
          <a:solidFill>
            <a:srgbClr val="000000"/>
          </a:solidFill>
          <a:latin typeface="+mn-lt"/>
        </a:defRPr>
      </a:lvl2pPr>
      <a:lvl3pPr marL="1165225" indent="-250825" algn="l" rtl="0" fontAlgn="ctr">
        <a:spcBef>
          <a:spcPct val="25000"/>
        </a:spcBef>
        <a:spcAft>
          <a:spcPct val="0"/>
        </a:spcAft>
        <a:buClr>
          <a:schemeClr val="accent1"/>
        </a:buClr>
        <a:buSzPct val="125000"/>
        <a:buFont typeface="Wingdings" pitchFamily="2" charset="2"/>
        <a:buChar char="§"/>
        <a:defRPr sz="2000">
          <a:solidFill>
            <a:srgbClr val="000000"/>
          </a:solidFill>
          <a:latin typeface="+mn-lt"/>
        </a:defRPr>
      </a:lvl3pPr>
      <a:lvl4pPr marL="1600200" indent="-228600" algn="l" rtl="0" fontAlgn="ctr">
        <a:spcBef>
          <a:spcPct val="25000"/>
        </a:spcBef>
        <a:spcAft>
          <a:spcPct val="0"/>
        </a:spcAft>
        <a:buClr>
          <a:schemeClr val="accent1"/>
        </a:buClr>
        <a:buSzPct val="125000"/>
        <a:buFont typeface="Wingdings" pitchFamily="2" charset="2"/>
        <a:buChar char="§"/>
        <a:defRPr sz="2000">
          <a:solidFill>
            <a:srgbClr val="000000"/>
          </a:solidFill>
          <a:latin typeface="+mn-lt"/>
        </a:defRPr>
      </a:lvl4pPr>
      <a:lvl5pPr marL="2057400" indent="-228600" algn="l" rtl="0" fontAlgn="ctr">
        <a:spcBef>
          <a:spcPct val="25000"/>
        </a:spcBef>
        <a:spcAft>
          <a:spcPct val="0"/>
        </a:spcAft>
        <a:buClr>
          <a:schemeClr val="accent1"/>
        </a:buClr>
        <a:buSzPct val="125000"/>
        <a:buFont typeface="Wingdings" pitchFamily="2" charset="2"/>
        <a:buChar char="§"/>
        <a:defRPr sz="2000">
          <a:solidFill>
            <a:srgbClr val="000000"/>
          </a:solidFill>
          <a:latin typeface="+mn-lt"/>
        </a:defRPr>
      </a:lvl5pPr>
      <a:lvl6pPr marL="2514600" indent="-228600" algn="l" rtl="0" fontAlgn="ctr">
        <a:spcBef>
          <a:spcPct val="25000"/>
        </a:spcBef>
        <a:spcAft>
          <a:spcPct val="0"/>
        </a:spcAft>
        <a:buClr>
          <a:schemeClr val="accent1"/>
        </a:buClr>
        <a:buSzPct val="125000"/>
        <a:buFont typeface="Wingdings" pitchFamily="2" charset="2"/>
        <a:buChar char="§"/>
        <a:defRPr sz="2000">
          <a:solidFill>
            <a:srgbClr val="000000"/>
          </a:solidFill>
          <a:latin typeface="+mn-lt"/>
        </a:defRPr>
      </a:lvl6pPr>
      <a:lvl7pPr marL="2971800" indent="-228600" algn="l" rtl="0" fontAlgn="ctr">
        <a:spcBef>
          <a:spcPct val="25000"/>
        </a:spcBef>
        <a:spcAft>
          <a:spcPct val="0"/>
        </a:spcAft>
        <a:buClr>
          <a:schemeClr val="accent1"/>
        </a:buClr>
        <a:buSzPct val="125000"/>
        <a:buFont typeface="Wingdings" pitchFamily="2" charset="2"/>
        <a:buChar char="§"/>
        <a:defRPr sz="2000">
          <a:solidFill>
            <a:srgbClr val="000000"/>
          </a:solidFill>
          <a:latin typeface="+mn-lt"/>
        </a:defRPr>
      </a:lvl7pPr>
      <a:lvl8pPr marL="3429000" indent="-228600" algn="l" rtl="0" fontAlgn="ctr">
        <a:spcBef>
          <a:spcPct val="25000"/>
        </a:spcBef>
        <a:spcAft>
          <a:spcPct val="0"/>
        </a:spcAft>
        <a:buClr>
          <a:schemeClr val="accent1"/>
        </a:buClr>
        <a:buSzPct val="125000"/>
        <a:buFont typeface="Wingdings" pitchFamily="2" charset="2"/>
        <a:buChar char="§"/>
        <a:defRPr sz="2000">
          <a:solidFill>
            <a:srgbClr val="000000"/>
          </a:solidFill>
          <a:latin typeface="+mn-lt"/>
        </a:defRPr>
      </a:lvl8pPr>
      <a:lvl9pPr marL="3886200" indent="-228600" algn="l" rtl="0" fontAlgn="ctr">
        <a:spcBef>
          <a:spcPct val="25000"/>
        </a:spcBef>
        <a:spcAft>
          <a:spcPct val="0"/>
        </a:spcAft>
        <a:buClr>
          <a:schemeClr val="accent1"/>
        </a:buClr>
        <a:buSzPct val="125000"/>
        <a:buFont typeface="Wingdings" pitchFamily="2" charset="2"/>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University@arm.com" TargetMode="External"/><Relationship Id="rId2" Type="http://schemas.openxmlformats.org/officeDocument/2006/relationships/hyperlink" Target="http://www.arm.com/support/university/"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twitter.com/#!/ellenfigueira" TargetMode="External"/><Relationship Id="rId7"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hyperlink" Target="http://www.linkedin.com/profile/view?id=6622629&amp;trk=tab_pro" TargetMode="Externa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12" Type="http://schemas.openxmlformats.org/officeDocument/2006/relationships/image" Target="../media/image76.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hyperlink" Target="http://beagleboard.org/" TargetMode="External"/><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6.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jpe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jpe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jpeg"/><Relationship Id="rId22"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7.xml"/><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8.wmf"/><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oleObject" Target="../embeddings/oleObject1.bin"/><Relationship Id="rId9"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ctrTitle"/>
          </p:nvPr>
        </p:nvSpPr>
        <p:spPr/>
        <p:txBody>
          <a:bodyPr/>
          <a:lstStyle/>
          <a:p>
            <a:r>
              <a:rPr lang="en-US" sz="4800" dirty="0"/>
              <a:t>The ARM </a:t>
            </a:r>
            <a:r>
              <a:rPr lang="en-US" sz="4800" dirty="0" smtClean="0"/>
              <a:t>Architecture</a:t>
            </a:r>
            <a:br>
              <a:rPr lang="en-US" sz="4800" dirty="0" smtClean="0"/>
            </a:br>
            <a:r>
              <a:rPr lang="en-US" sz="2000" dirty="0" smtClean="0"/>
              <a:t>(with focus on Cortex-M3)</a:t>
            </a:r>
            <a:r>
              <a:rPr lang="en-US" sz="4800" dirty="0" smtClean="0"/>
              <a:t/>
            </a:r>
            <a:br>
              <a:rPr lang="en-US" sz="4800" dirty="0" smtClean="0"/>
            </a:br>
            <a:r>
              <a:rPr lang="en-US" sz="4800" dirty="0" smtClean="0"/>
              <a:t/>
            </a:r>
            <a:br>
              <a:rPr lang="en-US" sz="4800" dirty="0" smtClean="0"/>
            </a:br>
            <a:r>
              <a:rPr lang="en-US" sz="2400" dirty="0" smtClean="0"/>
              <a:t>Joe Bungo</a:t>
            </a:r>
            <a:br>
              <a:rPr lang="en-US" sz="2400" dirty="0" smtClean="0"/>
            </a:br>
            <a:r>
              <a:rPr lang="en-US" sz="2400" dirty="0" smtClean="0"/>
              <a:t>Applications Engineer</a:t>
            </a:r>
            <a:br>
              <a:rPr lang="en-US" sz="2400" dirty="0" smtClean="0"/>
            </a:br>
            <a:r>
              <a:rPr lang="en-US" sz="2400" dirty="0" smtClean="0"/>
              <a:t>ARM University Program</a:t>
            </a:r>
            <a:endParaRPr lang="en-US" sz="48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a:t>Agenda</a:t>
            </a:r>
          </a:p>
        </p:txBody>
      </p:sp>
      <p:sp>
        <p:nvSpPr>
          <p:cNvPr id="233475" name="Rectangle 3"/>
          <p:cNvSpPr>
            <a:spLocks noGrp="1" noChangeArrowheads="1"/>
          </p:cNvSpPr>
          <p:nvPr>
            <p:ph type="body" idx="1"/>
          </p:nvPr>
        </p:nvSpPr>
        <p:spPr/>
        <p:txBody>
          <a:bodyPr/>
          <a:lstStyle/>
          <a:p>
            <a:pPr>
              <a:buFont typeface="Wingdings" pitchFamily="2" charset="2"/>
              <a:buNone/>
            </a:pPr>
            <a:r>
              <a:rPr lang="en-US" dirty="0"/>
              <a:t>	</a:t>
            </a:r>
            <a:r>
              <a:rPr lang="en-US" b="1" dirty="0"/>
              <a:t>Introduction to ARM Ltd</a:t>
            </a:r>
          </a:p>
          <a:p>
            <a:r>
              <a:rPr lang="en-US" dirty="0">
                <a:solidFill>
                  <a:schemeClr val="bg2"/>
                </a:solidFill>
              </a:rPr>
              <a:t>ARM Architecture/Programmers Model</a:t>
            </a:r>
          </a:p>
          <a:p>
            <a:pPr>
              <a:buFont typeface="Wingdings" pitchFamily="2" charset="2"/>
              <a:buNone/>
            </a:pPr>
            <a:r>
              <a:rPr lang="en-US" dirty="0"/>
              <a:t>	</a:t>
            </a:r>
            <a:r>
              <a:rPr lang="en-US" b="1" dirty="0"/>
              <a:t>Data Path and Pipelines</a:t>
            </a:r>
          </a:p>
          <a:p>
            <a:pPr>
              <a:buFont typeface="Wingdings" pitchFamily="2" charset="2"/>
              <a:buNone/>
            </a:pPr>
            <a:r>
              <a:rPr lang="en-US" b="1" dirty="0"/>
              <a:t>	</a:t>
            </a:r>
            <a:r>
              <a:rPr lang="en-US" b="1" dirty="0" smtClean="0"/>
              <a:t>System Design</a:t>
            </a:r>
            <a:endParaRPr lang="en-US" b="1" dirty="0"/>
          </a:p>
          <a:p>
            <a:pPr>
              <a:buFont typeface="Wingdings" pitchFamily="2" charset="2"/>
              <a:buNone/>
            </a:pPr>
            <a:r>
              <a:rPr lang="en-US" b="1" dirty="0"/>
              <a:t>	Development Tools</a:t>
            </a:r>
          </a:p>
          <a:p>
            <a:pPr>
              <a:buFont typeface="Wingdings" pitchFamily="2" charset="2"/>
              <a:buNone/>
            </a:pPr>
            <a:endParaRPr lang="en-US" b="1"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8" name="Rectangle 3"/>
          <p:cNvSpPr>
            <a:spLocks noGrp="1" noChangeArrowheads="1"/>
          </p:cNvSpPr>
          <p:nvPr>
            <p:ph type="title"/>
          </p:nvPr>
        </p:nvSpPr>
        <p:spPr/>
        <p:txBody>
          <a:bodyPr/>
          <a:lstStyle/>
          <a:p>
            <a:pPr eaLnBrk="1" hangingPunct="1"/>
            <a:r>
              <a:rPr lang="en-GB" smtClean="0"/>
              <a:t>ARM Cortex Processors (v7)</a:t>
            </a:r>
            <a:endParaRPr lang="en-GB" dirty="0" smtClean="0"/>
          </a:p>
        </p:txBody>
      </p:sp>
      <p:sp>
        <p:nvSpPr>
          <p:cNvPr id="11269" name="Rectangle 4"/>
          <p:cNvSpPr>
            <a:spLocks noGrp="1" noChangeArrowheads="1"/>
          </p:cNvSpPr>
          <p:nvPr>
            <p:ph idx="1"/>
          </p:nvPr>
        </p:nvSpPr>
        <p:spPr>
          <a:xfrm>
            <a:off x="233363" y="906463"/>
            <a:ext cx="8824912" cy="5930900"/>
          </a:xfrm>
        </p:spPr>
        <p:txBody>
          <a:bodyPr/>
          <a:lstStyle/>
          <a:p>
            <a:pPr defTabSz="301625" eaLnBrk="1" hangingPunct="1">
              <a:tabLst>
                <a:tab pos="5195888" algn="l"/>
              </a:tabLst>
            </a:pPr>
            <a:endParaRPr lang="en-GB" sz="1400" smtClean="0"/>
          </a:p>
          <a:p>
            <a:pPr defTabSz="301625" eaLnBrk="1" hangingPunct="1">
              <a:tabLst>
                <a:tab pos="5195888" algn="l"/>
              </a:tabLst>
            </a:pPr>
            <a:r>
              <a:rPr lang="en-US" altLang="ja-JP" sz="2800" smtClean="0">
                <a:ea typeface="MS PGothic" pitchFamily="34" charset="-128"/>
              </a:rPr>
              <a:t>ARM Cortex-</a:t>
            </a:r>
            <a:r>
              <a:rPr lang="en-US" altLang="ja-JP" sz="2800" b="1" smtClean="0">
                <a:solidFill>
                  <a:srgbClr val="0070C0"/>
                </a:solidFill>
                <a:ea typeface="MS PGothic" pitchFamily="34" charset="-128"/>
              </a:rPr>
              <a:t>A</a:t>
            </a:r>
            <a:r>
              <a:rPr lang="en-US" altLang="ja-JP" sz="2800" smtClean="0">
                <a:ea typeface="MS PGothic" pitchFamily="34" charset="-128"/>
              </a:rPr>
              <a:t> family (v7-A):</a:t>
            </a:r>
          </a:p>
          <a:p>
            <a:pPr marL="530225" lvl="1" defTabSz="301625" eaLnBrk="1" hangingPunct="1">
              <a:tabLst>
                <a:tab pos="5195888" algn="l"/>
              </a:tabLst>
            </a:pPr>
            <a:r>
              <a:rPr lang="en-US" altLang="ja-JP" smtClean="0">
                <a:ea typeface="MS PGothic" pitchFamily="34" charset="-128"/>
              </a:rPr>
              <a:t>Applications processors for full OS </a:t>
            </a:r>
            <a:br>
              <a:rPr lang="en-US" altLang="ja-JP" smtClean="0">
                <a:ea typeface="MS PGothic" pitchFamily="34" charset="-128"/>
              </a:rPr>
            </a:br>
            <a:r>
              <a:rPr lang="en-US" altLang="ja-JP" smtClean="0">
                <a:ea typeface="MS PGothic" pitchFamily="34" charset="-128"/>
              </a:rPr>
              <a:t>and 3</a:t>
            </a:r>
            <a:r>
              <a:rPr lang="en-US" altLang="ja-JP" baseline="30000" smtClean="0">
                <a:ea typeface="MS PGothic" pitchFamily="34" charset="-128"/>
              </a:rPr>
              <a:t>rd</a:t>
            </a:r>
            <a:r>
              <a:rPr lang="en-US" altLang="ja-JP" smtClean="0">
                <a:ea typeface="MS PGothic" pitchFamily="34" charset="-128"/>
              </a:rPr>
              <a:t> party applications</a:t>
            </a:r>
          </a:p>
          <a:p>
            <a:pPr defTabSz="301625">
              <a:tabLst>
                <a:tab pos="5195888" algn="l"/>
              </a:tabLst>
            </a:pPr>
            <a:endParaRPr lang="en-US" altLang="ja-JP" sz="1600" smtClean="0">
              <a:ea typeface="MS PGothic" pitchFamily="34" charset="-128"/>
            </a:endParaRPr>
          </a:p>
          <a:p>
            <a:pPr defTabSz="301625" eaLnBrk="1" hangingPunct="1">
              <a:tabLst>
                <a:tab pos="5195888" algn="l"/>
              </a:tabLst>
            </a:pPr>
            <a:r>
              <a:rPr lang="en-US" altLang="ja-JP" sz="2800" smtClean="0">
                <a:ea typeface="MS PGothic" pitchFamily="34" charset="-128"/>
              </a:rPr>
              <a:t>ARM Cortex-</a:t>
            </a:r>
            <a:r>
              <a:rPr lang="en-US" altLang="ja-JP" sz="2800" b="1" smtClean="0">
                <a:solidFill>
                  <a:srgbClr val="0070C0"/>
                </a:solidFill>
                <a:ea typeface="MS PGothic" pitchFamily="34" charset="-128"/>
              </a:rPr>
              <a:t>R</a:t>
            </a:r>
            <a:r>
              <a:rPr lang="en-US" altLang="ja-JP" sz="2800" smtClean="0">
                <a:ea typeface="MS PGothic" pitchFamily="34" charset="-128"/>
              </a:rPr>
              <a:t> family (v7-R):</a:t>
            </a:r>
          </a:p>
          <a:p>
            <a:pPr marL="530225" lvl="1" defTabSz="301625" eaLnBrk="1" hangingPunct="1">
              <a:tabLst>
                <a:tab pos="5195888" algn="l"/>
              </a:tabLst>
            </a:pPr>
            <a:r>
              <a:rPr lang="en-GB" smtClean="0"/>
              <a:t>Embedded processors for real-time </a:t>
            </a:r>
            <a:br>
              <a:rPr lang="en-GB" smtClean="0"/>
            </a:br>
            <a:r>
              <a:rPr lang="en-GB" smtClean="0"/>
              <a:t>signal processing, control applications</a:t>
            </a:r>
            <a:endParaRPr lang="en-US" altLang="ja-JP" sz="1600" smtClean="0">
              <a:ea typeface="MS PGothic" pitchFamily="34" charset="-128"/>
            </a:endParaRPr>
          </a:p>
          <a:p>
            <a:pPr defTabSz="301625">
              <a:tabLst>
                <a:tab pos="5195888" algn="l"/>
              </a:tabLst>
            </a:pPr>
            <a:endParaRPr lang="en-US" altLang="ja-JP" sz="1600" smtClean="0">
              <a:ea typeface="MS PGothic" pitchFamily="34" charset="-128"/>
            </a:endParaRPr>
          </a:p>
          <a:p>
            <a:pPr defTabSz="301625" eaLnBrk="1" hangingPunct="1">
              <a:tabLst>
                <a:tab pos="5195888" algn="l"/>
              </a:tabLst>
            </a:pPr>
            <a:r>
              <a:rPr lang="en-US" altLang="ja-JP" sz="2800" smtClean="0">
                <a:ea typeface="MS PGothic" pitchFamily="34" charset="-128"/>
              </a:rPr>
              <a:t>ARM Cortex-</a:t>
            </a:r>
            <a:r>
              <a:rPr lang="en-US" altLang="ja-JP" sz="2800" b="1" smtClean="0">
                <a:solidFill>
                  <a:srgbClr val="0070C0"/>
                </a:solidFill>
                <a:ea typeface="MS PGothic" pitchFamily="34" charset="-128"/>
              </a:rPr>
              <a:t>M</a:t>
            </a:r>
            <a:r>
              <a:rPr lang="en-US" altLang="ja-JP" sz="2800" smtClean="0">
                <a:ea typeface="MS PGothic" pitchFamily="34" charset="-128"/>
              </a:rPr>
              <a:t> family (v7-M):</a:t>
            </a:r>
          </a:p>
          <a:p>
            <a:pPr marL="530225" lvl="1" defTabSz="301625" eaLnBrk="1" hangingPunct="1">
              <a:tabLst>
                <a:tab pos="5195888" algn="l"/>
              </a:tabLst>
            </a:pPr>
            <a:r>
              <a:rPr lang="en-US" altLang="ja-JP" smtClean="0">
                <a:ea typeface="MS PGothic" pitchFamily="34" charset="-128"/>
              </a:rPr>
              <a:t>Microcontroller-oriented processors </a:t>
            </a:r>
            <a:br>
              <a:rPr lang="en-US" altLang="ja-JP" smtClean="0">
                <a:ea typeface="MS PGothic" pitchFamily="34" charset="-128"/>
              </a:rPr>
            </a:br>
            <a:r>
              <a:rPr lang="en-US" altLang="ja-JP" smtClean="0">
                <a:ea typeface="MS PGothic" pitchFamily="34" charset="-128"/>
              </a:rPr>
              <a:t>for MCU and SoC applications </a:t>
            </a:r>
            <a:endParaRPr lang="en-GB" dirty="0" smtClean="0">
              <a:ea typeface="MS PGothic" pitchFamily="34" charset="-128"/>
            </a:endParaRPr>
          </a:p>
        </p:txBody>
      </p:sp>
      <p:sp>
        <p:nvSpPr>
          <p:cNvPr id="11270" name="AutoShape 5"/>
          <p:cNvSpPr>
            <a:spLocks noChangeArrowheads="1"/>
          </p:cNvSpPr>
          <p:nvPr/>
        </p:nvSpPr>
        <p:spPr bwMode="auto">
          <a:xfrm>
            <a:off x="5585379" y="1984461"/>
            <a:ext cx="2700000" cy="4248000"/>
          </a:xfrm>
          <a:prstGeom prst="roundRect">
            <a:avLst>
              <a:gd name="adj" fmla="val 16667"/>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GB"/>
          </a:p>
        </p:txBody>
      </p:sp>
      <p:grpSp>
        <p:nvGrpSpPr>
          <p:cNvPr id="2" name="Group 86"/>
          <p:cNvGrpSpPr>
            <a:grpSpLocks/>
          </p:cNvGrpSpPr>
          <p:nvPr/>
        </p:nvGrpSpPr>
        <p:grpSpPr bwMode="auto">
          <a:xfrm>
            <a:off x="5942916" y="3979283"/>
            <a:ext cx="2105025" cy="517525"/>
            <a:chOff x="456" y="3379"/>
            <a:chExt cx="1326" cy="326"/>
          </a:xfrm>
        </p:grpSpPr>
        <p:pic>
          <p:nvPicPr>
            <p:cNvPr id="11291" name="Picture 87" descr="Blue Dot 300"/>
            <p:cNvPicPr>
              <a:picLocks noChangeAspect="1" noChangeArrowheads="1"/>
            </p:cNvPicPr>
            <p:nvPr/>
          </p:nvPicPr>
          <p:blipFill>
            <a:blip r:embed="rId3" cstate="print"/>
            <a:srcRect/>
            <a:stretch>
              <a:fillRect/>
            </a:stretch>
          </p:blipFill>
          <p:spPr bwMode="auto">
            <a:xfrm>
              <a:off x="456" y="3379"/>
              <a:ext cx="326" cy="326"/>
            </a:xfrm>
            <a:prstGeom prst="rect">
              <a:avLst/>
            </a:prstGeom>
            <a:noFill/>
            <a:ln w="9525">
              <a:noFill/>
              <a:miter lim="800000"/>
              <a:headEnd/>
              <a:tailEnd/>
            </a:ln>
          </p:spPr>
        </p:pic>
        <p:sp>
          <p:nvSpPr>
            <p:cNvPr id="11292" name="Text Box 88"/>
            <p:cNvSpPr txBox="1">
              <a:spLocks noChangeArrowheads="1"/>
            </p:cNvSpPr>
            <p:nvPr/>
          </p:nvSpPr>
          <p:spPr bwMode="auto">
            <a:xfrm>
              <a:off x="705" y="3417"/>
              <a:ext cx="1077" cy="192"/>
            </a:xfrm>
            <a:prstGeom prst="rect">
              <a:avLst/>
            </a:prstGeom>
            <a:noFill/>
            <a:ln w="38100" algn="ctr">
              <a:noFill/>
              <a:miter lim="800000"/>
              <a:headEnd/>
              <a:tailEnd/>
            </a:ln>
          </p:spPr>
          <p:txBody>
            <a:bodyPr>
              <a:spAutoFit/>
            </a:bodyPr>
            <a:lstStyle/>
            <a:p>
              <a:pPr algn="l">
                <a:spcBef>
                  <a:spcPct val="50000"/>
                </a:spcBef>
              </a:pPr>
              <a:r>
                <a:rPr lang="en-US" sz="1400" b="1" dirty="0" smtClean="0">
                  <a:ea typeface="MS PGothic" pitchFamily="34" charset="-128"/>
                </a:rPr>
                <a:t>Cortex-R4</a:t>
              </a:r>
              <a:endParaRPr lang="en-US" sz="1400" b="1" dirty="0">
                <a:ea typeface="MS PGothic" pitchFamily="34" charset="-128"/>
              </a:endParaRPr>
            </a:p>
          </p:txBody>
        </p:sp>
      </p:grpSp>
      <p:grpSp>
        <p:nvGrpSpPr>
          <p:cNvPr id="3" name="Group 92"/>
          <p:cNvGrpSpPr>
            <a:grpSpLocks/>
          </p:cNvGrpSpPr>
          <p:nvPr/>
        </p:nvGrpSpPr>
        <p:grpSpPr bwMode="auto">
          <a:xfrm>
            <a:off x="5758747" y="2947167"/>
            <a:ext cx="2105025" cy="517525"/>
            <a:chOff x="456" y="3379"/>
            <a:chExt cx="1326" cy="326"/>
          </a:xfrm>
        </p:grpSpPr>
        <p:pic>
          <p:nvPicPr>
            <p:cNvPr id="11287" name="Picture 93" descr="Blue Dot 300"/>
            <p:cNvPicPr>
              <a:picLocks noChangeAspect="1" noChangeArrowheads="1"/>
            </p:cNvPicPr>
            <p:nvPr/>
          </p:nvPicPr>
          <p:blipFill>
            <a:blip r:embed="rId3" cstate="print"/>
            <a:srcRect/>
            <a:stretch>
              <a:fillRect/>
            </a:stretch>
          </p:blipFill>
          <p:spPr bwMode="auto">
            <a:xfrm>
              <a:off x="456" y="3379"/>
              <a:ext cx="326" cy="326"/>
            </a:xfrm>
            <a:prstGeom prst="rect">
              <a:avLst/>
            </a:prstGeom>
            <a:noFill/>
            <a:ln w="9525">
              <a:noFill/>
              <a:miter lim="800000"/>
              <a:headEnd/>
              <a:tailEnd/>
            </a:ln>
          </p:spPr>
        </p:pic>
        <p:sp>
          <p:nvSpPr>
            <p:cNvPr id="11288" name="Text Box 94"/>
            <p:cNvSpPr txBox="1">
              <a:spLocks noChangeArrowheads="1"/>
            </p:cNvSpPr>
            <p:nvPr/>
          </p:nvSpPr>
          <p:spPr bwMode="auto">
            <a:xfrm>
              <a:off x="705" y="3417"/>
              <a:ext cx="1077" cy="192"/>
            </a:xfrm>
            <a:prstGeom prst="rect">
              <a:avLst/>
            </a:prstGeom>
            <a:noFill/>
            <a:ln w="38100" algn="ctr">
              <a:noFill/>
              <a:miter lim="800000"/>
              <a:headEnd/>
              <a:tailEnd/>
            </a:ln>
          </p:spPr>
          <p:txBody>
            <a:bodyPr>
              <a:spAutoFit/>
            </a:bodyPr>
            <a:lstStyle/>
            <a:p>
              <a:pPr algn="l">
                <a:spcBef>
                  <a:spcPct val="50000"/>
                </a:spcBef>
              </a:pPr>
              <a:r>
                <a:rPr lang="en-US" sz="1400" b="1">
                  <a:ea typeface="MS PGothic" pitchFamily="34" charset="-128"/>
                </a:rPr>
                <a:t>Cortex-A8</a:t>
              </a:r>
            </a:p>
          </p:txBody>
        </p:sp>
      </p:grpSp>
      <p:grpSp>
        <p:nvGrpSpPr>
          <p:cNvPr id="4" name="Group 64"/>
          <p:cNvGrpSpPr>
            <a:grpSpLocks/>
          </p:cNvGrpSpPr>
          <p:nvPr/>
        </p:nvGrpSpPr>
        <p:grpSpPr bwMode="auto">
          <a:xfrm>
            <a:off x="7021115" y="4705355"/>
            <a:ext cx="1411288" cy="517525"/>
            <a:chOff x="4982" y="3442"/>
            <a:chExt cx="889" cy="326"/>
          </a:xfrm>
        </p:grpSpPr>
        <p:pic>
          <p:nvPicPr>
            <p:cNvPr id="11285" name="Picture 65" descr="Blue Dot 300"/>
            <p:cNvPicPr>
              <a:picLocks noChangeAspect="1" noChangeArrowheads="1"/>
            </p:cNvPicPr>
            <p:nvPr/>
          </p:nvPicPr>
          <p:blipFill>
            <a:blip r:embed="rId3" cstate="print"/>
            <a:srcRect/>
            <a:stretch>
              <a:fillRect/>
            </a:stretch>
          </p:blipFill>
          <p:spPr bwMode="auto">
            <a:xfrm>
              <a:off x="4982" y="3442"/>
              <a:ext cx="326" cy="326"/>
            </a:xfrm>
            <a:prstGeom prst="rect">
              <a:avLst/>
            </a:prstGeom>
            <a:noFill/>
            <a:ln w="9525">
              <a:noFill/>
              <a:miter lim="800000"/>
              <a:headEnd/>
              <a:tailEnd/>
            </a:ln>
          </p:spPr>
        </p:pic>
        <p:sp>
          <p:nvSpPr>
            <p:cNvPr id="11286" name="Text Box 66"/>
            <p:cNvSpPr txBox="1">
              <a:spLocks noChangeArrowheads="1"/>
            </p:cNvSpPr>
            <p:nvPr/>
          </p:nvSpPr>
          <p:spPr bwMode="auto">
            <a:xfrm>
              <a:off x="5231" y="3480"/>
              <a:ext cx="640" cy="192"/>
            </a:xfrm>
            <a:prstGeom prst="rect">
              <a:avLst/>
            </a:prstGeom>
            <a:noFill/>
            <a:ln w="38100" algn="ctr">
              <a:noFill/>
              <a:miter lim="800000"/>
              <a:headEnd/>
              <a:tailEnd/>
            </a:ln>
          </p:spPr>
          <p:txBody>
            <a:bodyPr>
              <a:spAutoFit/>
            </a:bodyPr>
            <a:lstStyle/>
            <a:p>
              <a:pPr algn="l">
                <a:spcBef>
                  <a:spcPct val="50000"/>
                </a:spcBef>
              </a:pPr>
              <a:r>
                <a:rPr lang="en-US" sz="1400" b="1">
                  <a:ea typeface="MS PGothic" pitchFamily="34" charset="-128"/>
                </a:rPr>
                <a:t>SC300</a:t>
              </a:r>
              <a:r>
                <a:rPr lang="en-US" sz="1400" b="1" baseline="30000">
                  <a:ea typeface="MS PGothic" pitchFamily="34" charset="-128"/>
                </a:rPr>
                <a:t>™</a:t>
              </a:r>
            </a:p>
          </p:txBody>
        </p:sp>
      </p:grpSp>
      <p:grpSp>
        <p:nvGrpSpPr>
          <p:cNvPr id="5" name="Group 67"/>
          <p:cNvGrpSpPr>
            <a:grpSpLocks/>
          </p:cNvGrpSpPr>
          <p:nvPr/>
        </p:nvGrpSpPr>
        <p:grpSpPr bwMode="auto">
          <a:xfrm>
            <a:off x="6165171" y="5180540"/>
            <a:ext cx="2105025" cy="517525"/>
            <a:chOff x="456" y="3379"/>
            <a:chExt cx="1326" cy="326"/>
          </a:xfrm>
        </p:grpSpPr>
        <p:pic>
          <p:nvPicPr>
            <p:cNvPr id="11283" name="Picture 68" descr="Blue Dot 300"/>
            <p:cNvPicPr>
              <a:picLocks noChangeAspect="1" noChangeArrowheads="1"/>
            </p:cNvPicPr>
            <p:nvPr/>
          </p:nvPicPr>
          <p:blipFill>
            <a:blip r:embed="rId3" cstate="print"/>
            <a:srcRect/>
            <a:stretch>
              <a:fillRect/>
            </a:stretch>
          </p:blipFill>
          <p:spPr bwMode="auto">
            <a:xfrm>
              <a:off x="456" y="3379"/>
              <a:ext cx="326" cy="326"/>
            </a:xfrm>
            <a:prstGeom prst="rect">
              <a:avLst/>
            </a:prstGeom>
            <a:noFill/>
            <a:ln w="9525">
              <a:noFill/>
              <a:miter lim="800000"/>
              <a:headEnd/>
              <a:tailEnd/>
            </a:ln>
          </p:spPr>
        </p:pic>
        <p:sp>
          <p:nvSpPr>
            <p:cNvPr id="11284" name="Text Box 69"/>
            <p:cNvSpPr txBox="1">
              <a:spLocks noChangeArrowheads="1"/>
            </p:cNvSpPr>
            <p:nvPr/>
          </p:nvSpPr>
          <p:spPr bwMode="auto">
            <a:xfrm>
              <a:off x="705" y="3417"/>
              <a:ext cx="1077" cy="192"/>
            </a:xfrm>
            <a:prstGeom prst="rect">
              <a:avLst/>
            </a:prstGeom>
            <a:noFill/>
            <a:ln w="38100" algn="ctr">
              <a:noFill/>
              <a:miter lim="800000"/>
              <a:headEnd/>
              <a:tailEnd/>
            </a:ln>
          </p:spPr>
          <p:txBody>
            <a:bodyPr>
              <a:spAutoFit/>
            </a:bodyPr>
            <a:lstStyle/>
            <a:p>
              <a:pPr algn="l">
                <a:spcBef>
                  <a:spcPct val="50000"/>
                </a:spcBef>
              </a:pPr>
              <a:r>
                <a:rPr lang="en-US" sz="1400" b="1">
                  <a:ea typeface="MS PGothic" pitchFamily="34" charset="-128"/>
                </a:rPr>
                <a:t>Cortex-M1</a:t>
              </a:r>
            </a:p>
          </p:txBody>
        </p:sp>
      </p:grpSp>
      <p:grpSp>
        <p:nvGrpSpPr>
          <p:cNvPr id="6" name="Group 70"/>
          <p:cNvGrpSpPr>
            <a:grpSpLocks/>
          </p:cNvGrpSpPr>
          <p:nvPr/>
        </p:nvGrpSpPr>
        <p:grpSpPr bwMode="auto">
          <a:xfrm>
            <a:off x="5641272" y="4884743"/>
            <a:ext cx="2105025" cy="517525"/>
            <a:chOff x="456" y="3379"/>
            <a:chExt cx="1326" cy="326"/>
          </a:xfrm>
        </p:grpSpPr>
        <p:pic>
          <p:nvPicPr>
            <p:cNvPr id="11281" name="Picture 71" descr="Blue Dot 300"/>
            <p:cNvPicPr>
              <a:picLocks noChangeAspect="1" noChangeArrowheads="1"/>
            </p:cNvPicPr>
            <p:nvPr/>
          </p:nvPicPr>
          <p:blipFill>
            <a:blip r:embed="rId3" cstate="print"/>
            <a:srcRect/>
            <a:stretch>
              <a:fillRect/>
            </a:stretch>
          </p:blipFill>
          <p:spPr bwMode="auto">
            <a:xfrm>
              <a:off x="456" y="3379"/>
              <a:ext cx="326" cy="326"/>
            </a:xfrm>
            <a:prstGeom prst="rect">
              <a:avLst/>
            </a:prstGeom>
            <a:noFill/>
            <a:ln w="9525">
              <a:noFill/>
              <a:miter lim="800000"/>
              <a:headEnd/>
              <a:tailEnd/>
            </a:ln>
          </p:spPr>
        </p:pic>
        <p:sp>
          <p:nvSpPr>
            <p:cNvPr id="11282" name="Text Box 72"/>
            <p:cNvSpPr txBox="1">
              <a:spLocks noChangeArrowheads="1"/>
            </p:cNvSpPr>
            <p:nvPr/>
          </p:nvSpPr>
          <p:spPr bwMode="auto">
            <a:xfrm>
              <a:off x="705" y="3417"/>
              <a:ext cx="1077" cy="192"/>
            </a:xfrm>
            <a:prstGeom prst="rect">
              <a:avLst/>
            </a:prstGeom>
            <a:noFill/>
            <a:ln w="38100" algn="ctr">
              <a:noFill/>
              <a:miter lim="800000"/>
              <a:headEnd/>
              <a:tailEnd/>
            </a:ln>
          </p:spPr>
          <p:txBody>
            <a:bodyPr>
              <a:spAutoFit/>
            </a:bodyPr>
            <a:lstStyle/>
            <a:p>
              <a:pPr algn="l">
                <a:spcBef>
                  <a:spcPct val="50000"/>
                </a:spcBef>
              </a:pPr>
              <a:r>
                <a:rPr lang="en-US" sz="1400" b="1">
                  <a:ea typeface="MS PGothic" pitchFamily="34" charset="-128"/>
                </a:rPr>
                <a:t>Cortex</a:t>
              </a:r>
              <a:r>
                <a:rPr lang="en-US" sz="1400" b="1" baseline="30000">
                  <a:ea typeface="MS PGothic" pitchFamily="34" charset="-128"/>
                </a:rPr>
                <a:t>™</a:t>
              </a:r>
              <a:r>
                <a:rPr lang="en-US" sz="1400" b="1">
                  <a:ea typeface="MS PGothic" pitchFamily="34" charset="-128"/>
                </a:rPr>
                <a:t>-M3</a:t>
              </a:r>
            </a:p>
          </p:txBody>
        </p:sp>
      </p:grpSp>
      <p:sp>
        <p:nvSpPr>
          <p:cNvPr id="38" name="Oval 37"/>
          <p:cNvSpPr/>
          <p:nvPr/>
        </p:nvSpPr>
        <p:spPr bwMode="auto">
          <a:xfrm>
            <a:off x="6798238" y="1925138"/>
            <a:ext cx="1498386" cy="783770"/>
          </a:xfrm>
          <a:prstGeom prst="ellipse">
            <a:avLst/>
          </a:prstGeom>
          <a:ln>
            <a:solidFill>
              <a:schemeClr val="accent3"/>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rtl="0" fontAlgn="base">
              <a:spcBef>
                <a:spcPct val="0"/>
              </a:spcBef>
              <a:spcAft>
                <a:spcPct val="0"/>
              </a:spcAft>
            </a:pPr>
            <a:r>
              <a:rPr lang="en-GB" sz="1100" b="1" kern="1200" dirty="0">
                <a:solidFill>
                  <a:srgbClr val="000000"/>
                </a:solidFill>
                <a:latin typeface="Arial" pitchFamily="68" charset="0"/>
                <a:ea typeface="MS PGothic" pitchFamily="34" charset="-128"/>
                <a:cs typeface="MS PGothic" pitchFamily="34" charset="-128"/>
              </a:rPr>
              <a:t/>
            </a:r>
            <a:br>
              <a:rPr lang="en-GB" sz="1100" b="1" kern="1200" dirty="0">
                <a:solidFill>
                  <a:srgbClr val="000000"/>
                </a:solidFill>
                <a:latin typeface="Arial" pitchFamily="68" charset="0"/>
                <a:ea typeface="MS PGothic" pitchFamily="34" charset="-128"/>
                <a:cs typeface="MS PGothic" pitchFamily="34" charset="-128"/>
              </a:rPr>
            </a:br>
            <a:r>
              <a:rPr lang="en-GB" sz="1100" b="1" kern="1200" dirty="0">
                <a:solidFill>
                  <a:srgbClr val="000000"/>
                </a:solidFill>
                <a:latin typeface="Arial" pitchFamily="68" charset="0"/>
                <a:ea typeface="MS PGothic" pitchFamily="34" charset="-128"/>
                <a:cs typeface="MS PGothic" pitchFamily="34" charset="-128"/>
              </a:rPr>
              <a:t/>
            </a:r>
            <a:br>
              <a:rPr lang="en-GB" sz="1100" b="1" kern="1200" dirty="0">
                <a:solidFill>
                  <a:srgbClr val="000000"/>
                </a:solidFill>
                <a:latin typeface="Arial" pitchFamily="68" charset="0"/>
                <a:ea typeface="MS PGothic" pitchFamily="34" charset="-128"/>
                <a:cs typeface="MS PGothic" pitchFamily="34" charset="-128"/>
              </a:rPr>
            </a:br>
            <a:r>
              <a:rPr lang="en-GB" sz="1100" b="1" kern="1200" dirty="0">
                <a:solidFill>
                  <a:srgbClr val="000000"/>
                </a:solidFill>
                <a:latin typeface="Arial" pitchFamily="68" charset="0"/>
                <a:ea typeface="MS PGothic" pitchFamily="34" charset="-128"/>
                <a:cs typeface="MS PGothic" pitchFamily="34" charset="-128"/>
              </a:rPr>
              <a:t/>
            </a:r>
            <a:br>
              <a:rPr lang="en-GB" sz="1100" b="1" kern="1200" dirty="0">
                <a:solidFill>
                  <a:srgbClr val="000000"/>
                </a:solidFill>
                <a:latin typeface="Arial" pitchFamily="68" charset="0"/>
                <a:ea typeface="MS PGothic" pitchFamily="34" charset="-128"/>
                <a:cs typeface="MS PGothic" pitchFamily="34" charset="-128"/>
              </a:rPr>
            </a:br>
            <a:r>
              <a:rPr lang="en-GB" sz="1100" b="1" kern="1200" dirty="0" smtClean="0">
                <a:solidFill>
                  <a:srgbClr val="000000"/>
                </a:solidFill>
                <a:latin typeface="Arial" pitchFamily="68" charset="0"/>
                <a:ea typeface="MS PGothic" pitchFamily="34" charset="-128"/>
                <a:cs typeface="MS PGothic" pitchFamily="34" charset="-128"/>
              </a:rPr>
              <a:t>...</a:t>
            </a:r>
            <a:r>
              <a:rPr lang="en-GB" sz="1100" b="1" dirty="0" smtClean="0">
                <a:solidFill>
                  <a:srgbClr val="000000"/>
                </a:solidFill>
                <a:latin typeface="Arial" pitchFamily="68" charset="0"/>
                <a:ea typeface="MS PGothic" pitchFamily="34" charset="-128"/>
                <a:cs typeface="MS PGothic" pitchFamily="34" charset="-128"/>
              </a:rPr>
              <a:t>2.5</a:t>
            </a:r>
            <a:r>
              <a:rPr lang="en-GB" sz="1100" b="1" kern="1200" dirty="0" smtClean="0">
                <a:solidFill>
                  <a:srgbClr val="000000"/>
                </a:solidFill>
                <a:latin typeface="Arial" pitchFamily="68" charset="0"/>
                <a:ea typeface="MS PGothic" pitchFamily="34" charset="-128"/>
                <a:cs typeface="MS PGothic" pitchFamily="34" charset="-128"/>
              </a:rPr>
              <a:t>GHz</a:t>
            </a:r>
            <a:endParaRPr lang="en-GB" sz="1100" b="1" kern="1200" dirty="0">
              <a:solidFill>
                <a:srgbClr val="000000"/>
              </a:solidFill>
              <a:latin typeface="Arial" pitchFamily="68" charset="0"/>
              <a:ea typeface="MS PGothic" pitchFamily="34" charset="-128"/>
              <a:cs typeface="MS PGothic" pitchFamily="34" charset="-128"/>
            </a:endParaRPr>
          </a:p>
        </p:txBody>
      </p:sp>
      <p:grpSp>
        <p:nvGrpSpPr>
          <p:cNvPr id="7" name="Group 70"/>
          <p:cNvGrpSpPr>
            <a:grpSpLocks/>
          </p:cNvGrpSpPr>
          <p:nvPr/>
        </p:nvGrpSpPr>
        <p:grpSpPr bwMode="auto">
          <a:xfrm>
            <a:off x="6307407" y="2561959"/>
            <a:ext cx="1550987" cy="639763"/>
            <a:chOff x="4787" y="737"/>
            <a:chExt cx="977" cy="403"/>
          </a:xfrm>
        </p:grpSpPr>
        <p:grpSp>
          <p:nvGrpSpPr>
            <p:cNvPr id="8" name="Group 71"/>
            <p:cNvGrpSpPr>
              <a:grpSpLocks/>
            </p:cNvGrpSpPr>
            <p:nvPr/>
          </p:nvGrpSpPr>
          <p:grpSpPr bwMode="auto">
            <a:xfrm>
              <a:off x="4965" y="737"/>
              <a:ext cx="366" cy="237"/>
              <a:chOff x="3438" y="1068"/>
              <a:chExt cx="366" cy="237"/>
            </a:xfrm>
          </p:grpSpPr>
          <p:sp>
            <p:nvSpPr>
              <p:cNvPr id="11297" name="Line 72"/>
              <p:cNvSpPr>
                <a:spLocks noChangeShapeType="1"/>
              </p:cNvSpPr>
              <p:nvPr/>
            </p:nvSpPr>
            <p:spPr bwMode="auto">
              <a:xfrm flipV="1">
                <a:off x="3450" y="1068"/>
                <a:ext cx="0" cy="237"/>
              </a:xfrm>
              <a:prstGeom prst="line">
                <a:avLst/>
              </a:prstGeom>
              <a:noFill/>
              <a:ln w="6350">
                <a:solidFill>
                  <a:schemeClr val="tx1"/>
                </a:solidFill>
                <a:round/>
                <a:headEnd/>
                <a:tailEnd type="triangle" w="med" len="med"/>
              </a:ln>
            </p:spPr>
            <p:txBody>
              <a:bodyPr anchor="ctr"/>
              <a:lstStyle/>
              <a:p>
                <a:endParaRPr lang="en-GB"/>
              </a:p>
            </p:txBody>
          </p:sp>
          <p:sp>
            <p:nvSpPr>
              <p:cNvPr id="11298" name="Text Box 73"/>
              <p:cNvSpPr txBox="1">
                <a:spLocks noChangeArrowheads="1"/>
              </p:cNvSpPr>
              <p:nvPr/>
            </p:nvSpPr>
            <p:spPr bwMode="auto">
              <a:xfrm>
                <a:off x="3438" y="1071"/>
                <a:ext cx="366" cy="154"/>
              </a:xfrm>
              <a:prstGeom prst="rect">
                <a:avLst/>
              </a:prstGeom>
              <a:noFill/>
              <a:ln w="38100" algn="ctr">
                <a:noFill/>
                <a:miter lim="800000"/>
                <a:headEnd/>
                <a:tailEnd/>
              </a:ln>
            </p:spPr>
            <p:txBody>
              <a:bodyPr>
                <a:spAutoFit/>
              </a:bodyPr>
              <a:lstStyle/>
              <a:p>
                <a:pPr algn="l">
                  <a:spcBef>
                    <a:spcPct val="50000"/>
                  </a:spcBef>
                </a:pPr>
                <a:r>
                  <a:rPr lang="en-GB" sz="1000" b="1"/>
                  <a:t>x1-4</a:t>
                </a:r>
              </a:p>
            </p:txBody>
          </p:sp>
        </p:grpSp>
        <p:grpSp>
          <p:nvGrpSpPr>
            <p:cNvPr id="9" name="Group 74"/>
            <p:cNvGrpSpPr>
              <a:grpSpLocks/>
            </p:cNvGrpSpPr>
            <p:nvPr/>
          </p:nvGrpSpPr>
          <p:grpSpPr bwMode="auto">
            <a:xfrm>
              <a:off x="4787" y="814"/>
              <a:ext cx="977" cy="326"/>
              <a:chOff x="4783" y="814"/>
              <a:chExt cx="977" cy="326"/>
            </a:xfrm>
          </p:grpSpPr>
          <p:pic>
            <p:nvPicPr>
              <p:cNvPr id="11295" name="Picture 75" descr="Blue Dot 300"/>
              <p:cNvPicPr>
                <a:picLocks noChangeAspect="1" noChangeArrowheads="1"/>
              </p:cNvPicPr>
              <p:nvPr/>
            </p:nvPicPr>
            <p:blipFill>
              <a:blip r:embed="rId3" cstate="print"/>
              <a:srcRect/>
              <a:stretch>
                <a:fillRect/>
              </a:stretch>
            </p:blipFill>
            <p:spPr bwMode="auto">
              <a:xfrm>
                <a:off x="4783" y="814"/>
                <a:ext cx="326" cy="326"/>
              </a:xfrm>
              <a:prstGeom prst="rect">
                <a:avLst/>
              </a:prstGeom>
              <a:noFill/>
              <a:ln w="9525">
                <a:noFill/>
                <a:miter lim="800000"/>
                <a:headEnd/>
                <a:tailEnd/>
              </a:ln>
            </p:spPr>
          </p:pic>
          <p:sp>
            <p:nvSpPr>
              <p:cNvPr id="11296" name="Text Box 76"/>
              <p:cNvSpPr txBox="1">
                <a:spLocks noChangeArrowheads="1"/>
              </p:cNvSpPr>
              <p:nvPr/>
            </p:nvSpPr>
            <p:spPr bwMode="auto">
              <a:xfrm>
                <a:off x="5032" y="852"/>
                <a:ext cx="728" cy="192"/>
              </a:xfrm>
              <a:prstGeom prst="rect">
                <a:avLst/>
              </a:prstGeom>
              <a:noFill/>
              <a:ln w="38100" algn="ctr">
                <a:noFill/>
                <a:miter lim="800000"/>
                <a:headEnd/>
                <a:tailEnd/>
              </a:ln>
            </p:spPr>
            <p:txBody>
              <a:bodyPr>
                <a:spAutoFit/>
              </a:bodyPr>
              <a:lstStyle/>
              <a:p>
                <a:pPr algn="l">
                  <a:spcBef>
                    <a:spcPct val="50000"/>
                  </a:spcBef>
                </a:pPr>
                <a:r>
                  <a:rPr lang="en-US" sz="1400" b="1">
                    <a:ea typeface="MS PGothic" pitchFamily="34" charset="-128"/>
                  </a:rPr>
                  <a:t>Cortex-A9</a:t>
                </a:r>
              </a:p>
            </p:txBody>
          </p:sp>
        </p:grpSp>
      </p:grpSp>
      <p:grpSp>
        <p:nvGrpSpPr>
          <p:cNvPr id="10" name="Group 48"/>
          <p:cNvGrpSpPr/>
          <p:nvPr/>
        </p:nvGrpSpPr>
        <p:grpSpPr>
          <a:xfrm>
            <a:off x="6704358" y="5563198"/>
            <a:ext cx="1498386" cy="583987"/>
            <a:chOff x="6581843" y="5563198"/>
            <a:chExt cx="1498386" cy="583987"/>
          </a:xfrm>
        </p:grpSpPr>
        <p:sp>
          <p:nvSpPr>
            <p:cNvPr id="46" name="Oval 45"/>
            <p:cNvSpPr/>
            <p:nvPr/>
          </p:nvSpPr>
          <p:spPr bwMode="auto">
            <a:xfrm>
              <a:off x="6581843" y="5563198"/>
              <a:ext cx="1498386" cy="583987"/>
            </a:xfrm>
            <a:prstGeom prst="ellipse">
              <a:avLst/>
            </a:prstGeom>
            <a:ln>
              <a:solidFill>
                <a:schemeClr val="accent3"/>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rtl="0" fontAlgn="base">
                <a:spcBef>
                  <a:spcPct val="0"/>
                </a:spcBef>
                <a:spcAft>
                  <a:spcPct val="0"/>
                </a:spcAft>
              </a:pPr>
              <a:r>
                <a:rPr lang="en-GB" sz="1100" b="1" kern="1200" dirty="0">
                  <a:solidFill>
                    <a:srgbClr val="000000"/>
                  </a:solidFill>
                  <a:latin typeface="Arial" pitchFamily="68" charset="0"/>
                  <a:ea typeface="MS PGothic" pitchFamily="34" charset="-128"/>
                  <a:cs typeface="MS PGothic" pitchFamily="34" charset="-128"/>
                </a:rPr>
                <a:t/>
              </a:r>
              <a:br>
                <a:rPr lang="en-GB" sz="1100" b="1" kern="1200" dirty="0">
                  <a:solidFill>
                    <a:srgbClr val="000000"/>
                  </a:solidFill>
                  <a:latin typeface="Arial" pitchFamily="68" charset="0"/>
                  <a:ea typeface="MS PGothic" pitchFamily="34" charset="-128"/>
                  <a:cs typeface="MS PGothic" pitchFamily="34" charset="-128"/>
                </a:rPr>
              </a:br>
              <a:r>
                <a:rPr lang="en-GB" sz="1100" b="1" kern="1200" dirty="0">
                  <a:solidFill>
                    <a:srgbClr val="000000"/>
                  </a:solidFill>
                  <a:latin typeface="Arial" pitchFamily="68" charset="0"/>
                  <a:ea typeface="MS PGothic" pitchFamily="34" charset="-128"/>
                  <a:cs typeface="MS PGothic" pitchFamily="34" charset="-128"/>
                </a:rPr>
                <a:t/>
              </a:r>
              <a:br>
                <a:rPr lang="en-GB" sz="1100" b="1" kern="1200" dirty="0">
                  <a:solidFill>
                    <a:srgbClr val="000000"/>
                  </a:solidFill>
                  <a:latin typeface="Arial" pitchFamily="68" charset="0"/>
                  <a:ea typeface="MS PGothic" pitchFamily="34" charset="-128"/>
                  <a:cs typeface="MS PGothic" pitchFamily="34" charset="-128"/>
                </a:rPr>
              </a:br>
              <a:r>
                <a:rPr lang="en-GB" sz="1100" b="1" kern="1200" dirty="0">
                  <a:solidFill>
                    <a:srgbClr val="000000"/>
                  </a:solidFill>
                  <a:latin typeface="Arial" pitchFamily="68" charset="0"/>
                  <a:ea typeface="MS PGothic" pitchFamily="34" charset="-128"/>
                  <a:cs typeface="MS PGothic" pitchFamily="34" charset="-128"/>
                </a:rPr>
                <a:t>12k gates...</a:t>
              </a:r>
            </a:p>
          </p:txBody>
        </p:sp>
        <p:grpSp>
          <p:nvGrpSpPr>
            <p:cNvPr id="11" name="Group 67"/>
            <p:cNvGrpSpPr>
              <a:grpSpLocks/>
            </p:cNvGrpSpPr>
            <p:nvPr/>
          </p:nvGrpSpPr>
          <p:grpSpPr bwMode="auto">
            <a:xfrm>
              <a:off x="6614844" y="5593169"/>
              <a:ext cx="1465263" cy="517525"/>
              <a:chOff x="456" y="3379"/>
              <a:chExt cx="923" cy="326"/>
            </a:xfrm>
          </p:grpSpPr>
          <p:pic>
            <p:nvPicPr>
              <p:cNvPr id="44" name="Picture 68" descr="Blue Dot 300"/>
              <p:cNvPicPr>
                <a:picLocks noChangeAspect="1" noChangeArrowheads="1"/>
              </p:cNvPicPr>
              <p:nvPr/>
            </p:nvPicPr>
            <p:blipFill>
              <a:blip r:embed="rId3" cstate="print"/>
              <a:srcRect/>
              <a:stretch>
                <a:fillRect/>
              </a:stretch>
            </p:blipFill>
            <p:spPr bwMode="auto">
              <a:xfrm>
                <a:off x="456" y="3379"/>
                <a:ext cx="326" cy="326"/>
              </a:xfrm>
              <a:prstGeom prst="rect">
                <a:avLst/>
              </a:prstGeom>
              <a:noFill/>
              <a:ln w="9525">
                <a:noFill/>
                <a:miter lim="800000"/>
                <a:headEnd/>
                <a:tailEnd/>
              </a:ln>
            </p:spPr>
          </p:pic>
          <p:sp>
            <p:nvSpPr>
              <p:cNvPr id="45" name="Text Box 69"/>
              <p:cNvSpPr txBox="1">
                <a:spLocks noChangeArrowheads="1"/>
              </p:cNvSpPr>
              <p:nvPr/>
            </p:nvSpPr>
            <p:spPr bwMode="auto">
              <a:xfrm>
                <a:off x="705" y="3417"/>
                <a:ext cx="674" cy="192"/>
              </a:xfrm>
              <a:prstGeom prst="rect">
                <a:avLst/>
              </a:prstGeom>
              <a:noFill/>
              <a:ln w="38100" algn="ctr">
                <a:noFill/>
                <a:miter lim="800000"/>
                <a:headEnd/>
                <a:tailEnd/>
              </a:ln>
            </p:spPr>
            <p:txBody>
              <a:bodyPr wrap="square">
                <a:spAutoFit/>
              </a:bodyPr>
              <a:lstStyle/>
              <a:p>
                <a:pPr algn="l">
                  <a:spcBef>
                    <a:spcPct val="50000"/>
                  </a:spcBef>
                </a:pPr>
                <a:r>
                  <a:rPr lang="en-US" sz="1400" b="1" dirty="0" smtClean="0">
                    <a:ea typeface="MS PGothic" pitchFamily="34" charset="-128"/>
                  </a:rPr>
                  <a:t>Cortex-M0</a:t>
                </a:r>
                <a:endParaRPr lang="en-US" sz="1400" b="1" dirty="0">
                  <a:ea typeface="MS PGothic" pitchFamily="34" charset="-128"/>
                </a:endParaRPr>
              </a:p>
            </p:txBody>
          </p:sp>
        </p:grpSp>
      </p:grpSp>
      <p:grpSp>
        <p:nvGrpSpPr>
          <p:cNvPr id="12" name="Group 70"/>
          <p:cNvGrpSpPr>
            <a:grpSpLocks/>
          </p:cNvGrpSpPr>
          <p:nvPr/>
        </p:nvGrpSpPr>
        <p:grpSpPr bwMode="auto">
          <a:xfrm>
            <a:off x="6528711" y="4346579"/>
            <a:ext cx="2105025" cy="517525"/>
            <a:chOff x="456" y="3379"/>
            <a:chExt cx="1326" cy="326"/>
          </a:xfrm>
        </p:grpSpPr>
        <p:pic>
          <p:nvPicPr>
            <p:cNvPr id="52" name="Picture 71" descr="Blue Dot 300"/>
            <p:cNvPicPr>
              <a:picLocks noChangeAspect="1" noChangeArrowheads="1"/>
            </p:cNvPicPr>
            <p:nvPr/>
          </p:nvPicPr>
          <p:blipFill>
            <a:blip r:embed="rId3" cstate="print"/>
            <a:srcRect/>
            <a:stretch>
              <a:fillRect/>
            </a:stretch>
          </p:blipFill>
          <p:spPr bwMode="auto">
            <a:xfrm>
              <a:off x="456" y="3379"/>
              <a:ext cx="326" cy="326"/>
            </a:xfrm>
            <a:prstGeom prst="rect">
              <a:avLst/>
            </a:prstGeom>
            <a:noFill/>
            <a:ln w="9525">
              <a:noFill/>
              <a:miter lim="800000"/>
              <a:headEnd/>
              <a:tailEnd/>
            </a:ln>
          </p:spPr>
        </p:pic>
        <p:sp>
          <p:nvSpPr>
            <p:cNvPr id="53" name="Text Box 72"/>
            <p:cNvSpPr txBox="1">
              <a:spLocks noChangeArrowheads="1"/>
            </p:cNvSpPr>
            <p:nvPr/>
          </p:nvSpPr>
          <p:spPr bwMode="auto">
            <a:xfrm>
              <a:off x="705" y="3417"/>
              <a:ext cx="1077" cy="192"/>
            </a:xfrm>
            <a:prstGeom prst="rect">
              <a:avLst/>
            </a:prstGeom>
            <a:noFill/>
            <a:ln w="38100" algn="ctr">
              <a:noFill/>
              <a:miter lim="800000"/>
              <a:headEnd/>
              <a:tailEnd/>
            </a:ln>
          </p:spPr>
          <p:txBody>
            <a:bodyPr>
              <a:spAutoFit/>
            </a:bodyPr>
            <a:lstStyle/>
            <a:p>
              <a:pPr algn="l">
                <a:spcBef>
                  <a:spcPct val="50000"/>
                </a:spcBef>
              </a:pPr>
              <a:r>
                <a:rPr lang="en-US" sz="1400" b="1" dirty="0" smtClean="0">
                  <a:ea typeface="MS PGothic" pitchFamily="34" charset="-128"/>
                </a:rPr>
                <a:t>Cortex-M4</a:t>
              </a:r>
              <a:endParaRPr lang="en-US" sz="1400" b="1" dirty="0">
                <a:ea typeface="MS PGothic" pitchFamily="34" charset="-128"/>
              </a:endParaRPr>
            </a:p>
          </p:txBody>
        </p:sp>
      </p:grpSp>
      <p:sp>
        <p:nvSpPr>
          <p:cNvPr id="63" name="Line 72"/>
          <p:cNvSpPr>
            <a:spLocks noChangeShapeType="1"/>
          </p:cNvSpPr>
          <p:nvPr/>
        </p:nvSpPr>
        <p:spPr bwMode="auto">
          <a:xfrm flipV="1">
            <a:off x="7191787" y="3193609"/>
            <a:ext cx="0" cy="376238"/>
          </a:xfrm>
          <a:prstGeom prst="line">
            <a:avLst/>
          </a:prstGeom>
          <a:noFill/>
          <a:ln w="6350">
            <a:solidFill>
              <a:schemeClr val="tx1"/>
            </a:solidFill>
            <a:round/>
            <a:headEnd/>
            <a:tailEnd type="triangle" w="med" len="med"/>
          </a:ln>
        </p:spPr>
        <p:txBody>
          <a:bodyPr anchor="ctr"/>
          <a:lstStyle/>
          <a:p>
            <a:endParaRPr lang="en-GB"/>
          </a:p>
        </p:txBody>
      </p:sp>
      <p:grpSp>
        <p:nvGrpSpPr>
          <p:cNvPr id="13" name="Group 70"/>
          <p:cNvGrpSpPr>
            <a:grpSpLocks/>
          </p:cNvGrpSpPr>
          <p:nvPr/>
        </p:nvGrpSpPr>
        <p:grpSpPr bwMode="auto">
          <a:xfrm>
            <a:off x="6890162" y="3182573"/>
            <a:ext cx="1550987" cy="635000"/>
            <a:chOff x="4787" y="740"/>
            <a:chExt cx="977" cy="400"/>
          </a:xfrm>
        </p:grpSpPr>
        <p:sp>
          <p:nvSpPr>
            <p:cNvPr id="42" name="Text Box 73"/>
            <p:cNvSpPr txBox="1">
              <a:spLocks noChangeArrowheads="1"/>
            </p:cNvSpPr>
            <p:nvPr/>
          </p:nvSpPr>
          <p:spPr bwMode="auto">
            <a:xfrm>
              <a:off x="4950" y="740"/>
              <a:ext cx="366" cy="154"/>
            </a:xfrm>
            <a:prstGeom prst="rect">
              <a:avLst/>
            </a:prstGeom>
            <a:noFill/>
            <a:ln w="38100" algn="ctr">
              <a:noFill/>
              <a:miter lim="800000"/>
              <a:headEnd/>
              <a:tailEnd/>
            </a:ln>
          </p:spPr>
          <p:txBody>
            <a:bodyPr>
              <a:spAutoFit/>
            </a:bodyPr>
            <a:lstStyle/>
            <a:p>
              <a:pPr algn="l">
                <a:spcBef>
                  <a:spcPct val="50000"/>
                </a:spcBef>
              </a:pPr>
              <a:r>
                <a:rPr lang="en-GB" sz="1000" b="1" dirty="0"/>
                <a:t>x1-4</a:t>
              </a:r>
            </a:p>
          </p:txBody>
        </p:sp>
        <p:grpSp>
          <p:nvGrpSpPr>
            <p:cNvPr id="14" name="Group 74"/>
            <p:cNvGrpSpPr>
              <a:grpSpLocks/>
            </p:cNvGrpSpPr>
            <p:nvPr/>
          </p:nvGrpSpPr>
          <p:grpSpPr bwMode="auto">
            <a:xfrm>
              <a:off x="4787" y="814"/>
              <a:ext cx="977" cy="326"/>
              <a:chOff x="4783" y="814"/>
              <a:chExt cx="977" cy="326"/>
            </a:xfrm>
          </p:grpSpPr>
          <p:sp>
            <p:nvSpPr>
              <p:cNvPr id="40" name="Text Box 76"/>
              <p:cNvSpPr txBox="1">
                <a:spLocks noChangeArrowheads="1"/>
              </p:cNvSpPr>
              <p:nvPr/>
            </p:nvSpPr>
            <p:spPr bwMode="auto">
              <a:xfrm>
                <a:off x="5032" y="852"/>
                <a:ext cx="728" cy="192"/>
              </a:xfrm>
              <a:prstGeom prst="rect">
                <a:avLst/>
              </a:prstGeom>
              <a:noFill/>
              <a:ln w="38100" algn="ctr">
                <a:noFill/>
                <a:miter lim="800000"/>
                <a:headEnd/>
                <a:tailEnd/>
              </a:ln>
            </p:spPr>
            <p:txBody>
              <a:bodyPr>
                <a:spAutoFit/>
              </a:bodyPr>
              <a:lstStyle/>
              <a:p>
                <a:pPr algn="l">
                  <a:spcBef>
                    <a:spcPct val="50000"/>
                  </a:spcBef>
                </a:pPr>
                <a:r>
                  <a:rPr lang="en-US" sz="1400" b="1" dirty="0" smtClean="0">
                    <a:ea typeface="MS PGothic" pitchFamily="34" charset="-128"/>
                  </a:rPr>
                  <a:t>Cortex-A5</a:t>
                </a:r>
                <a:endParaRPr lang="en-US" sz="1400" b="1" dirty="0">
                  <a:ea typeface="MS PGothic" pitchFamily="34" charset="-128"/>
                </a:endParaRPr>
              </a:p>
            </p:txBody>
          </p:sp>
          <p:pic>
            <p:nvPicPr>
              <p:cNvPr id="39" name="Picture 75" descr="Blue Dot 300"/>
              <p:cNvPicPr>
                <a:picLocks noChangeAspect="1" noChangeArrowheads="1"/>
              </p:cNvPicPr>
              <p:nvPr/>
            </p:nvPicPr>
            <p:blipFill>
              <a:blip r:embed="rId3" cstate="print"/>
              <a:srcRect/>
              <a:stretch>
                <a:fillRect/>
              </a:stretch>
            </p:blipFill>
            <p:spPr bwMode="auto">
              <a:xfrm>
                <a:off x="4783" y="814"/>
                <a:ext cx="326" cy="326"/>
              </a:xfrm>
              <a:prstGeom prst="rect">
                <a:avLst/>
              </a:prstGeom>
              <a:noFill/>
              <a:ln w="9525">
                <a:noFill/>
                <a:miter lim="800000"/>
                <a:headEnd/>
                <a:tailEnd/>
              </a:ln>
            </p:spPr>
          </p:pic>
        </p:grpSp>
      </p:grpSp>
      <p:grpSp>
        <p:nvGrpSpPr>
          <p:cNvPr id="15" name="Group 64"/>
          <p:cNvGrpSpPr/>
          <p:nvPr/>
        </p:nvGrpSpPr>
        <p:grpSpPr>
          <a:xfrm>
            <a:off x="7077795" y="3613425"/>
            <a:ext cx="2105025" cy="620075"/>
            <a:chOff x="7077795" y="3505838"/>
            <a:chExt cx="2105025" cy="620075"/>
          </a:xfrm>
        </p:grpSpPr>
        <p:sp>
          <p:nvSpPr>
            <p:cNvPr id="62" name="TextBox 61"/>
            <p:cNvSpPr txBox="1"/>
            <p:nvPr/>
          </p:nvSpPr>
          <p:spPr>
            <a:xfrm>
              <a:off x="7335608" y="3510832"/>
              <a:ext cx="428628" cy="246221"/>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ysClr val="windowText" lastClr="000000"/>
                  </a:solidFill>
                  <a:effectLst/>
                  <a:uLnTx/>
                  <a:uFillTx/>
                </a:rPr>
                <a:t>1-2</a:t>
              </a:r>
              <a:endParaRPr kumimoji="0" lang="en-GB" sz="800" b="1" i="0" u="none" strike="noStrike" kern="0" cap="none" spc="0" normalizeH="0" baseline="0" noProof="0" dirty="0">
                <a:ln>
                  <a:noFill/>
                </a:ln>
                <a:solidFill>
                  <a:sysClr val="windowText" lastClr="000000"/>
                </a:solidFill>
                <a:effectLst/>
                <a:uLnTx/>
                <a:uFillTx/>
              </a:endParaRPr>
            </a:p>
          </p:txBody>
        </p:sp>
        <p:sp>
          <p:nvSpPr>
            <p:cNvPr id="64" name="Line 72"/>
            <p:cNvSpPr>
              <a:spLocks noChangeShapeType="1"/>
            </p:cNvSpPr>
            <p:nvPr/>
          </p:nvSpPr>
          <p:spPr bwMode="auto">
            <a:xfrm flipV="1">
              <a:off x="7376587" y="3505838"/>
              <a:ext cx="0" cy="376238"/>
            </a:xfrm>
            <a:prstGeom prst="line">
              <a:avLst/>
            </a:prstGeom>
            <a:noFill/>
            <a:ln w="6350">
              <a:solidFill>
                <a:schemeClr val="tx1"/>
              </a:solidFill>
              <a:round/>
              <a:headEnd/>
              <a:tailEnd type="triangle" w="med" len="med"/>
            </a:ln>
          </p:spPr>
          <p:txBody>
            <a:bodyPr anchor="ctr"/>
            <a:lstStyle/>
            <a:p>
              <a:endParaRPr lang="en-GB"/>
            </a:p>
          </p:txBody>
        </p:sp>
        <p:grpSp>
          <p:nvGrpSpPr>
            <p:cNvPr id="16" name="Group 86"/>
            <p:cNvGrpSpPr>
              <a:grpSpLocks/>
            </p:cNvGrpSpPr>
            <p:nvPr/>
          </p:nvGrpSpPr>
          <p:grpSpPr bwMode="auto">
            <a:xfrm>
              <a:off x="7077795" y="3608388"/>
              <a:ext cx="2105025" cy="517525"/>
              <a:chOff x="456" y="3379"/>
              <a:chExt cx="1326" cy="326"/>
            </a:xfrm>
          </p:grpSpPr>
          <p:pic>
            <p:nvPicPr>
              <p:cNvPr id="54" name="Picture 87" descr="Blue Dot 300"/>
              <p:cNvPicPr>
                <a:picLocks noChangeAspect="1" noChangeArrowheads="1"/>
              </p:cNvPicPr>
              <p:nvPr/>
            </p:nvPicPr>
            <p:blipFill>
              <a:blip r:embed="rId3" cstate="print"/>
              <a:srcRect/>
              <a:stretch>
                <a:fillRect/>
              </a:stretch>
            </p:blipFill>
            <p:spPr bwMode="auto">
              <a:xfrm>
                <a:off x="456" y="3379"/>
                <a:ext cx="326" cy="326"/>
              </a:xfrm>
              <a:prstGeom prst="rect">
                <a:avLst/>
              </a:prstGeom>
              <a:noFill/>
              <a:ln w="9525">
                <a:noFill/>
                <a:miter lim="800000"/>
                <a:headEnd/>
                <a:tailEnd/>
              </a:ln>
            </p:spPr>
          </p:pic>
          <p:sp>
            <p:nvSpPr>
              <p:cNvPr id="55" name="Text Box 88"/>
              <p:cNvSpPr txBox="1">
                <a:spLocks noChangeArrowheads="1"/>
              </p:cNvSpPr>
              <p:nvPr/>
            </p:nvSpPr>
            <p:spPr bwMode="auto">
              <a:xfrm>
                <a:off x="705" y="3417"/>
                <a:ext cx="1077" cy="192"/>
              </a:xfrm>
              <a:prstGeom prst="rect">
                <a:avLst/>
              </a:prstGeom>
              <a:noFill/>
              <a:ln w="38100" algn="ctr">
                <a:noFill/>
                <a:miter lim="800000"/>
                <a:headEnd/>
                <a:tailEnd/>
              </a:ln>
            </p:spPr>
            <p:txBody>
              <a:bodyPr>
                <a:spAutoFit/>
              </a:bodyPr>
              <a:lstStyle/>
              <a:p>
                <a:pPr algn="l">
                  <a:spcBef>
                    <a:spcPct val="50000"/>
                  </a:spcBef>
                </a:pPr>
                <a:r>
                  <a:rPr lang="en-US" sz="1400" b="1" dirty="0" smtClean="0">
                    <a:ea typeface="MS PGothic" pitchFamily="34" charset="-128"/>
                  </a:rPr>
                  <a:t>Heron</a:t>
                </a:r>
                <a:endParaRPr lang="en-US" sz="1400" b="1" dirty="0">
                  <a:ea typeface="MS PGothic" pitchFamily="34" charset="-128"/>
                </a:endParaRPr>
              </a:p>
            </p:txBody>
          </p:sp>
        </p:grpSp>
        <p:sp>
          <p:nvSpPr>
            <p:cNvPr id="59" name="TextBox 58"/>
            <p:cNvSpPr txBox="1"/>
            <p:nvPr/>
          </p:nvSpPr>
          <p:spPr>
            <a:xfrm>
              <a:off x="7240745" y="3681124"/>
              <a:ext cx="357190" cy="28575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smtClean="0">
                  <a:ln>
                    <a:noFill/>
                  </a:ln>
                  <a:solidFill>
                    <a:sysClr val="windowText" lastClr="000000"/>
                  </a:solidFill>
                  <a:effectLst/>
                  <a:uLnTx/>
                  <a:uFillTx/>
                </a:rPr>
                <a:t>R</a:t>
              </a:r>
              <a:endParaRPr kumimoji="0" lang="en-GB" sz="1200" b="1" i="0" u="none" strike="noStrike" kern="0" cap="none" spc="0" normalizeH="0" baseline="0" noProof="0" dirty="0">
                <a:ln>
                  <a:noFill/>
                </a:ln>
                <a:solidFill>
                  <a:sysClr val="windowText" lastClr="000000"/>
                </a:solidFill>
                <a:effectLst/>
                <a:uLnTx/>
                <a:uFillTx/>
              </a:endParaRPr>
            </a:p>
          </p:txBody>
        </p:sp>
      </p:grpSp>
      <p:grpSp>
        <p:nvGrpSpPr>
          <p:cNvPr id="17" name="Group 70"/>
          <p:cNvGrpSpPr>
            <a:grpSpLocks/>
          </p:cNvGrpSpPr>
          <p:nvPr/>
        </p:nvGrpSpPr>
        <p:grpSpPr bwMode="auto">
          <a:xfrm>
            <a:off x="6742382" y="2055077"/>
            <a:ext cx="1550987" cy="639763"/>
            <a:chOff x="4787" y="737"/>
            <a:chExt cx="977" cy="403"/>
          </a:xfrm>
        </p:grpSpPr>
        <p:grpSp>
          <p:nvGrpSpPr>
            <p:cNvPr id="18" name="Group 71"/>
            <p:cNvGrpSpPr>
              <a:grpSpLocks/>
            </p:cNvGrpSpPr>
            <p:nvPr/>
          </p:nvGrpSpPr>
          <p:grpSpPr bwMode="auto">
            <a:xfrm>
              <a:off x="4965" y="737"/>
              <a:ext cx="366" cy="237"/>
              <a:chOff x="3438" y="1068"/>
              <a:chExt cx="366" cy="237"/>
            </a:xfrm>
          </p:grpSpPr>
          <p:sp>
            <p:nvSpPr>
              <p:cNvPr id="66" name="Line 72"/>
              <p:cNvSpPr>
                <a:spLocks noChangeShapeType="1"/>
              </p:cNvSpPr>
              <p:nvPr/>
            </p:nvSpPr>
            <p:spPr bwMode="auto">
              <a:xfrm flipV="1">
                <a:off x="3450" y="1068"/>
                <a:ext cx="0" cy="237"/>
              </a:xfrm>
              <a:prstGeom prst="line">
                <a:avLst/>
              </a:prstGeom>
              <a:noFill/>
              <a:ln w="6350">
                <a:solidFill>
                  <a:schemeClr val="tx1"/>
                </a:solidFill>
                <a:round/>
                <a:headEnd/>
                <a:tailEnd type="triangle" w="med" len="med"/>
              </a:ln>
            </p:spPr>
            <p:txBody>
              <a:bodyPr anchor="ctr"/>
              <a:lstStyle/>
              <a:p>
                <a:endParaRPr lang="en-GB"/>
              </a:p>
            </p:txBody>
          </p:sp>
          <p:sp>
            <p:nvSpPr>
              <p:cNvPr id="67" name="Text Box 73"/>
              <p:cNvSpPr txBox="1">
                <a:spLocks noChangeArrowheads="1"/>
              </p:cNvSpPr>
              <p:nvPr/>
            </p:nvSpPr>
            <p:spPr bwMode="auto">
              <a:xfrm>
                <a:off x="3438" y="1071"/>
                <a:ext cx="366" cy="154"/>
              </a:xfrm>
              <a:prstGeom prst="rect">
                <a:avLst/>
              </a:prstGeom>
              <a:noFill/>
              <a:ln w="38100" algn="ctr">
                <a:noFill/>
                <a:miter lim="800000"/>
                <a:headEnd/>
                <a:tailEnd/>
              </a:ln>
            </p:spPr>
            <p:txBody>
              <a:bodyPr>
                <a:spAutoFit/>
              </a:bodyPr>
              <a:lstStyle/>
              <a:p>
                <a:pPr algn="l">
                  <a:spcBef>
                    <a:spcPct val="50000"/>
                  </a:spcBef>
                </a:pPr>
                <a:r>
                  <a:rPr lang="en-GB" sz="1000" b="1"/>
                  <a:t>x1-4</a:t>
                </a:r>
              </a:p>
            </p:txBody>
          </p:sp>
        </p:grpSp>
        <p:grpSp>
          <p:nvGrpSpPr>
            <p:cNvPr id="19" name="Group 74"/>
            <p:cNvGrpSpPr>
              <a:grpSpLocks/>
            </p:cNvGrpSpPr>
            <p:nvPr/>
          </p:nvGrpSpPr>
          <p:grpSpPr bwMode="auto">
            <a:xfrm>
              <a:off x="4787" y="814"/>
              <a:ext cx="977" cy="326"/>
              <a:chOff x="4783" y="814"/>
              <a:chExt cx="977" cy="326"/>
            </a:xfrm>
          </p:grpSpPr>
          <p:pic>
            <p:nvPicPr>
              <p:cNvPr id="60" name="Picture 75" descr="Blue Dot 300"/>
              <p:cNvPicPr>
                <a:picLocks noChangeAspect="1" noChangeArrowheads="1"/>
              </p:cNvPicPr>
              <p:nvPr/>
            </p:nvPicPr>
            <p:blipFill>
              <a:blip r:embed="rId3" cstate="print"/>
              <a:srcRect/>
              <a:stretch>
                <a:fillRect/>
              </a:stretch>
            </p:blipFill>
            <p:spPr bwMode="auto">
              <a:xfrm>
                <a:off x="4783" y="814"/>
                <a:ext cx="326" cy="326"/>
              </a:xfrm>
              <a:prstGeom prst="rect">
                <a:avLst/>
              </a:prstGeom>
              <a:noFill/>
              <a:ln w="9525">
                <a:noFill/>
                <a:miter lim="800000"/>
                <a:headEnd/>
                <a:tailEnd/>
              </a:ln>
            </p:spPr>
          </p:pic>
          <p:sp>
            <p:nvSpPr>
              <p:cNvPr id="61" name="Text Box 76"/>
              <p:cNvSpPr txBox="1">
                <a:spLocks noChangeArrowheads="1"/>
              </p:cNvSpPr>
              <p:nvPr/>
            </p:nvSpPr>
            <p:spPr bwMode="auto">
              <a:xfrm>
                <a:off x="5032" y="852"/>
                <a:ext cx="728" cy="192"/>
              </a:xfrm>
              <a:prstGeom prst="rect">
                <a:avLst/>
              </a:prstGeom>
              <a:noFill/>
              <a:ln w="38100" algn="ctr">
                <a:noFill/>
                <a:miter lim="800000"/>
                <a:headEnd/>
                <a:tailEnd/>
              </a:ln>
            </p:spPr>
            <p:txBody>
              <a:bodyPr>
                <a:spAutoFit/>
              </a:bodyPr>
              <a:lstStyle/>
              <a:p>
                <a:pPr algn="l">
                  <a:spcBef>
                    <a:spcPct val="50000"/>
                  </a:spcBef>
                </a:pPr>
                <a:r>
                  <a:rPr lang="en-US" sz="1400" b="1" dirty="0" smtClean="0">
                    <a:ea typeface="MS PGothic" pitchFamily="34" charset="-128"/>
                  </a:rPr>
                  <a:t>Cortex-A15</a:t>
                </a:r>
                <a:endParaRPr lang="en-US" sz="1400" b="1" dirty="0">
                  <a:ea typeface="MS PGothic" pitchFamily="34" charset="-128"/>
                </a:endParaRPr>
              </a:p>
            </p:txBody>
          </p:sp>
        </p:grpSp>
      </p:gr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r>
              <a:rPr lang="en-GB"/>
              <a:t>Cortex family</a:t>
            </a:r>
            <a:endParaRPr lang="en-US"/>
          </a:p>
        </p:txBody>
      </p:sp>
      <p:sp>
        <p:nvSpPr>
          <p:cNvPr id="238595" name="Text Box 3"/>
          <p:cNvSpPr txBox="1">
            <a:spLocks noChangeArrowheads="1"/>
          </p:cNvSpPr>
          <p:nvPr/>
        </p:nvSpPr>
        <p:spPr bwMode="auto">
          <a:xfrm>
            <a:off x="468313" y="1196975"/>
            <a:ext cx="2447925" cy="1800225"/>
          </a:xfrm>
          <a:prstGeom prst="rect">
            <a:avLst/>
          </a:prstGeom>
          <a:noFill/>
          <a:ln w="12700" algn="ctr">
            <a:solidFill>
              <a:schemeClr val="tx1"/>
            </a:solidFill>
            <a:miter lim="800000"/>
            <a:headEnd/>
            <a:tailEnd/>
          </a:ln>
          <a:effectLst/>
        </p:spPr>
        <p:txBody>
          <a:bodyPr lIns="80167" tIns="40084" rIns="80167" bIns="40084"/>
          <a:lstStyle/>
          <a:p>
            <a:pPr marL="271463" indent="-271463" algn="l" defTabSz="801688" eaLnBrk="0" fontAlgn="ctr" hangingPunct="0">
              <a:lnSpc>
                <a:spcPct val="80000"/>
              </a:lnSpc>
              <a:spcBef>
                <a:spcPct val="50000"/>
              </a:spcBef>
              <a:buClr>
                <a:schemeClr val="bg2"/>
              </a:buClr>
              <a:buSzPct val="125000"/>
              <a:buFont typeface="Wingdings" pitchFamily="2" charset="2"/>
              <a:buNone/>
            </a:pPr>
            <a:r>
              <a:rPr lang="en-GB" sz="1800">
                <a:solidFill>
                  <a:schemeClr val="tx1"/>
                </a:solidFill>
              </a:rPr>
              <a:t>Cortex-A8</a:t>
            </a:r>
            <a:r>
              <a:rPr lang="en-GB" sz="1800" b="0">
                <a:solidFill>
                  <a:schemeClr val="tx1"/>
                </a:solidFill>
              </a:rPr>
              <a:t> </a:t>
            </a:r>
          </a:p>
          <a:p>
            <a:pPr marL="271463" indent="-271463" algn="l" defTabSz="801688" eaLnBrk="0" fontAlgn="ctr" hangingPunct="0">
              <a:lnSpc>
                <a:spcPct val="80000"/>
              </a:lnSpc>
              <a:spcBef>
                <a:spcPct val="50000"/>
              </a:spcBef>
              <a:buClr>
                <a:schemeClr val="bg2"/>
              </a:buClr>
              <a:buSzPct val="125000"/>
              <a:buFont typeface="Wingdings" pitchFamily="2" charset="2"/>
              <a:buChar char="§"/>
            </a:pPr>
            <a:r>
              <a:rPr lang="en-GB" sz="1600" b="0">
                <a:solidFill>
                  <a:schemeClr val="tx1"/>
                </a:solidFill>
              </a:rPr>
              <a:t>Architecture v7A</a:t>
            </a:r>
          </a:p>
          <a:p>
            <a:pPr marL="271463" indent="-271463" algn="l" defTabSz="801688" eaLnBrk="0" fontAlgn="ctr" hangingPunct="0">
              <a:lnSpc>
                <a:spcPct val="80000"/>
              </a:lnSpc>
              <a:spcBef>
                <a:spcPct val="50000"/>
              </a:spcBef>
              <a:buClr>
                <a:schemeClr val="bg2"/>
              </a:buClr>
              <a:buSzPct val="125000"/>
              <a:buFont typeface="Wingdings" pitchFamily="2" charset="2"/>
              <a:buChar char="§"/>
            </a:pPr>
            <a:r>
              <a:rPr lang="en-US" sz="1600" b="0">
                <a:solidFill>
                  <a:schemeClr val="tx1"/>
                </a:solidFill>
              </a:rPr>
              <a:t>MMU</a:t>
            </a:r>
          </a:p>
          <a:p>
            <a:pPr marL="271463" indent="-271463" algn="l" defTabSz="801688" eaLnBrk="0" fontAlgn="ctr" hangingPunct="0">
              <a:lnSpc>
                <a:spcPct val="80000"/>
              </a:lnSpc>
              <a:spcBef>
                <a:spcPct val="50000"/>
              </a:spcBef>
              <a:buClr>
                <a:schemeClr val="bg2"/>
              </a:buClr>
              <a:buSzPct val="125000"/>
              <a:buFont typeface="Wingdings" pitchFamily="2" charset="2"/>
              <a:buChar char="§"/>
            </a:pPr>
            <a:r>
              <a:rPr lang="en-GB" sz="1600" b="0">
                <a:solidFill>
                  <a:schemeClr val="tx1"/>
                </a:solidFill>
              </a:rPr>
              <a:t>AXI</a:t>
            </a:r>
            <a:endParaRPr lang="en-US" sz="1600" b="0">
              <a:solidFill>
                <a:schemeClr val="tx1"/>
              </a:solidFill>
            </a:endParaRPr>
          </a:p>
          <a:p>
            <a:pPr marL="271463" indent="-271463" algn="l" defTabSz="801688" eaLnBrk="0" fontAlgn="ctr" hangingPunct="0">
              <a:lnSpc>
                <a:spcPct val="80000"/>
              </a:lnSpc>
              <a:spcBef>
                <a:spcPct val="50000"/>
              </a:spcBef>
              <a:buClr>
                <a:schemeClr val="bg2"/>
              </a:buClr>
              <a:buSzPct val="125000"/>
              <a:buFont typeface="Wingdings" pitchFamily="2" charset="2"/>
              <a:buChar char="§"/>
            </a:pPr>
            <a:r>
              <a:rPr lang="en-GB" sz="1600" b="0">
                <a:solidFill>
                  <a:schemeClr val="tx1"/>
                </a:solidFill>
              </a:rPr>
              <a:t>VFP &amp; NEON support</a:t>
            </a:r>
            <a:endParaRPr lang="en-US" sz="1600" b="0">
              <a:solidFill>
                <a:schemeClr val="tx1"/>
              </a:solidFill>
            </a:endParaRPr>
          </a:p>
        </p:txBody>
      </p:sp>
      <p:sp>
        <p:nvSpPr>
          <p:cNvPr id="238596" name="Text Box 4"/>
          <p:cNvSpPr txBox="1">
            <a:spLocks noChangeArrowheads="1"/>
          </p:cNvSpPr>
          <p:nvPr/>
        </p:nvSpPr>
        <p:spPr bwMode="auto">
          <a:xfrm>
            <a:off x="3348038" y="1196975"/>
            <a:ext cx="2447925" cy="1800225"/>
          </a:xfrm>
          <a:prstGeom prst="rect">
            <a:avLst/>
          </a:prstGeom>
          <a:noFill/>
          <a:ln w="12700" algn="ctr">
            <a:solidFill>
              <a:schemeClr val="tx1"/>
            </a:solidFill>
            <a:miter lim="800000"/>
            <a:headEnd/>
            <a:tailEnd/>
          </a:ln>
          <a:effectLst/>
        </p:spPr>
        <p:txBody>
          <a:bodyPr lIns="80167" tIns="40084" rIns="80167" bIns="40084"/>
          <a:lstStyle/>
          <a:p>
            <a:pPr marL="271463" indent="-271463" algn="l" defTabSz="801688" eaLnBrk="0" fontAlgn="ctr" hangingPunct="0">
              <a:lnSpc>
                <a:spcPct val="80000"/>
              </a:lnSpc>
              <a:spcBef>
                <a:spcPct val="50000"/>
              </a:spcBef>
              <a:buClr>
                <a:schemeClr val="bg2"/>
              </a:buClr>
              <a:buSzPct val="125000"/>
              <a:buFont typeface="Wingdings" pitchFamily="2" charset="2"/>
              <a:buNone/>
            </a:pPr>
            <a:r>
              <a:rPr lang="en-GB" sz="1600">
                <a:solidFill>
                  <a:schemeClr val="tx1"/>
                </a:solidFill>
              </a:rPr>
              <a:t>Cortex-R4</a:t>
            </a:r>
          </a:p>
          <a:p>
            <a:pPr marL="271463" indent="-271463" algn="l" defTabSz="801688" eaLnBrk="0" fontAlgn="ctr" hangingPunct="0">
              <a:lnSpc>
                <a:spcPct val="80000"/>
              </a:lnSpc>
              <a:spcBef>
                <a:spcPct val="50000"/>
              </a:spcBef>
              <a:buClr>
                <a:schemeClr val="bg2"/>
              </a:buClr>
              <a:buSzPct val="125000"/>
              <a:buFont typeface="Wingdings" pitchFamily="2" charset="2"/>
              <a:buChar char="§"/>
            </a:pPr>
            <a:r>
              <a:rPr lang="en-GB" sz="1600" b="0">
                <a:solidFill>
                  <a:schemeClr val="tx1"/>
                </a:solidFill>
              </a:rPr>
              <a:t>Architecture v7R</a:t>
            </a:r>
          </a:p>
          <a:p>
            <a:pPr marL="271463" indent="-271463" algn="l" defTabSz="801688" eaLnBrk="0" fontAlgn="ctr" hangingPunct="0">
              <a:lnSpc>
                <a:spcPct val="80000"/>
              </a:lnSpc>
              <a:spcBef>
                <a:spcPct val="50000"/>
              </a:spcBef>
              <a:buClr>
                <a:schemeClr val="bg2"/>
              </a:buClr>
              <a:buSzPct val="125000"/>
              <a:buFont typeface="Wingdings" pitchFamily="2" charset="2"/>
              <a:buChar char="§"/>
            </a:pPr>
            <a:r>
              <a:rPr lang="en-GB" sz="1600" b="0">
                <a:solidFill>
                  <a:schemeClr val="tx1"/>
                </a:solidFill>
              </a:rPr>
              <a:t>MPU (optional)</a:t>
            </a:r>
          </a:p>
          <a:p>
            <a:pPr marL="271463" indent="-271463" algn="l" defTabSz="801688" eaLnBrk="0" fontAlgn="ctr" hangingPunct="0">
              <a:lnSpc>
                <a:spcPct val="80000"/>
              </a:lnSpc>
              <a:spcBef>
                <a:spcPct val="50000"/>
              </a:spcBef>
              <a:buClr>
                <a:schemeClr val="bg2"/>
              </a:buClr>
              <a:buSzPct val="125000"/>
              <a:buFont typeface="Wingdings" pitchFamily="2" charset="2"/>
              <a:buChar char="§"/>
            </a:pPr>
            <a:r>
              <a:rPr lang="en-GB" sz="1600" b="0">
                <a:solidFill>
                  <a:schemeClr val="tx1"/>
                </a:solidFill>
              </a:rPr>
              <a:t>AXI </a:t>
            </a:r>
          </a:p>
          <a:p>
            <a:pPr marL="271463" indent="-271463" algn="l" defTabSz="801688" eaLnBrk="0" fontAlgn="ctr" hangingPunct="0">
              <a:lnSpc>
                <a:spcPct val="80000"/>
              </a:lnSpc>
              <a:spcBef>
                <a:spcPct val="50000"/>
              </a:spcBef>
              <a:buClr>
                <a:schemeClr val="bg2"/>
              </a:buClr>
              <a:buSzPct val="125000"/>
              <a:buFont typeface="Wingdings" pitchFamily="2" charset="2"/>
              <a:buChar char="§"/>
            </a:pPr>
            <a:r>
              <a:rPr lang="en-GB" sz="1600" b="0">
                <a:solidFill>
                  <a:schemeClr val="tx1"/>
                </a:solidFill>
              </a:rPr>
              <a:t>Dual Issue</a:t>
            </a:r>
            <a:endParaRPr lang="en-US" sz="1800" b="0">
              <a:solidFill>
                <a:schemeClr val="tx1"/>
              </a:solidFill>
            </a:endParaRPr>
          </a:p>
        </p:txBody>
      </p:sp>
      <p:sp>
        <p:nvSpPr>
          <p:cNvPr id="238597" name="Text Box 5"/>
          <p:cNvSpPr txBox="1">
            <a:spLocks noChangeArrowheads="1"/>
          </p:cNvSpPr>
          <p:nvPr/>
        </p:nvSpPr>
        <p:spPr bwMode="auto">
          <a:xfrm>
            <a:off x="6227763" y="1196975"/>
            <a:ext cx="2447925" cy="1800225"/>
          </a:xfrm>
          <a:prstGeom prst="rect">
            <a:avLst/>
          </a:prstGeom>
          <a:noFill/>
          <a:ln w="12700" algn="ctr">
            <a:solidFill>
              <a:schemeClr val="tx1"/>
            </a:solidFill>
            <a:miter lim="800000"/>
            <a:headEnd/>
            <a:tailEnd/>
          </a:ln>
          <a:effectLst/>
        </p:spPr>
        <p:txBody>
          <a:bodyPr lIns="80167" tIns="40084" rIns="80167" bIns="40084"/>
          <a:lstStyle/>
          <a:p>
            <a:pPr marL="271463" indent="-271463" algn="l" defTabSz="801688" eaLnBrk="0" fontAlgn="ctr" hangingPunct="0">
              <a:lnSpc>
                <a:spcPct val="80000"/>
              </a:lnSpc>
              <a:spcBef>
                <a:spcPct val="50000"/>
              </a:spcBef>
              <a:buClr>
                <a:schemeClr val="bg2"/>
              </a:buClr>
              <a:buSzPct val="125000"/>
              <a:buFont typeface="Wingdings" pitchFamily="2" charset="2"/>
              <a:buNone/>
            </a:pPr>
            <a:r>
              <a:rPr lang="en-GB" sz="1800">
                <a:solidFill>
                  <a:schemeClr val="tx1"/>
                </a:solidFill>
              </a:rPr>
              <a:t>Cortex-M3</a:t>
            </a:r>
          </a:p>
          <a:p>
            <a:pPr marL="271463" indent="-271463" algn="l" defTabSz="801688" eaLnBrk="0" fontAlgn="ctr" hangingPunct="0">
              <a:lnSpc>
                <a:spcPct val="80000"/>
              </a:lnSpc>
              <a:spcBef>
                <a:spcPct val="50000"/>
              </a:spcBef>
              <a:buClr>
                <a:schemeClr val="bg2"/>
              </a:buClr>
              <a:buSzPct val="125000"/>
              <a:buFont typeface="Wingdings" pitchFamily="2" charset="2"/>
              <a:buChar char="§"/>
            </a:pPr>
            <a:r>
              <a:rPr lang="en-GB" sz="1600" b="0">
                <a:solidFill>
                  <a:schemeClr val="tx1"/>
                </a:solidFill>
              </a:rPr>
              <a:t>Architecture v7M</a:t>
            </a:r>
          </a:p>
          <a:p>
            <a:pPr marL="271463" indent="-271463" algn="l" defTabSz="801688" eaLnBrk="0" fontAlgn="ctr" hangingPunct="0">
              <a:lnSpc>
                <a:spcPct val="80000"/>
              </a:lnSpc>
              <a:spcBef>
                <a:spcPct val="50000"/>
              </a:spcBef>
              <a:buClr>
                <a:schemeClr val="bg2"/>
              </a:buClr>
              <a:buSzPct val="125000"/>
              <a:buFont typeface="Wingdings" pitchFamily="2" charset="2"/>
              <a:buChar char="§"/>
            </a:pPr>
            <a:r>
              <a:rPr lang="en-GB" sz="1600" b="0">
                <a:solidFill>
                  <a:schemeClr val="tx1"/>
                </a:solidFill>
              </a:rPr>
              <a:t>MPU (optional)</a:t>
            </a:r>
          </a:p>
          <a:p>
            <a:pPr marL="271463" indent="-271463" algn="l" defTabSz="801688" eaLnBrk="0" fontAlgn="ctr" hangingPunct="0">
              <a:lnSpc>
                <a:spcPct val="80000"/>
              </a:lnSpc>
              <a:spcBef>
                <a:spcPct val="50000"/>
              </a:spcBef>
              <a:buClr>
                <a:schemeClr val="bg2"/>
              </a:buClr>
              <a:buSzPct val="125000"/>
              <a:buFont typeface="Wingdings" pitchFamily="2" charset="2"/>
              <a:buChar char="§"/>
            </a:pPr>
            <a:r>
              <a:rPr lang="en-GB" sz="1600" b="0">
                <a:solidFill>
                  <a:schemeClr val="tx1"/>
                </a:solidFill>
              </a:rPr>
              <a:t>AHB Lite &amp; APB</a:t>
            </a:r>
            <a:endParaRPr lang="en-US" sz="1600" b="0">
              <a:solidFill>
                <a:schemeClr val="tx1"/>
              </a:solidFill>
            </a:endParaRPr>
          </a:p>
        </p:txBody>
      </p:sp>
      <p:pic>
        <p:nvPicPr>
          <p:cNvPr id="238598" name="Picture 6" descr="Cortex-M3 chip"/>
          <p:cNvPicPr>
            <a:picLocks noChangeAspect="1" noChangeArrowheads="1"/>
          </p:cNvPicPr>
          <p:nvPr/>
        </p:nvPicPr>
        <p:blipFill>
          <a:blip r:embed="rId3"/>
          <a:srcRect/>
          <a:stretch>
            <a:fillRect/>
          </a:stretch>
        </p:blipFill>
        <p:spPr bwMode="auto">
          <a:xfrm>
            <a:off x="6156325" y="3671888"/>
            <a:ext cx="2808288" cy="2636837"/>
          </a:xfrm>
          <a:prstGeom prst="rect">
            <a:avLst/>
          </a:prstGeom>
          <a:noFill/>
        </p:spPr>
      </p:pic>
      <p:pic>
        <p:nvPicPr>
          <p:cNvPr id="238599" name="Picture 7"/>
          <p:cNvPicPr>
            <a:picLocks noChangeAspect="1" noChangeArrowheads="1"/>
          </p:cNvPicPr>
          <p:nvPr/>
        </p:nvPicPr>
        <p:blipFill>
          <a:blip r:embed="rId4"/>
          <a:srcRect/>
          <a:stretch>
            <a:fillRect/>
          </a:stretch>
        </p:blipFill>
        <p:spPr bwMode="auto">
          <a:xfrm>
            <a:off x="395288" y="3573463"/>
            <a:ext cx="2441575" cy="2735262"/>
          </a:xfrm>
          <a:prstGeom prst="rect">
            <a:avLst/>
          </a:prstGeom>
          <a:noFill/>
          <a:ln w="12700" algn="ctr">
            <a:noFill/>
            <a:miter lim="800000"/>
            <a:headEnd/>
            <a:tailEnd/>
          </a:ln>
          <a:effectLst/>
        </p:spPr>
      </p:pic>
      <p:pic>
        <p:nvPicPr>
          <p:cNvPr id="238600" name="Picture 8" descr="Cortex-R4-detailed"/>
          <p:cNvPicPr>
            <a:picLocks noChangeAspect="1" noChangeArrowheads="1"/>
          </p:cNvPicPr>
          <p:nvPr/>
        </p:nvPicPr>
        <p:blipFill>
          <a:blip r:embed="rId5"/>
          <a:srcRect/>
          <a:stretch>
            <a:fillRect/>
          </a:stretch>
        </p:blipFill>
        <p:spPr bwMode="auto">
          <a:xfrm>
            <a:off x="3275013" y="3494088"/>
            <a:ext cx="2570162" cy="2914650"/>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en-US"/>
              <a:t>Relative Performance*</a:t>
            </a:r>
          </a:p>
        </p:txBody>
      </p:sp>
      <p:sp>
        <p:nvSpPr>
          <p:cNvPr id="237571" name="Text Box 3"/>
          <p:cNvSpPr txBox="1">
            <a:spLocks noChangeArrowheads="1"/>
          </p:cNvSpPr>
          <p:nvPr/>
        </p:nvSpPr>
        <p:spPr bwMode="auto">
          <a:xfrm>
            <a:off x="289202" y="6025667"/>
            <a:ext cx="7715112" cy="338554"/>
          </a:xfrm>
          <a:prstGeom prst="rect">
            <a:avLst/>
          </a:prstGeom>
          <a:noFill/>
          <a:ln w="38100" algn="ctr">
            <a:noFill/>
            <a:miter lim="800000"/>
            <a:headEnd/>
            <a:tailEnd/>
          </a:ln>
          <a:effectLst/>
        </p:spPr>
        <p:txBody>
          <a:bodyPr wrap="square">
            <a:spAutoFit/>
          </a:bodyPr>
          <a:lstStyle/>
          <a:p>
            <a:pPr>
              <a:spcBef>
                <a:spcPct val="25000"/>
              </a:spcBef>
              <a:buSzPct val="125000"/>
              <a:buFont typeface="Wingdings" pitchFamily="2" charset="2"/>
              <a:buNone/>
            </a:pPr>
            <a:r>
              <a:rPr lang="en-US" sz="1600" b="0" dirty="0">
                <a:solidFill>
                  <a:schemeClr val="tx1"/>
                </a:solidFill>
              </a:rPr>
              <a:t>*Represents </a:t>
            </a:r>
            <a:r>
              <a:rPr lang="en-US" sz="1600" b="0" dirty="0" smtClean="0">
                <a:solidFill>
                  <a:schemeClr val="tx1"/>
                </a:solidFill>
              </a:rPr>
              <a:t>attainable speeds </a:t>
            </a:r>
            <a:r>
              <a:rPr lang="en-US" sz="1600" b="0" dirty="0">
                <a:solidFill>
                  <a:schemeClr val="tx1"/>
                </a:solidFill>
              </a:rPr>
              <a:t>in 130, </a:t>
            </a:r>
            <a:r>
              <a:rPr lang="en-US" sz="1600" b="0" dirty="0" smtClean="0">
                <a:solidFill>
                  <a:schemeClr val="tx1"/>
                </a:solidFill>
              </a:rPr>
              <a:t>90, 65, or 45nm </a:t>
            </a:r>
            <a:r>
              <a:rPr lang="en-US" sz="1600" b="0" dirty="0">
                <a:solidFill>
                  <a:schemeClr val="tx1"/>
                </a:solidFill>
              </a:rPr>
              <a:t>processes</a:t>
            </a:r>
          </a:p>
        </p:txBody>
      </p:sp>
      <p:graphicFrame>
        <p:nvGraphicFramePr>
          <p:cNvPr id="22" name="Chart 21"/>
          <p:cNvGraphicFramePr/>
          <p:nvPr/>
        </p:nvGraphicFramePr>
        <p:xfrm>
          <a:off x="-26504" y="861391"/>
          <a:ext cx="9170504" cy="523461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r>
              <a:rPr lang="en-US"/>
              <a:t>Data Sizes and Instruction Sets</a:t>
            </a:r>
          </a:p>
        </p:txBody>
      </p:sp>
      <p:sp>
        <p:nvSpPr>
          <p:cNvPr id="240643" name="Rectangle 3"/>
          <p:cNvSpPr>
            <a:spLocks noGrp="1" noChangeArrowheads="1"/>
          </p:cNvSpPr>
          <p:nvPr>
            <p:ph type="body" idx="1"/>
          </p:nvPr>
        </p:nvSpPr>
        <p:spPr/>
        <p:txBody>
          <a:bodyPr/>
          <a:lstStyle/>
          <a:p>
            <a:r>
              <a:rPr lang="en-US"/>
              <a:t>The ARM is a 32-bit architecture.</a:t>
            </a:r>
          </a:p>
          <a:p>
            <a:endParaRPr lang="en-US"/>
          </a:p>
          <a:p>
            <a:r>
              <a:rPr lang="en-US"/>
              <a:t>When used in relation to the ARM:</a:t>
            </a:r>
          </a:p>
          <a:p>
            <a:pPr lvl="1"/>
            <a:r>
              <a:rPr lang="en-US" b="1">
                <a:solidFill>
                  <a:schemeClr val="bg2"/>
                </a:solidFill>
              </a:rPr>
              <a:t>Byte</a:t>
            </a:r>
            <a:r>
              <a:rPr lang="en-US"/>
              <a:t> means 8 bits</a:t>
            </a:r>
          </a:p>
          <a:p>
            <a:pPr lvl="1"/>
            <a:r>
              <a:rPr lang="en-US" b="1">
                <a:solidFill>
                  <a:schemeClr val="bg2"/>
                </a:solidFill>
              </a:rPr>
              <a:t>Halfword</a:t>
            </a:r>
            <a:r>
              <a:rPr lang="en-US"/>
              <a:t> means 16 bits (two bytes)</a:t>
            </a:r>
          </a:p>
          <a:p>
            <a:pPr lvl="1"/>
            <a:r>
              <a:rPr lang="en-US" b="1">
                <a:solidFill>
                  <a:schemeClr val="bg2"/>
                </a:solidFill>
              </a:rPr>
              <a:t>Word</a:t>
            </a:r>
            <a:r>
              <a:rPr lang="en-US"/>
              <a:t> means 32 bits (four bytes)</a:t>
            </a:r>
          </a:p>
          <a:p>
            <a:pPr lvl="1"/>
            <a:endParaRPr lang="en-US"/>
          </a:p>
          <a:p>
            <a:r>
              <a:rPr lang="en-US"/>
              <a:t>Most ARM’s implement two instruction sets</a:t>
            </a:r>
          </a:p>
          <a:p>
            <a:pPr lvl="1"/>
            <a:r>
              <a:rPr lang="en-US"/>
              <a:t>32-bit ARM Instruction Set</a:t>
            </a:r>
          </a:p>
          <a:p>
            <a:pPr lvl="1"/>
            <a:r>
              <a:rPr lang="en-US"/>
              <a:t>16-bit Thumb Instruction Set</a:t>
            </a:r>
          </a:p>
          <a:p>
            <a:endParaRPr lang="en-US"/>
          </a:p>
          <a:p>
            <a:r>
              <a:rPr lang="en-US"/>
              <a:t>Jazelle cores can also execute Java bytecode</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noFill/>
          <a:ln/>
        </p:spPr>
        <p:txBody>
          <a:bodyPr tIns="10800" bIns="10800"/>
          <a:lstStyle/>
          <a:p>
            <a:r>
              <a:rPr lang="en-US"/>
              <a:t>ARM and Thumb Performance</a:t>
            </a:r>
          </a:p>
        </p:txBody>
      </p:sp>
      <p:sp>
        <p:nvSpPr>
          <p:cNvPr id="242691" name="Text Box 3"/>
          <p:cNvSpPr txBox="1">
            <a:spLocks noChangeArrowheads="1"/>
          </p:cNvSpPr>
          <p:nvPr/>
        </p:nvSpPr>
        <p:spPr bwMode="auto">
          <a:xfrm>
            <a:off x="3265488" y="5421313"/>
            <a:ext cx="2763837" cy="304800"/>
          </a:xfrm>
          <a:prstGeom prst="rect">
            <a:avLst/>
          </a:prstGeom>
          <a:noFill/>
          <a:ln w="12700">
            <a:noFill/>
            <a:miter lim="800000"/>
            <a:headEnd/>
            <a:tailEnd/>
          </a:ln>
          <a:effectLst/>
        </p:spPr>
        <p:txBody>
          <a:bodyPr wrap="none" anchor="ctr">
            <a:spAutoFit/>
          </a:bodyPr>
          <a:lstStyle/>
          <a:p>
            <a:pPr eaLnBrk="0" hangingPunct="0"/>
            <a:r>
              <a:rPr lang="en-GB">
                <a:solidFill>
                  <a:schemeClr val="tx1"/>
                </a:solidFill>
              </a:rPr>
              <a:t>Memory width (zero wait state)</a:t>
            </a:r>
          </a:p>
        </p:txBody>
      </p:sp>
      <p:graphicFrame>
        <p:nvGraphicFramePr>
          <p:cNvPr id="242692" name="Object 4"/>
          <p:cNvGraphicFramePr>
            <a:graphicFrameLocks noChangeAspect="1"/>
          </p:cNvGraphicFramePr>
          <p:nvPr/>
        </p:nvGraphicFramePr>
        <p:xfrm>
          <a:off x="1762125" y="1395413"/>
          <a:ext cx="6096000" cy="4067175"/>
        </p:xfrm>
        <a:graphic>
          <a:graphicData uri="http://schemas.openxmlformats.org/presentationml/2006/ole">
            <p:oleObj spid="_x0000_s242692" name="Chart" r:id="rId4" imgW="6096179" imgH="4067175" progId="MSGraph.Chart.8">
              <p:embed followColorScheme="full"/>
            </p:oleObj>
          </a:graphicData>
        </a:graphic>
      </p:graphicFrame>
      <p:sp>
        <p:nvSpPr>
          <p:cNvPr id="242693" name="Text Box 5"/>
          <p:cNvSpPr txBox="1">
            <a:spLocks noChangeArrowheads="1"/>
          </p:cNvSpPr>
          <p:nvPr/>
        </p:nvSpPr>
        <p:spPr bwMode="auto">
          <a:xfrm>
            <a:off x="247650" y="2740025"/>
            <a:ext cx="1700213" cy="517525"/>
          </a:xfrm>
          <a:prstGeom prst="rect">
            <a:avLst/>
          </a:prstGeom>
          <a:noFill/>
          <a:ln w="12700">
            <a:noFill/>
            <a:miter lim="800000"/>
            <a:headEnd/>
            <a:tailEnd/>
          </a:ln>
          <a:effectLst/>
        </p:spPr>
        <p:txBody>
          <a:bodyPr wrap="none" anchor="ctr">
            <a:spAutoFit/>
          </a:bodyPr>
          <a:lstStyle/>
          <a:p>
            <a:pPr eaLnBrk="0" hangingPunct="0"/>
            <a:r>
              <a:rPr lang="en-GB">
                <a:solidFill>
                  <a:schemeClr val="tx1"/>
                </a:solidFill>
              </a:rPr>
              <a:t>Dhrystone 2.1/sec</a:t>
            </a:r>
          </a:p>
          <a:p>
            <a:pPr eaLnBrk="0" hangingPunct="0"/>
            <a:r>
              <a:rPr lang="en-GB">
                <a:solidFill>
                  <a:schemeClr val="tx1"/>
                </a:solidFill>
              </a:rPr>
              <a:t>@ 20MHz</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p:txBody>
          <a:bodyPr wrap="square" lIns="80151" tIns="40076" rIns="80151" bIns="40076"/>
          <a:lstStyle/>
          <a:p>
            <a:pPr eaLnBrk="1" hangingPunct="1"/>
            <a:r>
              <a:rPr lang="en-GB" smtClean="0"/>
              <a:t>The Thumb-2 instruction set</a:t>
            </a:r>
          </a:p>
        </p:txBody>
      </p:sp>
      <p:sp>
        <p:nvSpPr>
          <p:cNvPr id="279555" name="Rectangle 3"/>
          <p:cNvSpPr>
            <a:spLocks noGrp="1" noChangeArrowheads="1"/>
          </p:cNvSpPr>
          <p:nvPr>
            <p:ph type="body" idx="4294967295"/>
          </p:nvPr>
        </p:nvSpPr>
        <p:spPr>
          <a:xfrm>
            <a:off x="217488" y="906463"/>
            <a:ext cx="5478462" cy="5380037"/>
          </a:xfrm>
        </p:spPr>
        <p:txBody>
          <a:bodyPr lIns="80151" tIns="40076" rIns="80151" bIns="40076"/>
          <a:lstStyle/>
          <a:p>
            <a:pPr marL="301625" indent="-301625" defTabSz="801688" eaLnBrk="1" hangingPunct="1">
              <a:defRPr/>
            </a:pPr>
            <a:r>
              <a:rPr lang="en-GB" sz="2000" dirty="0"/>
              <a:t>Variable-length instructions</a:t>
            </a:r>
          </a:p>
          <a:p>
            <a:pPr marL="650875" lvl="1" indent="-249238" defTabSz="801688" eaLnBrk="1" hangingPunct="1">
              <a:defRPr/>
            </a:pPr>
            <a:r>
              <a:rPr lang="en-GB" sz="1800" dirty="0"/>
              <a:t>ARM instructions are a fixed length of 32 bits</a:t>
            </a:r>
          </a:p>
          <a:p>
            <a:pPr marL="650875" lvl="1" indent="-249238" defTabSz="801688" eaLnBrk="1" hangingPunct="1">
              <a:defRPr/>
            </a:pPr>
            <a:r>
              <a:rPr lang="en-GB" sz="1800" dirty="0"/>
              <a:t>Thumb instructions are a fixed length of 16 bits</a:t>
            </a:r>
          </a:p>
          <a:p>
            <a:pPr marL="650875" lvl="1" indent="-249238" defTabSz="801688" eaLnBrk="1" hangingPunct="1">
              <a:defRPr/>
            </a:pPr>
            <a:r>
              <a:rPr lang="en-GB" sz="1800" dirty="0"/>
              <a:t>Thumb-2 instructions can be either 16-bit or 32-bit</a:t>
            </a:r>
          </a:p>
          <a:p>
            <a:pPr marL="301625" indent="-301625" defTabSz="801688" eaLnBrk="1" hangingPunct="1">
              <a:defRPr/>
            </a:pPr>
            <a:endParaRPr lang="en-GB" sz="1800" dirty="0"/>
          </a:p>
          <a:p>
            <a:pPr marL="193675" indent="-249238" defTabSz="801688" eaLnBrk="1" hangingPunct="1">
              <a:defRPr/>
            </a:pPr>
            <a:r>
              <a:rPr lang="en-GB" sz="2200" dirty="0" smtClean="0"/>
              <a:t>Thumb-2 </a:t>
            </a:r>
            <a:r>
              <a:rPr lang="en-GB" sz="2200" dirty="0"/>
              <a:t>gives approximately 26% improvement in code density over ARM</a:t>
            </a:r>
          </a:p>
          <a:p>
            <a:pPr marL="650875" lvl="1" indent="-249238" defTabSz="801688" eaLnBrk="1" hangingPunct="1">
              <a:defRPr/>
            </a:pPr>
            <a:endParaRPr lang="en-GB" dirty="0"/>
          </a:p>
          <a:p>
            <a:pPr marL="193675" indent="-249238" defTabSz="801688" eaLnBrk="1" hangingPunct="1">
              <a:defRPr/>
            </a:pPr>
            <a:r>
              <a:rPr lang="en-GB" sz="2200" dirty="0" smtClean="0"/>
              <a:t>Thumb-2 </a:t>
            </a:r>
            <a:r>
              <a:rPr lang="en-GB" sz="2200" dirty="0"/>
              <a:t>gives approximately 25% improvement in performance over Thumb</a:t>
            </a:r>
          </a:p>
        </p:txBody>
      </p:sp>
      <p:sp>
        <p:nvSpPr>
          <p:cNvPr id="10244" name="Rectangle 4"/>
          <p:cNvSpPr>
            <a:spLocks noChangeArrowheads="1"/>
          </p:cNvSpPr>
          <p:nvPr/>
        </p:nvSpPr>
        <p:spPr bwMode="gray">
          <a:xfrm>
            <a:off x="5795963" y="981075"/>
            <a:ext cx="3168650" cy="5256213"/>
          </a:xfrm>
          <a:prstGeom prst="rect">
            <a:avLst/>
          </a:prstGeom>
          <a:solidFill>
            <a:srgbClr val="003300"/>
          </a:solidFill>
          <a:ln w="9525" algn="ctr">
            <a:noFill/>
            <a:miter lim="800000"/>
            <a:headEnd/>
            <a:tailEnd/>
          </a:ln>
        </p:spPr>
        <p:txBody>
          <a:bodyPr wrap="none" anchor="ctr"/>
          <a:lstStyle/>
          <a:p>
            <a:pPr algn="ctr" eaLnBrk="0" fontAlgn="ctr" hangingPunct="0">
              <a:lnSpc>
                <a:spcPct val="80000"/>
              </a:lnSpc>
              <a:spcBef>
                <a:spcPct val="50000"/>
              </a:spcBef>
              <a:buClr>
                <a:schemeClr val="bg2"/>
              </a:buClr>
              <a:buSzPct val="125000"/>
              <a:buFont typeface="Wingdings" pitchFamily="2" charset="2"/>
              <a:buNone/>
            </a:pPr>
            <a:endParaRPr lang="en-GB" b="0">
              <a:solidFill>
                <a:schemeClr val="tx1"/>
              </a:solidFill>
            </a:endParaRPr>
          </a:p>
        </p:txBody>
      </p:sp>
      <p:pic>
        <p:nvPicPr>
          <p:cNvPr id="10245" name="Picture 5" descr="Thumb-bar-chart-faster"/>
          <p:cNvPicPr>
            <a:picLocks noChangeAspect="1" noChangeArrowheads="1"/>
          </p:cNvPicPr>
          <p:nvPr/>
        </p:nvPicPr>
        <p:blipFill>
          <a:blip r:embed="rId3"/>
          <a:srcRect/>
          <a:stretch>
            <a:fillRect/>
          </a:stretch>
        </p:blipFill>
        <p:spPr bwMode="auto">
          <a:xfrm>
            <a:off x="5867400" y="3717925"/>
            <a:ext cx="3089275" cy="2487613"/>
          </a:xfrm>
          <a:prstGeom prst="rect">
            <a:avLst/>
          </a:prstGeom>
          <a:solidFill>
            <a:srgbClr val="003300"/>
          </a:solidFill>
          <a:ln w="9525">
            <a:noFill/>
            <a:miter lim="800000"/>
            <a:headEnd/>
            <a:tailEnd/>
          </a:ln>
        </p:spPr>
      </p:pic>
      <p:pic>
        <p:nvPicPr>
          <p:cNvPr id="10246" name="Picture 6" descr="Thumb-bar-chart-smaller"/>
          <p:cNvPicPr>
            <a:picLocks noChangeAspect="1" noChangeArrowheads="1"/>
          </p:cNvPicPr>
          <p:nvPr/>
        </p:nvPicPr>
        <p:blipFill>
          <a:blip r:embed="rId4"/>
          <a:srcRect/>
          <a:stretch>
            <a:fillRect/>
          </a:stretch>
        </p:blipFill>
        <p:spPr bwMode="auto">
          <a:xfrm>
            <a:off x="5795963" y="981075"/>
            <a:ext cx="3097212" cy="2632075"/>
          </a:xfrm>
          <a:prstGeom prst="rect">
            <a:avLst/>
          </a:prstGeom>
          <a:solidFill>
            <a:srgbClr val="003300"/>
          </a:solid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r>
              <a:rPr lang="en-US" dirty="0" smtClean="0"/>
              <a:t>Cortex-M </a:t>
            </a:r>
            <a:r>
              <a:rPr lang="en-US" dirty="0"/>
              <a:t>Programmer’s Model</a:t>
            </a:r>
          </a:p>
        </p:txBody>
      </p:sp>
      <p:sp>
        <p:nvSpPr>
          <p:cNvPr id="252931" name="Rectangle 3"/>
          <p:cNvSpPr>
            <a:spLocks noGrp="1" noChangeArrowheads="1"/>
          </p:cNvSpPr>
          <p:nvPr>
            <p:ph type="body" sz="half" idx="1"/>
          </p:nvPr>
        </p:nvSpPr>
        <p:spPr>
          <a:xfrm>
            <a:off x="571500" y="1100138"/>
            <a:ext cx="6184900" cy="5473700"/>
          </a:xfrm>
        </p:spPr>
        <p:txBody>
          <a:bodyPr/>
          <a:lstStyle/>
          <a:p>
            <a:pPr defTabSz="801688"/>
            <a:endParaRPr lang="en-US" sz="2000"/>
          </a:p>
          <a:p>
            <a:pPr defTabSz="801688"/>
            <a:r>
              <a:rPr lang="en-US" sz="2300"/>
              <a:t>Fully programmable in C</a:t>
            </a:r>
          </a:p>
          <a:p>
            <a:pPr defTabSz="801688"/>
            <a:r>
              <a:rPr lang="en-US" sz="2300"/>
              <a:t>Stack-based exception model</a:t>
            </a:r>
          </a:p>
          <a:p>
            <a:pPr defTabSz="801688"/>
            <a:r>
              <a:rPr lang="en-US" sz="2300"/>
              <a:t>Only two processor modes</a:t>
            </a:r>
          </a:p>
          <a:p>
            <a:pPr marL="693738" lvl="1" indent="-249238" defTabSz="801688"/>
            <a:r>
              <a:rPr lang="en-US" sz="1900"/>
              <a:t>Thread Mode for User tasks</a:t>
            </a:r>
          </a:p>
          <a:p>
            <a:pPr marL="693738" lvl="1" indent="-249238" defTabSz="801688"/>
            <a:r>
              <a:rPr lang="en-US" sz="1900"/>
              <a:t>Handler Mode for OS tasks and exceptions</a:t>
            </a:r>
          </a:p>
          <a:p>
            <a:pPr defTabSz="801688"/>
            <a:r>
              <a:rPr lang="en-US" sz="2300"/>
              <a:t>Vector table contains addresses</a:t>
            </a:r>
          </a:p>
          <a:p>
            <a:pPr marL="693738" lvl="1" indent="-249238" defTabSz="801688">
              <a:buFont typeface="Wingdings" pitchFamily="2" charset="2"/>
              <a:buNone/>
            </a:pPr>
            <a:endParaRPr lang="en-US" sz="1900"/>
          </a:p>
          <a:p>
            <a:pPr defTabSz="801688"/>
            <a:endParaRPr lang="en-US" sz="2300"/>
          </a:p>
          <a:p>
            <a:pPr defTabSz="801688"/>
            <a:endParaRPr lang="en-US" sz="2300"/>
          </a:p>
          <a:p>
            <a:pPr defTabSz="801688"/>
            <a:endParaRPr lang="en-US" sz="1900"/>
          </a:p>
        </p:txBody>
      </p:sp>
      <p:grpSp>
        <p:nvGrpSpPr>
          <p:cNvPr id="2" name="Group 4"/>
          <p:cNvGrpSpPr>
            <a:grpSpLocks/>
          </p:cNvGrpSpPr>
          <p:nvPr/>
        </p:nvGrpSpPr>
        <p:grpSpPr bwMode="auto">
          <a:xfrm>
            <a:off x="6672263" y="1049338"/>
            <a:ext cx="2324100" cy="4495800"/>
            <a:chOff x="336" y="672"/>
            <a:chExt cx="1464" cy="2832"/>
          </a:xfrm>
        </p:grpSpPr>
        <p:sp>
          <p:nvSpPr>
            <p:cNvPr id="252933" name="Rectangle 5"/>
            <p:cNvSpPr>
              <a:spLocks noChangeArrowheads="1"/>
            </p:cNvSpPr>
            <p:nvPr/>
          </p:nvSpPr>
          <p:spPr bwMode="gray">
            <a:xfrm>
              <a:off x="930" y="2678"/>
              <a:ext cx="870" cy="214"/>
            </a:xfrm>
            <a:prstGeom prst="rect">
              <a:avLst/>
            </a:prstGeom>
            <a:noFill/>
            <a:ln w="12700">
              <a:noFill/>
              <a:miter lim="800000"/>
              <a:headEnd/>
              <a:tailEnd/>
            </a:ln>
            <a:effectLst/>
          </p:spPr>
          <p:txBody>
            <a:bodyPr lIns="96838" tIns="47625" rIns="96838" bIns="47625" anchor="ctr">
              <a:spAutoFit/>
            </a:bodyPr>
            <a:lstStyle/>
            <a:p>
              <a:pPr eaLnBrk="0" hangingPunct="0"/>
              <a:r>
                <a:rPr lang="en-US" sz="1600">
                  <a:solidFill>
                    <a:schemeClr val="tx1"/>
                  </a:solidFill>
                  <a:cs typeface="Arial" pitchFamily="34" charset="0"/>
                </a:rPr>
                <a:t>Process</a:t>
              </a:r>
            </a:p>
          </p:txBody>
        </p:sp>
        <p:grpSp>
          <p:nvGrpSpPr>
            <p:cNvPr id="3" name="Group 6"/>
            <p:cNvGrpSpPr>
              <a:grpSpLocks/>
            </p:cNvGrpSpPr>
            <p:nvPr/>
          </p:nvGrpSpPr>
          <p:grpSpPr bwMode="auto">
            <a:xfrm>
              <a:off x="336" y="960"/>
              <a:ext cx="528" cy="2544"/>
              <a:chOff x="336" y="960"/>
              <a:chExt cx="528" cy="2544"/>
            </a:xfrm>
          </p:grpSpPr>
          <p:sp>
            <p:nvSpPr>
              <p:cNvPr id="252935" name="Rectangle 7"/>
              <p:cNvSpPr>
                <a:spLocks noChangeArrowheads="1"/>
              </p:cNvSpPr>
              <p:nvPr/>
            </p:nvSpPr>
            <p:spPr bwMode="gray">
              <a:xfrm>
                <a:off x="336" y="2112"/>
                <a:ext cx="528" cy="144"/>
              </a:xfrm>
              <a:prstGeom prst="rect">
                <a:avLst/>
              </a:prstGeom>
              <a:solidFill>
                <a:srgbClr val="EAEAEA"/>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r8</a:t>
                </a:r>
                <a:endParaRPr lang="en-US" sz="1600">
                  <a:latin typeface="Courier New" pitchFamily="49" charset="0"/>
                  <a:cs typeface="Arial" pitchFamily="34" charset="0"/>
                </a:endParaRPr>
              </a:p>
            </p:txBody>
          </p:sp>
          <p:sp>
            <p:nvSpPr>
              <p:cNvPr id="252936" name="Rectangle 8"/>
              <p:cNvSpPr>
                <a:spLocks noChangeArrowheads="1"/>
              </p:cNvSpPr>
              <p:nvPr/>
            </p:nvSpPr>
            <p:spPr bwMode="gray">
              <a:xfrm>
                <a:off x="336" y="2256"/>
                <a:ext cx="528" cy="144"/>
              </a:xfrm>
              <a:prstGeom prst="rect">
                <a:avLst/>
              </a:prstGeom>
              <a:solidFill>
                <a:srgbClr val="EAEAEA"/>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r9</a:t>
                </a:r>
                <a:endParaRPr lang="en-US" sz="1600">
                  <a:latin typeface="Courier New" pitchFamily="49" charset="0"/>
                  <a:cs typeface="Arial" pitchFamily="34" charset="0"/>
                </a:endParaRPr>
              </a:p>
            </p:txBody>
          </p:sp>
          <p:sp>
            <p:nvSpPr>
              <p:cNvPr id="252937" name="Rectangle 9"/>
              <p:cNvSpPr>
                <a:spLocks noChangeArrowheads="1"/>
              </p:cNvSpPr>
              <p:nvPr/>
            </p:nvSpPr>
            <p:spPr bwMode="gray">
              <a:xfrm>
                <a:off x="336" y="2400"/>
                <a:ext cx="528" cy="144"/>
              </a:xfrm>
              <a:prstGeom prst="rect">
                <a:avLst/>
              </a:prstGeom>
              <a:solidFill>
                <a:srgbClr val="EAEAEA"/>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r10</a:t>
                </a:r>
                <a:endParaRPr lang="en-US" sz="1600">
                  <a:latin typeface="Courier New" pitchFamily="49" charset="0"/>
                  <a:cs typeface="Arial" pitchFamily="34" charset="0"/>
                </a:endParaRPr>
              </a:p>
            </p:txBody>
          </p:sp>
          <p:sp>
            <p:nvSpPr>
              <p:cNvPr id="252938" name="Rectangle 10"/>
              <p:cNvSpPr>
                <a:spLocks noChangeArrowheads="1"/>
              </p:cNvSpPr>
              <p:nvPr/>
            </p:nvSpPr>
            <p:spPr bwMode="gray">
              <a:xfrm>
                <a:off x="336" y="2544"/>
                <a:ext cx="528" cy="144"/>
              </a:xfrm>
              <a:prstGeom prst="rect">
                <a:avLst/>
              </a:prstGeom>
              <a:solidFill>
                <a:srgbClr val="EAEAEA"/>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r11</a:t>
                </a:r>
                <a:endParaRPr lang="en-US" sz="1600">
                  <a:latin typeface="Courier New" pitchFamily="49" charset="0"/>
                  <a:cs typeface="Arial" pitchFamily="34" charset="0"/>
                </a:endParaRPr>
              </a:p>
            </p:txBody>
          </p:sp>
          <p:sp>
            <p:nvSpPr>
              <p:cNvPr id="252939" name="Rectangle 11"/>
              <p:cNvSpPr>
                <a:spLocks noChangeArrowheads="1"/>
              </p:cNvSpPr>
              <p:nvPr/>
            </p:nvSpPr>
            <p:spPr bwMode="gray">
              <a:xfrm>
                <a:off x="336" y="2688"/>
                <a:ext cx="528" cy="144"/>
              </a:xfrm>
              <a:prstGeom prst="rect">
                <a:avLst/>
              </a:prstGeom>
              <a:solidFill>
                <a:srgbClr val="EAEAEA"/>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r12</a:t>
                </a:r>
                <a:endParaRPr lang="en-US" sz="1600">
                  <a:latin typeface="Courier New" pitchFamily="49" charset="0"/>
                  <a:cs typeface="Arial" pitchFamily="34" charset="0"/>
                </a:endParaRPr>
              </a:p>
            </p:txBody>
          </p:sp>
          <p:sp>
            <p:nvSpPr>
              <p:cNvPr id="252940" name="Rectangle 12"/>
              <p:cNvSpPr>
                <a:spLocks noChangeArrowheads="1"/>
              </p:cNvSpPr>
              <p:nvPr/>
            </p:nvSpPr>
            <p:spPr bwMode="gray">
              <a:xfrm>
                <a:off x="336" y="2832"/>
                <a:ext cx="528" cy="144"/>
              </a:xfrm>
              <a:prstGeom prst="rect">
                <a:avLst/>
              </a:prstGeom>
              <a:solidFill>
                <a:srgbClr val="EAEAEA"/>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sp</a:t>
                </a:r>
                <a:endParaRPr lang="en-US" sz="1600">
                  <a:latin typeface="Courier New" pitchFamily="49" charset="0"/>
                  <a:cs typeface="Arial" pitchFamily="34" charset="0"/>
                </a:endParaRPr>
              </a:p>
            </p:txBody>
          </p:sp>
          <p:sp>
            <p:nvSpPr>
              <p:cNvPr id="252941" name="Rectangle 13"/>
              <p:cNvSpPr>
                <a:spLocks noChangeArrowheads="1"/>
              </p:cNvSpPr>
              <p:nvPr/>
            </p:nvSpPr>
            <p:spPr bwMode="gray">
              <a:xfrm>
                <a:off x="336" y="2976"/>
                <a:ext cx="528" cy="144"/>
              </a:xfrm>
              <a:prstGeom prst="rect">
                <a:avLst/>
              </a:prstGeom>
              <a:solidFill>
                <a:srgbClr val="EAEAEA"/>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lr</a:t>
                </a:r>
                <a:endParaRPr lang="en-US" sz="1600">
                  <a:latin typeface="Courier New" pitchFamily="49" charset="0"/>
                  <a:cs typeface="Arial" pitchFamily="34" charset="0"/>
                </a:endParaRPr>
              </a:p>
            </p:txBody>
          </p:sp>
          <p:sp>
            <p:nvSpPr>
              <p:cNvPr id="252942" name="Rectangle 14"/>
              <p:cNvSpPr>
                <a:spLocks noChangeArrowheads="1"/>
              </p:cNvSpPr>
              <p:nvPr/>
            </p:nvSpPr>
            <p:spPr bwMode="gray">
              <a:xfrm>
                <a:off x="336" y="3120"/>
                <a:ext cx="528" cy="144"/>
              </a:xfrm>
              <a:prstGeom prst="rect">
                <a:avLst/>
              </a:prstGeom>
              <a:solidFill>
                <a:srgbClr val="EAEAEA"/>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r15 (pc)</a:t>
                </a:r>
                <a:endParaRPr lang="en-US" sz="1600">
                  <a:latin typeface="Courier New" pitchFamily="49" charset="0"/>
                  <a:cs typeface="Arial" pitchFamily="34" charset="0"/>
                </a:endParaRPr>
              </a:p>
            </p:txBody>
          </p:sp>
          <p:sp>
            <p:nvSpPr>
              <p:cNvPr id="252943" name="Rectangle 15"/>
              <p:cNvSpPr>
                <a:spLocks noChangeArrowheads="1"/>
              </p:cNvSpPr>
              <p:nvPr/>
            </p:nvSpPr>
            <p:spPr bwMode="gray">
              <a:xfrm>
                <a:off x="336" y="3360"/>
                <a:ext cx="528" cy="144"/>
              </a:xfrm>
              <a:prstGeom prst="rect">
                <a:avLst/>
              </a:prstGeom>
              <a:solidFill>
                <a:srgbClr val="EAEAEA"/>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xPSR</a:t>
                </a:r>
                <a:endParaRPr lang="en-US" sz="1600">
                  <a:latin typeface="Courier New" pitchFamily="49" charset="0"/>
                  <a:cs typeface="Arial" pitchFamily="34" charset="0"/>
                </a:endParaRPr>
              </a:p>
            </p:txBody>
          </p:sp>
          <p:sp>
            <p:nvSpPr>
              <p:cNvPr id="252944" name="Rectangle 16"/>
              <p:cNvSpPr>
                <a:spLocks noChangeArrowheads="1"/>
              </p:cNvSpPr>
              <p:nvPr/>
            </p:nvSpPr>
            <p:spPr bwMode="gray">
              <a:xfrm>
                <a:off x="336" y="960"/>
                <a:ext cx="528" cy="144"/>
              </a:xfrm>
              <a:prstGeom prst="rect">
                <a:avLst/>
              </a:prstGeom>
              <a:solidFill>
                <a:srgbClr val="EAEAEA"/>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r0</a:t>
                </a:r>
                <a:endParaRPr lang="en-US" sz="1600">
                  <a:latin typeface="Courier New" pitchFamily="49" charset="0"/>
                  <a:cs typeface="Arial" pitchFamily="34" charset="0"/>
                </a:endParaRPr>
              </a:p>
            </p:txBody>
          </p:sp>
          <p:sp>
            <p:nvSpPr>
              <p:cNvPr id="252945" name="Rectangle 17"/>
              <p:cNvSpPr>
                <a:spLocks noChangeArrowheads="1"/>
              </p:cNvSpPr>
              <p:nvPr/>
            </p:nvSpPr>
            <p:spPr bwMode="gray">
              <a:xfrm>
                <a:off x="336" y="1104"/>
                <a:ext cx="528" cy="144"/>
              </a:xfrm>
              <a:prstGeom prst="rect">
                <a:avLst/>
              </a:prstGeom>
              <a:solidFill>
                <a:srgbClr val="EAEAEA"/>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r1</a:t>
                </a:r>
                <a:endParaRPr lang="en-US" sz="1600">
                  <a:latin typeface="Courier New" pitchFamily="49" charset="0"/>
                  <a:cs typeface="Arial" pitchFamily="34" charset="0"/>
                </a:endParaRPr>
              </a:p>
            </p:txBody>
          </p:sp>
          <p:sp>
            <p:nvSpPr>
              <p:cNvPr id="252946" name="Rectangle 18"/>
              <p:cNvSpPr>
                <a:spLocks noChangeArrowheads="1"/>
              </p:cNvSpPr>
              <p:nvPr/>
            </p:nvSpPr>
            <p:spPr bwMode="gray">
              <a:xfrm>
                <a:off x="336" y="1248"/>
                <a:ext cx="528" cy="144"/>
              </a:xfrm>
              <a:prstGeom prst="rect">
                <a:avLst/>
              </a:prstGeom>
              <a:solidFill>
                <a:srgbClr val="EAEAEA"/>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r2</a:t>
                </a:r>
                <a:endParaRPr lang="en-US" sz="1600">
                  <a:latin typeface="Courier New" pitchFamily="49" charset="0"/>
                  <a:cs typeface="Arial" pitchFamily="34" charset="0"/>
                </a:endParaRPr>
              </a:p>
            </p:txBody>
          </p:sp>
          <p:sp>
            <p:nvSpPr>
              <p:cNvPr id="252947" name="Rectangle 19"/>
              <p:cNvSpPr>
                <a:spLocks noChangeArrowheads="1"/>
              </p:cNvSpPr>
              <p:nvPr/>
            </p:nvSpPr>
            <p:spPr bwMode="gray">
              <a:xfrm>
                <a:off x="336" y="1392"/>
                <a:ext cx="528" cy="144"/>
              </a:xfrm>
              <a:prstGeom prst="rect">
                <a:avLst/>
              </a:prstGeom>
              <a:solidFill>
                <a:srgbClr val="EAEAEA"/>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r3</a:t>
                </a:r>
                <a:endParaRPr lang="en-US" sz="1600">
                  <a:latin typeface="Courier New" pitchFamily="49" charset="0"/>
                  <a:cs typeface="Arial" pitchFamily="34" charset="0"/>
                </a:endParaRPr>
              </a:p>
            </p:txBody>
          </p:sp>
          <p:sp>
            <p:nvSpPr>
              <p:cNvPr id="252948" name="Rectangle 20"/>
              <p:cNvSpPr>
                <a:spLocks noChangeArrowheads="1"/>
              </p:cNvSpPr>
              <p:nvPr/>
            </p:nvSpPr>
            <p:spPr bwMode="gray">
              <a:xfrm>
                <a:off x="336" y="1536"/>
                <a:ext cx="528" cy="144"/>
              </a:xfrm>
              <a:prstGeom prst="rect">
                <a:avLst/>
              </a:prstGeom>
              <a:solidFill>
                <a:srgbClr val="EAEAEA"/>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r4</a:t>
                </a:r>
                <a:endParaRPr lang="en-US" sz="1600">
                  <a:latin typeface="Courier New" pitchFamily="49" charset="0"/>
                  <a:cs typeface="Arial" pitchFamily="34" charset="0"/>
                </a:endParaRPr>
              </a:p>
            </p:txBody>
          </p:sp>
          <p:sp>
            <p:nvSpPr>
              <p:cNvPr id="252949" name="Rectangle 21"/>
              <p:cNvSpPr>
                <a:spLocks noChangeArrowheads="1"/>
              </p:cNvSpPr>
              <p:nvPr/>
            </p:nvSpPr>
            <p:spPr bwMode="gray">
              <a:xfrm>
                <a:off x="336" y="1680"/>
                <a:ext cx="528" cy="144"/>
              </a:xfrm>
              <a:prstGeom prst="rect">
                <a:avLst/>
              </a:prstGeom>
              <a:solidFill>
                <a:srgbClr val="EAEAEA"/>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r5</a:t>
                </a:r>
                <a:endParaRPr lang="en-US" sz="1600">
                  <a:latin typeface="Courier New" pitchFamily="49" charset="0"/>
                  <a:cs typeface="Arial" pitchFamily="34" charset="0"/>
                </a:endParaRPr>
              </a:p>
            </p:txBody>
          </p:sp>
          <p:sp>
            <p:nvSpPr>
              <p:cNvPr id="252950" name="Rectangle 22"/>
              <p:cNvSpPr>
                <a:spLocks noChangeArrowheads="1"/>
              </p:cNvSpPr>
              <p:nvPr/>
            </p:nvSpPr>
            <p:spPr bwMode="gray">
              <a:xfrm>
                <a:off x="336" y="1824"/>
                <a:ext cx="528" cy="144"/>
              </a:xfrm>
              <a:prstGeom prst="rect">
                <a:avLst/>
              </a:prstGeom>
              <a:solidFill>
                <a:srgbClr val="EAEAEA"/>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r6</a:t>
                </a:r>
                <a:endParaRPr lang="en-US" sz="1600">
                  <a:latin typeface="Courier New" pitchFamily="49" charset="0"/>
                  <a:cs typeface="Arial" pitchFamily="34" charset="0"/>
                </a:endParaRPr>
              </a:p>
            </p:txBody>
          </p:sp>
          <p:sp>
            <p:nvSpPr>
              <p:cNvPr id="252951" name="Rectangle 23"/>
              <p:cNvSpPr>
                <a:spLocks noChangeArrowheads="1"/>
              </p:cNvSpPr>
              <p:nvPr/>
            </p:nvSpPr>
            <p:spPr bwMode="gray">
              <a:xfrm>
                <a:off x="336" y="1968"/>
                <a:ext cx="528" cy="144"/>
              </a:xfrm>
              <a:prstGeom prst="rect">
                <a:avLst/>
              </a:prstGeom>
              <a:solidFill>
                <a:srgbClr val="EAEAEA"/>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r7</a:t>
                </a:r>
                <a:endParaRPr lang="en-US" sz="1600">
                  <a:latin typeface="Courier New" pitchFamily="49" charset="0"/>
                  <a:cs typeface="Arial" pitchFamily="34" charset="0"/>
                </a:endParaRPr>
              </a:p>
            </p:txBody>
          </p:sp>
        </p:grpSp>
        <p:sp>
          <p:nvSpPr>
            <p:cNvPr id="252952" name="Rectangle 24"/>
            <p:cNvSpPr>
              <a:spLocks noChangeArrowheads="1"/>
            </p:cNvSpPr>
            <p:nvPr/>
          </p:nvSpPr>
          <p:spPr bwMode="gray">
            <a:xfrm>
              <a:off x="336" y="672"/>
              <a:ext cx="528" cy="214"/>
            </a:xfrm>
            <a:prstGeom prst="rect">
              <a:avLst/>
            </a:prstGeom>
            <a:noFill/>
            <a:ln w="12700">
              <a:noFill/>
              <a:miter lim="800000"/>
              <a:headEnd/>
              <a:tailEnd/>
            </a:ln>
            <a:effectLst/>
          </p:spPr>
          <p:txBody>
            <a:bodyPr lIns="96838" tIns="47625" rIns="96838" bIns="47625" anchor="ctr">
              <a:spAutoFit/>
            </a:bodyPr>
            <a:lstStyle/>
            <a:p>
              <a:pPr eaLnBrk="0" hangingPunct="0"/>
              <a:r>
                <a:rPr lang="en-US" sz="1600">
                  <a:solidFill>
                    <a:schemeClr val="tx1"/>
                  </a:solidFill>
                  <a:cs typeface="Arial" pitchFamily="34" charset="0"/>
                </a:rPr>
                <a:t>Main</a:t>
              </a:r>
            </a:p>
          </p:txBody>
        </p:sp>
        <p:sp>
          <p:nvSpPr>
            <p:cNvPr id="252953" name="Rectangle 25"/>
            <p:cNvSpPr>
              <a:spLocks noChangeArrowheads="1"/>
            </p:cNvSpPr>
            <p:nvPr/>
          </p:nvSpPr>
          <p:spPr bwMode="gray">
            <a:xfrm>
              <a:off x="750" y="2904"/>
              <a:ext cx="528" cy="144"/>
            </a:xfrm>
            <a:prstGeom prst="rect">
              <a:avLst/>
            </a:prstGeom>
            <a:solidFill>
              <a:srgbClr val="C0C0C0"/>
            </a:solidFill>
            <a:ln w="19050">
              <a:solidFill>
                <a:srgbClr val="000000"/>
              </a:solidFill>
              <a:miter lim="800000"/>
              <a:headEnd/>
              <a:tailEnd/>
            </a:ln>
            <a:effectLst/>
          </p:spPr>
          <p:txBody>
            <a:bodyPr wrap="none" anchor="ctr"/>
            <a:lstStyle/>
            <a:p>
              <a:pPr eaLnBrk="0" hangingPunct="0"/>
              <a:r>
                <a:rPr lang="en-US" sz="1200">
                  <a:latin typeface="Courier New" pitchFamily="49" charset="0"/>
                  <a:cs typeface="Arial" pitchFamily="34" charset="0"/>
                </a:rPr>
                <a:t>sp</a:t>
              </a:r>
            </a:p>
          </p:txBody>
        </p:sp>
      </p:gr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370138" y="887413"/>
            <a:ext cx="4298950" cy="3919537"/>
          </a:xfrm>
          <a:prstGeom prst="rect">
            <a:avLst/>
          </a:prstGeom>
          <a:solidFill>
            <a:srgbClr val="A5D0E3"/>
          </a:solidFill>
          <a:ln w="9525">
            <a:solidFill>
              <a:schemeClr val="tx1"/>
            </a:solidFill>
            <a:miter lim="800000"/>
            <a:headEnd/>
            <a:tailEnd/>
          </a:ln>
        </p:spPr>
        <p:txBody>
          <a:bodyPr wrap="none" anchor="ctr"/>
          <a:lstStyle/>
          <a:p>
            <a:pPr algn="ctr" defTabSz="801688" eaLnBrk="0" fontAlgn="ctr" hangingPunct="0">
              <a:lnSpc>
                <a:spcPct val="80000"/>
              </a:lnSpc>
              <a:spcBef>
                <a:spcPct val="50000"/>
              </a:spcBef>
              <a:buClr>
                <a:schemeClr val="bg2"/>
              </a:buClr>
              <a:buSzPct val="125000"/>
              <a:buFont typeface="Wingdings" pitchFamily="2" charset="2"/>
              <a:buNone/>
            </a:pPr>
            <a:endParaRPr lang="en-GB" b="0">
              <a:solidFill>
                <a:schemeClr val="tx1"/>
              </a:solidFill>
              <a:cs typeface="Arial" pitchFamily="34" charset="0"/>
            </a:endParaRPr>
          </a:p>
        </p:txBody>
      </p:sp>
      <p:sp>
        <p:nvSpPr>
          <p:cNvPr id="18435" name="Text Box 3"/>
          <p:cNvSpPr txBox="1">
            <a:spLocks noChangeArrowheads="1"/>
          </p:cNvSpPr>
          <p:nvPr/>
        </p:nvSpPr>
        <p:spPr bwMode="auto">
          <a:xfrm>
            <a:off x="4905375" y="849313"/>
            <a:ext cx="1822450" cy="366712"/>
          </a:xfrm>
          <a:prstGeom prst="rect">
            <a:avLst/>
          </a:prstGeom>
          <a:noFill/>
          <a:ln w="9525">
            <a:noFill/>
            <a:miter lim="800000"/>
            <a:headEnd/>
            <a:tailEnd/>
          </a:ln>
        </p:spPr>
        <p:txBody>
          <a:bodyPr wrap="none">
            <a:spAutoFit/>
          </a:bodyPr>
          <a:lstStyle/>
          <a:p>
            <a:pPr eaLnBrk="0" hangingPunct="0">
              <a:spcBef>
                <a:spcPct val="50000"/>
              </a:spcBef>
              <a:buClr>
                <a:schemeClr val="bg2"/>
              </a:buClr>
              <a:buSzPct val="80000"/>
              <a:buFont typeface="Wingdings" pitchFamily="2" charset="2"/>
              <a:buNone/>
            </a:pPr>
            <a:r>
              <a:rPr lang="en-GB" b="0">
                <a:solidFill>
                  <a:schemeClr val="tx1"/>
                </a:solidFill>
                <a:cs typeface="Arial" pitchFamily="34" charset="0"/>
              </a:rPr>
              <a:t>ARM Cortex-M3</a:t>
            </a:r>
            <a:endParaRPr lang="en-US" b="0">
              <a:solidFill>
                <a:schemeClr val="tx1"/>
              </a:solidFill>
              <a:cs typeface="Arial" pitchFamily="34" charset="0"/>
            </a:endParaRPr>
          </a:p>
        </p:txBody>
      </p:sp>
      <p:grpSp>
        <p:nvGrpSpPr>
          <p:cNvPr id="2" name="Group 4"/>
          <p:cNvGrpSpPr>
            <a:grpSpLocks/>
          </p:cNvGrpSpPr>
          <p:nvPr/>
        </p:nvGrpSpPr>
        <p:grpSpPr bwMode="auto">
          <a:xfrm>
            <a:off x="2981325" y="3582988"/>
            <a:ext cx="1800225" cy="1081087"/>
            <a:chOff x="1718" y="2357"/>
            <a:chExt cx="1134" cy="681"/>
          </a:xfrm>
        </p:grpSpPr>
        <p:sp>
          <p:nvSpPr>
            <p:cNvPr id="18457" name="Oval 5"/>
            <p:cNvSpPr>
              <a:spLocks noChangeArrowheads="1"/>
            </p:cNvSpPr>
            <p:nvPr/>
          </p:nvSpPr>
          <p:spPr bwMode="auto">
            <a:xfrm>
              <a:off x="1718" y="2357"/>
              <a:ext cx="1134" cy="681"/>
            </a:xfrm>
            <a:prstGeom prst="ellipse">
              <a:avLst/>
            </a:prstGeom>
            <a:pattFill prst="pct5">
              <a:fgClr>
                <a:schemeClr val="tx2"/>
              </a:fgClr>
              <a:bgClr>
                <a:schemeClr val="bg1"/>
              </a:bgClr>
            </a:pattFill>
            <a:ln w="9525">
              <a:solidFill>
                <a:schemeClr val="tx1"/>
              </a:solidFill>
              <a:round/>
              <a:headEnd/>
              <a:tailEnd/>
            </a:ln>
          </p:spPr>
          <p:txBody>
            <a:bodyPr wrap="none" anchor="ctr"/>
            <a:lstStyle/>
            <a:p>
              <a:pPr algn="ctr"/>
              <a:endParaRPr lang="en-US"/>
            </a:p>
          </p:txBody>
        </p:sp>
        <p:sp>
          <p:nvSpPr>
            <p:cNvPr id="18458" name="Text Box 6"/>
            <p:cNvSpPr txBox="1">
              <a:spLocks noChangeArrowheads="1"/>
            </p:cNvSpPr>
            <p:nvPr/>
          </p:nvSpPr>
          <p:spPr bwMode="auto">
            <a:xfrm>
              <a:off x="1809" y="2765"/>
              <a:ext cx="936" cy="192"/>
            </a:xfrm>
            <a:prstGeom prst="rect">
              <a:avLst/>
            </a:prstGeom>
            <a:noFill/>
            <a:ln w="9525">
              <a:noFill/>
              <a:miter lim="800000"/>
              <a:headEnd/>
              <a:tailEnd/>
            </a:ln>
          </p:spPr>
          <p:txBody>
            <a:bodyPr wrap="none">
              <a:spAutoFit/>
            </a:bodyPr>
            <a:lstStyle/>
            <a:p>
              <a:pPr eaLnBrk="0" hangingPunct="0">
                <a:spcBef>
                  <a:spcPct val="50000"/>
                </a:spcBef>
                <a:buClr>
                  <a:schemeClr val="bg2"/>
                </a:buClr>
                <a:buSzPct val="80000"/>
                <a:buFont typeface="Wingdings" pitchFamily="2" charset="2"/>
                <a:buNone/>
              </a:pPr>
              <a:r>
                <a:rPr lang="en-GB" sz="1400" b="0">
                  <a:solidFill>
                    <a:schemeClr val="tx1"/>
                  </a:solidFill>
                  <a:cs typeface="Arial" pitchFamily="34" charset="0"/>
                </a:rPr>
                <a:t>Application code</a:t>
              </a:r>
              <a:endParaRPr lang="en-US" sz="1400" b="0">
                <a:solidFill>
                  <a:schemeClr val="tx1"/>
                </a:solidFill>
                <a:cs typeface="Arial" pitchFamily="34" charset="0"/>
              </a:endParaRPr>
            </a:p>
          </p:txBody>
        </p:sp>
      </p:grpSp>
      <p:sp>
        <p:nvSpPr>
          <p:cNvPr id="18437" name="Oval 7"/>
          <p:cNvSpPr>
            <a:spLocks noChangeArrowheads="1"/>
          </p:cNvSpPr>
          <p:nvPr/>
        </p:nvSpPr>
        <p:spPr bwMode="auto">
          <a:xfrm>
            <a:off x="2765425" y="1062038"/>
            <a:ext cx="2305050" cy="2376487"/>
          </a:xfrm>
          <a:prstGeom prst="ellipse">
            <a:avLst/>
          </a:prstGeom>
          <a:pattFill prst="pct5">
            <a:fgClr>
              <a:schemeClr val="bg2"/>
            </a:fgClr>
            <a:bgClr>
              <a:srgbClr val="FFFFFF"/>
            </a:bgClr>
          </a:pattFill>
          <a:ln w="9525">
            <a:solidFill>
              <a:schemeClr val="tx1"/>
            </a:solidFill>
            <a:round/>
            <a:headEnd/>
            <a:tailEnd/>
          </a:ln>
        </p:spPr>
        <p:txBody>
          <a:bodyPr wrap="none" anchor="ctr"/>
          <a:lstStyle/>
          <a:p>
            <a:pPr algn="ctr"/>
            <a:endParaRPr lang="en-US"/>
          </a:p>
        </p:txBody>
      </p:sp>
      <p:sp>
        <p:nvSpPr>
          <p:cNvPr id="18438" name="Text Box 8"/>
          <p:cNvSpPr txBox="1">
            <a:spLocks noChangeArrowheads="1"/>
          </p:cNvSpPr>
          <p:nvPr/>
        </p:nvSpPr>
        <p:spPr bwMode="auto">
          <a:xfrm>
            <a:off x="3630613" y="2620963"/>
            <a:ext cx="514350" cy="366712"/>
          </a:xfrm>
          <a:prstGeom prst="rect">
            <a:avLst/>
          </a:prstGeom>
          <a:noFill/>
          <a:ln w="9525">
            <a:noFill/>
            <a:miter lim="800000"/>
            <a:headEnd/>
            <a:tailEnd/>
          </a:ln>
        </p:spPr>
        <p:txBody>
          <a:bodyPr wrap="none">
            <a:spAutoFit/>
          </a:bodyPr>
          <a:lstStyle/>
          <a:p>
            <a:pPr eaLnBrk="0" hangingPunct="0">
              <a:spcBef>
                <a:spcPct val="50000"/>
              </a:spcBef>
              <a:buClr>
                <a:schemeClr val="bg2"/>
              </a:buClr>
              <a:buSzPct val="80000"/>
              <a:buFont typeface="Wingdings" pitchFamily="2" charset="2"/>
              <a:buNone/>
            </a:pPr>
            <a:r>
              <a:rPr lang="en-GB" b="0">
                <a:solidFill>
                  <a:schemeClr val="tx1"/>
                </a:solidFill>
                <a:cs typeface="Arial" pitchFamily="34" charset="0"/>
              </a:rPr>
              <a:t>OS</a:t>
            </a:r>
            <a:endParaRPr lang="en-US" b="0">
              <a:solidFill>
                <a:schemeClr val="tx1"/>
              </a:solidFill>
              <a:cs typeface="Arial" pitchFamily="34" charset="0"/>
            </a:endParaRPr>
          </a:p>
        </p:txBody>
      </p:sp>
      <p:grpSp>
        <p:nvGrpSpPr>
          <p:cNvPr id="3" name="Group 9"/>
          <p:cNvGrpSpPr>
            <a:grpSpLocks/>
          </p:cNvGrpSpPr>
          <p:nvPr/>
        </p:nvGrpSpPr>
        <p:grpSpPr bwMode="auto">
          <a:xfrm>
            <a:off x="4710113" y="3006725"/>
            <a:ext cx="1958975" cy="936625"/>
            <a:chOff x="2967" y="1894"/>
            <a:chExt cx="1234" cy="590"/>
          </a:xfrm>
        </p:grpSpPr>
        <p:sp>
          <p:nvSpPr>
            <p:cNvPr id="18455" name="Freeform 10"/>
            <p:cNvSpPr>
              <a:spLocks/>
            </p:cNvSpPr>
            <p:nvPr/>
          </p:nvSpPr>
          <p:spPr bwMode="auto">
            <a:xfrm>
              <a:off x="2967" y="1894"/>
              <a:ext cx="250" cy="590"/>
            </a:xfrm>
            <a:custGeom>
              <a:avLst/>
              <a:gdLst>
                <a:gd name="T0" fmla="*/ 0 w 250"/>
                <a:gd name="T1" fmla="*/ 590 h 590"/>
                <a:gd name="T2" fmla="*/ 182 w 250"/>
                <a:gd name="T3" fmla="*/ 499 h 590"/>
                <a:gd name="T4" fmla="*/ 227 w 250"/>
                <a:gd name="T5" fmla="*/ 227 h 590"/>
                <a:gd name="T6" fmla="*/ 46 w 250"/>
                <a:gd name="T7" fmla="*/ 0 h 590"/>
                <a:gd name="T8" fmla="*/ 0 60000 65536"/>
                <a:gd name="T9" fmla="*/ 0 60000 65536"/>
                <a:gd name="T10" fmla="*/ 0 60000 65536"/>
                <a:gd name="T11" fmla="*/ 0 60000 65536"/>
                <a:gd name="T12" fmla="*/ 0 w 250"/>
                <a:gd name="T13" fmla="*/ 0 h 590"/>
                <a:gd name="T14" fmla="*/ 250 w 250"/>
                <a:gd name="T15" fmla="*/ 590 h 590"/>
              </a:gdLst>
              <a:ahLst/>
              <a:cxnLst>
                <a:cxn ang="T8">
                  <a:pos x="T0" y="T1"/>
                </a:cxn>
                <a:cxn ang="T9">
                  <a:pos x="T2" y="T3"/>
                </a:cxn>
                <a:cxn ang="T10">
                  <a:pos x="T4" y="T5"/>
                </a:cxn>
                <a:cxn ang="T11">
                  <a:pos x="T6" y="T7"/>
                </a:cxn>
              </a:cxnLst>
              <a:rect l="T12" t="T13" r="T14" b="T15"/>
              <a:pathLst>
                <a:path w="250" h="590">
                  <a:moveTo>
                    <a:pt x="0" y="590"/>
                  </a:moveTo>
                  <a:cubicBezTo>
                    <a:pt x="72" y="574"/>
                    <a:pt x="144" y="559"/>
                    <a:pt x="182" y="499"/>
                  </a:cubicBezTo>
                  <a:cubicBezTo>
                    <a:pt x="220" y="439"/>
                    <a:pt x="250" y="310"/>
                    <a:pt x="227" y="227"/>
                  </a:cubicBezTo>
                  <a:cubicBezTo>
                    <a:pt x="204" y="144"/>
                    <a:pt x="125" y="72"/>
                    <a:pt x="46" y="0"/>
                  </a:cubicBezTo>
                </a:path>
              </a:pathLst>
            </a:custGeom>
            <a:noFill/>
            <a:ln w="9525">
              <a:solidFill>
                <a:schemeClr val="tx1"/>
              </a:solidFill>
              <a:round/>
              <a:headEnd/>
              <a:tailEnd type="triangle" w="med" len="med"/>
            </a:ln>
          </p:spPr>
          <p:txBody>
            <a:bodyPr/>
            <a:lstStyle/>
            <a:p>
              <a:endParaRPr lang="en-US"/>
            </a:p>
          </p:txBody>
        </p:sp>
        <p:sp>
          <p:nvSpPr>
            <p:cNvPr id="18456" name="Text Box 11"/>
            <p:cNvSpPr txBox="1">
              <a:spLocks noChangeArrowheads="1"/>
            </p:cNvSpPr>
            <p:nvPr/>
          </p:nvSpPr>
          <p:spPr bwMode="auto">
            <a:xfrm>
              <a:off x="3181" y="2023"/>
              <a:ext cx="1020" cy="348"/>
            </a:xfrm>
            <a:prstGeom prst="rect">
              <a:avLst/>
            </a:prstGeom>
            <a:noFill/>
            <a:ln w="9525">
              <a:noFill/>
              <a:miter lim="800000"/>
              <a:headEnd/>
              <a:tailEnd/>
            </a:ln>
          </p:spPr>
          <p:txBody>
            <a:bodyPr>
              <a:spAutoFit/>
            </a:bodyPr>
            <a:lstStyle/>
            <a:p>
              <a:pPr eaLnBrk="0" hangingPunct="0">
                <a:lnSpc>
                  <a:spcPct val="50000"/>
                </a:lnSpc>
                <a:spcBef>
                  <a:spcPct val="50000"/>
                </a:spcBef>
                <a:buClr>
                  <a:schemeClr val="bg2"/>
                </a:buClr>
                <a:buSzPct val="80000"/>
                <a:buFont typeface="Wingdings" pitchFamily="2" charset="2"/>
                <a:buNone/>
              </a:pPr>
              <a:endParaRPr lang="en-GB" sz="1200" b="0">
                <a:solidFill>
                  <a:schemeClr val="tx1"/>
                </a:solidFill>
                <a:cs typeface="Arial" pitchFamily="34" charset="0"/>
              </a:endParaRPr>
            </a:p>
            <a:p>
              <a:pPr eaLnBrk="0" hangingPunct="0">
                <a:lnSpc>
                  <a:spcPct val="50000"/>
                </a:lnSpc>
                <a:spcBef>
                  <a:spcPct val="50000"/>
                </a:spcBef>
                <a:buClr>
                  <a:schemeClr val="bg2"/>
                </a:buClr>
                <a:buSzPct val="80000"/>
                <a:buFont typeface="Wingdings" pitchFamily="2" charset="2"/>
                <a:buNone/>
              </a:pPr>
              <a:r>
                <a:rPr lang="en-GB" sz="1200" b="0">
                  <a:solidFill>
                    <a:schemeClr val="tx1"/>
                  </a:solidFill>
                  <a:cs typeface="Arial" pitchFamily="34" charset="0"/>
                </a:rPr>
                <a:t>System Call (SVCall)</a:t>
              </a:r>
            </a:p>
            <a:p>
              <a:pPr eaLnBrk="0" hangingPunct="0">
                <a:lnSpc>
                  <a:spcPct val="50000"/>
                </a:lnSpc>
                <a:spcBef>
                  <a:spcPct val="50000"/>
                </a:spcBef>
                <a:buClr>
                  <a:schemeClr val="bg2"/>
                </a:buClr>
                <a:buSzPct val="80000"/>
                <a:buFont typeface="Wingdings" pitchFamily="2" charset="2"/>
                <a:buNone/>
              </a:pPr>
              <a:r>
                <a:rPr lang="en-GB" sz="1200" b="0">
                  <a:solidFill>
                    <a:schemeClr val="tx1"/>
                  </a:solidFill>
                  <a:cs typeface="Arial" pitchFamily="34" charset="0"/>
                </a:rPr>
                <a:t>Undefined Instruction</a:t>
              </a:r>
              <a:endParaRPr lang="en-US" sz="1200" b="0">
                <a:solidFill>
                  <a:schemeClr val="tx1"/>
                </a:solidFill>
                <a:cs typeface="Arial" pitchFamily="34" charset="0"/>
              </a:endParaRPr>
            </a:p>
          </p:txBody>
        </p:sp>
      </p:grpSp>
      <p:sp>
        <p:nvSpPr>
          <p:cNvPr id="18440" name="Text Box 12"/>
          <p:cNvSpPr txBox="1">
            <a:spLocks noChangeArrowheads="1"/>
          </p:cNvSpPr>
          <p:nvPr/>
        </p:nvSpPr>
        <p:spPr bwMode="auto">
          <a:xfrm>
            <a:off x="3332163" y="1792288"/>
            <a:ext cx="1187450" cy="366712"/>
          </a:xfrm>
          <a:prstGeom prst="rect">
            <a:avLst/>
          </a:prstGeom>
          <a:noFill/>
          <a:ln w="9525">
            <a:noFill/>
            <a:miter lim="800000"/>
            <a:headEnd/>
            <a:tailEnd/>
          </a:ln>
        </p:spPr>
        <p:txBody>
          <a:bodyPr wrap="none">
            <a:spAutoFit/>
          </a:bodyPr>
          <a:lstStyle/>
          <a:p>
            <a:pPr algn="ctr" eaLnBrk="0" hangingPunct="0">
              <a:spcBef>
                <a:spcPct val="50000"/>
              </a:spcBef>
              <a:buClr>
                <a:schemeClr val="bg2"/>
              </a:buClr>
              <a:buSzPct val="80000"/>
              <a:buFont typeface="Wingdings" pitchFamily="2" charset="2"/>
              <a:buNone/>
            </a:pPr>
            <a:r>
              <a:rPr lang="en-GB" b="0">
                <a:solidFill>
                  <a:schemeClr val="tx1"/>
                </a:solidFill>
                <a:cs typeface="Arial" pitchFamily="34" charset="0"/>
              </a:rPr>
              <a:t>Privileged</a:t>
            </a:r>
            <a:endParaRPr lang="en-US" b="0">
              <a:solidFill>
                <a:schemeClr val="tx1"/>
              </a:solidFill>
              <a:cs typeface="Arial" pitchFamily="34" charset="0"/>
            </a:endParaRPr>
          </a:p>
        </p:txBody>
      </p:sp>
      <p:sp>
        <p:nvSpPr>
          <p:cNvPr id="18441" name="Rectangle 13"/>
          <p:cNvSpPr>
            <a:spLocks noGrp="1" noChangeArrowheads="1"/>
          </p:cNvSpPr>
          <p:nvPr>
            <p:ph type="title" idx="4294967295"/>
          </p:nvPr>
        </p:nvSpPr>
        <p:spPr/>
        <p:txBody>
          <a:bodyPr/>
          <a:lstStyle/>
          <a:p>
            <a:pPr eaLnBrk="1" hangingPunct="1"/>
            <a:r>
              <a:rPr lang="en-GB" dirty="0" smtClean="0"/>
              <a:t>Cortex-M3 Processor Privilege</a:t>
            </a:r>
            <a:endParaRPr lang="en-US" dirty="0" smtClean="0"/>
          </a:p>
        </p:txBody>
      </p:sp>
      <p:sp>
        <p:nvSpPr>
          <p:cNvPr id="18442" name="Rectangle 14"/>
          <p:cNvSpPr>
            <a:spLocks noChangeArrowheads="1"/>
          </p:cNvSpPr>
          <p:nvPr/>
        </p:nvSpPr>
        <p:spPr bwMode="auto">
          <a:xfrm>
            <a:off x="3402013" y="5121275"/>
            <a:ext cx="2095500" cy="1116013"/>
          </a:xfrm>
          <a:prstGeom prst="rect">
            <a:avLst/>
          </a:prstGeom>
          <a:solidFill>
            <a:srgbClr val="FFFFCC"/>
          </a:solidFill>
          <a:ln w="12700">
            <a:solidFill>
              <a:schemeClr val="tx1"/>
            </a:solidFill>
            <a:miter lim="800000"/>
            <a:headEnd/>
            <a:tailEnd/>
          </a:ln>
        </p:spPr>
        <p:txBody>
          <a:bodyPr wrap="none" anchor="ctr"/>
          <a:lstStyle/>
          <a:p>
            <a:pPr algn="ctr" eaLnBrk="0" hangingPunct="0"/>
            <a:r>
              <a:rPr lang="en-GB" sz="1600" u="sng">
                <a:solidFill>
                  <a:schemeClr val="tx1"/>
                </a:solidFill>
                <a:cs typeface="Arial" pitchFamily="34" charset="0"/>
              </a:rPr>
              <a:t>Memory</a:t>
            </a:r>
          </a:p>
          <a:p>
            <a:pPr algn="ctr" eaLnBrk="0" hangingPunct="0"/>
            <a:endParaRPr lang="en-GB" sz="1600" u="sng">
              <a:solidFill>
                <a:schemeClr val="tx1"/>
              </a:solidFill>
              <a:cs typeface="Arial" pitchFamily="34" charset="0"/>
            </a:endParaRPr>
          </a:p>
          <a:p>
            <a:pPr algn="ctr" eaLnBrk="0" hangingPunct="0"/>
            <a:r>
              <a:rPr lang="en-GB" sz="1600">
                <a:solidFill>
                  <a:schemeClr val="tx1"/>
                </a:solidFill>
                <a:cs typeface="Arial" pitchFamily="34" charset="0"/>
              </a:rPr>
              <a:t>Instructions &amp; Data</a:t>
            </a:r>
            <a:endParaRPr lang="en-US" sz="1600">
              <a:solidFill>
                <a:schemeClr val="tx1"/>
              </a:solidFill>
              <a:cs typeface="Arial" pitchFamily="34" charset="0"/>
            </a:endParaRPr>
          </a:p>
        </p:txBody>
      </p:sp>
      <p:sp>
        <p:nvSpPr>
          <p:cNvPr id="18443" name="Line 15"/>
          <p:cNvSpPr>
            <a:spLocks noChangeShapeType="1"/>
          </p:cNvSpPr>
          <p:nvPr/>
        </p:nvSpPr>
        <p:spPr bwMode="auto">
          <a:xfrm flipV="1">
            <a:off x="4449763" y="4857750"/>
            <a:ext cx="0" cy="263525"/>
          </a:xfrm>
          <a:prstGeom prst="line">
            <a:avLst/>
          </a:prstGeom>
          <a:noFill/>
          <a:ln w="19050">
            <a:solidFill>
              <a:schemeClr val="tx1"/>
            </a:solidFill>
            <a:round/>
            <a:headEnd type="triangle" w="med" len="med"/>
            <a:tailEnd type="triangle" w="med" len="med"/>
          </a:ln>
        </p:spPr>
        <p:txBody>
          <a:bodyPr wrap="none" anchor="ctr"/>
          <a:lstStyle/>
          <a:p>
            <a:endParaRPr lang="en-US"/>
          </a:p>
        </p:txBody>
      </p:sp>
      <p:sp>
        <p:nvSpPr>
          <p:cNvPr id="18444" name="Rectangle 16"/>
          <p:cNvSpPr>
            <a:spLocks noChangeArrowheads="1"/>
          </p:cNvSpPr>
          <p:nvPr/>
        </p:nvSpPr>
        <p:spPr bwMode="auto">
          <a:xfrm>
            <a:off x="4081463" y="4786313"/>
            <a:ext cx="738187" cy="88900"/>
          </a:xfrm>
          <a:prstGeom prst="rect">
            <a:avLst/>
          </a:prstGeom>
          <a:solidFill>
            <a:srgbClr val="FFCCFF"/>
          </a:solidFill>
          <a:ln w="12700" algn="ctr">
            <a:solidFill>
              <a:schemeClr val="tx1"/>
            </a:solidFill>
            <a:miter lim="800000"/>
            <a:headEnd/>
            <a:tailEnd/>
          </a:ln>
        </p:spPr>
        <p:txBody>
          <a:bodyPr wrap="none" anchor="ctr"/>
          <a:lstStyle/>
          <a:p>
            <a:pPr algn="ctr"/>
            <a:endParaRPr lang="en-US"/>
          </a:p>
        </p:txBody>
      </p:sp>
      <p:grpSp>
        <p:nvGrpSpPr>
          <p:cNvPr id="4" name="Group 17"/>
          <p:cNvGrpSpPr>
            <a:grpSpLocks/>
          </p:cNvGrpSpPr>
          <p:nvPr/>
        </p:nvGrpSpPr>
        <p:grpSpPr bwMode="auto">
          <a:xfrm>
            <a:off x="5070475" y="1976438"/>
            <a:ext cx="2751138" cy="585787"/>
            <a:chOff x="3034" y="1286"/>
            <a:chExt cx="1733" cy="369"/>
          </a:xfrm>
        </p:grpSpPr>
        <p:grpSp>
          <p:nvGrpSpPr>
            <p:cNvPr id="5" name="Group 18"/>
            <p:cNvGrpSpPr>
              <a:grpSpLocks/>
            </p:cNvGrpSpPr>
            <p:nvPr/>
          </p:nvGrpSpPr>
          <p:grpSpPr bwMode="auto">
            <a:xfrm>
              <a:off x="3034" y="1307"/>
              <a:ext cx="1733" cy="348"/>
              <a:chOff x="3034" y="1307"/>
              <a:chExt cx="1733" cy="348"/>
            </a:xfrm>
          </p:grpSpPr>
          <p:sp>
            <p:nvSpPr>
              <p:cNvPr id="18453" name="Text Box 19"/>
              <p:cNvSpPr txBox="1">
                <a:spLocks noChangeArrowheads="1"/>
              </p:cNvSpPr>
              <p:nvPr/>
            </p:nvSpPr>
            <p:spPr bwMode="auto">
              <a:xfrm>
                <a:off x="4246" y="1307"/>
                <a:ext cx="521" cy="348"/>
              </a:xfrm>
              <a:prstGeom prst="rect">
                <a:avLst/>
              </a:prstGeom>
              <a:noFill/>
              <a:ln w="9525">
                <a:noFill/>
                <a:miter lim="800000"/>
                <a:headEnd/>
                <a:tailEnd/>
              </a:ln>
            </p:spPr>
            <p:txBody>
              <a:bodyPr wrap="none">
                <a:spAutoFit/>
              </a:bodyPr>
              <a:lstStyle/>
              <a:p>
                <a:pPr eaLnBrk="0" hangingPunct="0">
                  <a:lnSpc>
                    <a:spcPct val="50000"/>
                  </a:lnSpc>
                  <a:spcBef>
                    <a:spcPct val="50000"/>
                  </a:spcBef>
                  <a:buClr>
                    <a:schemeClr val="bg2"/>
                  </a:buClr>
                  <a:buSzPct val="80000"/>
                  <a:buFont typeface="Wingdings" pitchFamily="2" charset="2"/>
                  <a:buNone/>
                </a:pPr>
                <a:r>
                  <a:rPr lang="en-GB" sz="1200" b="0">
                    <a:solidFill>
                      <a:schemeClr val="tx1"/>
                    </a:solidFill>
                    <a:cs typeface="Arial" pitchFamily="34" charset="0"/>
                  </a:rPr>
                  <a:t>Aborts</a:t>
                </a:r>
              </a:p>
              <a:p>
                <a:pPr eaLnBrk="0" hangingPunct="0">
                  <a:lnSpc>
                    <a:spcPct val="50000"/>
                  </a:lnSpc>
                  <a:spcBef>
                    <a:spcPct val="50000"/>
                  </a:spcBef>
                  <a:buClr>
                    <a:schemeClr val="bg2"/>
                  </a:buClr>
                  <a:buSzPct val="80000"/>
                  <a:buFont typeface="Wingdings" pitchFamily="2" charset="2"/>
                  <a:buNone/>
                </a:pPr>
                <a:r>
                  <a:rPr lang="en-GB" sz="1200" b="0">
                    <a:solidFill>
                      <a:schemeClr val="tx1"/>
                    </a:solidFill>
                    <a:cs typeface="Arial" pitchFamily="34" charset="0"/>
                  </a:rPr>
                  <a:t>Interrupts</a:t>
                </a:r>
              </a:p>
              <a:p>
                <a:pPr eaLnBrk="0" hangingPunct="0">
                  <a:lnSpc>
                    <a:spcPct val="50000"/>
                  </a:lnSpc>
                  <a:spcBef>
                    <a:spcPct val="50000"/>
                  </a:spcBef>
                  <a:buClr>
                    <a:schemeClr val="bg2"/>
                  </a:buClr>
                  <a:buSzPct val="80000"/>
                  <a:buFont typeface="Wingdings" pitchFamily="2" charset="2"/>
                  <a:buNone/>
                </a:pPr>
                <a:r>
                  <a:rPr lang="en-GB" sz="1200" b="0">
                    <a:solidFill>
                      <a:schemeClr val="tx1"/>
                    </a:solidFill>
                    <a:cs typeface="Arial" pitchFamily="34" charset="0"/>
                  </a:rPr>
                  <a:t>Reset</a:t>
                </a:r>
                <a:endParaRPr lang="en-US" sz="1200" b="0">
                  <a:solidFill>
                    <a:schemeClr val="tx1"/>
                  </a:solidFill>
                  <a:cs typeface="Arial" pitchFamily="34" charset="0"/>
                </a:endParaRPr>
              </a:p>
            </p:txBody>
          </p:sp>
          <p:sp>
            <p:nvSpPr>
              <p:cNvPr id="18454" name="Line 20"/>
              <p:cNvSpPr>
                <a:spLocks noChangeShapeType="1"/>
              </p:cNvSpPr>
              <p:nvPr/>
            </p:nvSpPr>
            <p:spPr bwMode="auto">
              <a:xfrm flipH="1" flipV="1">
                <a:off x="3034" y="1461"/>
                <a:ext cx="1126" cy="0"/>
              </a:xfrm>
              <a:prstGeom prst="line">
                <a:avLst/>
              </a:prstGeom>
              <a:noFill/>
              <a:ln w="9525">
                <a:solidFill>
                  <a:schemeClr val="tx1"/>
                </a:solidFill>
                <a:round/>
                <a:headEnd/>
                <a:tailEnd type="triangle" w="med" len="med"/>
              </a:ln>
            </p:spPr>
            <p:txBody>
              <a:bodyPr/>
              <a:lstStyle/>
              <a:p>
                <a:endParaRPr lang="en-US"/>
              </a:p>
            </p:txBody>
          </p:sp>
        </p:grpSp>
        <p:sp>
          <p:nvSpPr>
            <p:cNvPr id="18452" name="AutoShape 21"/>
            <p:cNvSpPr>
              <a:spLocks/>
            </p:cNvSpPr>
            <p:nvPr/>
          </p:nvSpPr>
          <p:spPr bwMode="auto">
            <a:xfrm>
              <a:off x="4230" y="1286"/>
              <a:ext cx="56" cy="364"/>
            </a:xfrm>
            <a:prstGeom prst="leftBrace">
              <a:avLst>
                <a:gd name="adj1" fmla="val 54167"/>
                <a:gd name="adj2" fmla="val 50000"/>
              </a:avLst>
            </a:prstGeom>
            <a:noFill/>
            <a:ln w="19050">
              <a:solidFill>
                <a:schemeClr val="tx1"/>
              </a:solidFill>
              <a:round/>
              <a:headEnd/>
              <a:tailEnd/>
            </a:ln>
          </p:spPr>
          <p:txBody>
            <a:bodyPr wrap="none" anchor="ctr"/>
            <a:lstStyle/>
            <a:p>
              <a:pPr algn="ctr"/>
              <a:endParaRPr lang="en-US"/>
            </a:p>
          </p:txBody>
        </p:sp>
      </p:grpSp>
      <p:sp>
        <p:nvSpPr>
          <p:cNvPr id="18446" name="Rectangle 22"/>
          <p:cNvSpPr>
            <a:spLocks noChangeArrowheads="1"/>
          </p:cNvSpPr>
          <p:nvPr/>
        </p:nvSpPr>
        <p:spPr bwMode="auto">
          <a:xfrm>
            <a:off x="3052763" y="3865563"/>
            <a:ext cx="1657350" cy="298450"/>
          </a:xfrm>
          <a:prstGeom prst="rect">
            <a:avLst/>
          </a:prstGeom>
          <a:noFill/>
          <a:ln w="12700" algn="ctr">
            <a:noFill/>
            <a:miter lim="800000"/>
            <a:headEnd/>
            <a:tailEnd/>
          </a:ln>
        </p:spPr>
        <p:txBody>
          <a:bodyPr wrap="none" lIns="80167" tIns="40084" rIns="80167" bIns="40084">
            <a:spAutoFit/>
          </a:bodyPr>
          <a:lstStyle/>
          <a:p>
            <a:pPr algn="ctr" defTabSz="801688" eaLnBrk="0" fontAlgn="ctr" hangingPunct="0">
              <a:lnSpc>
                <a:spcPct val="80000"/>
              </a:lnSpc>
              <a:spcBef>
                <a:spcPct val="50000"/>
              </a:spcBef>
              <a:buClr>
                <a:schemeClr val="bg2"/>
              </a:buClr>
              <a:buSzPct val="125000"/>
              <a:buFont typeface="Wingdings" pitchFamily="2" charset="2"/>
              <a:buNone/>
            </a:pPr>
            <a:r>
              <a:rPr lang="en-GB" b="0">
                <a:solidFill>
                  <a:schemeClr val="tx1"/>
                </a:solidFill>
                <a:cs typeface="Arial" pitchFamily="34" charset="0"/>
              </a:rPr>
              <a:t>Non-Privileged</a:t>
            </a:r>
            <a:endParaRPr lang="en-US" b="0">
              <a:solidFill>
                <a:schemeClr val="tx1"/>
              </a:solidFill>
              <a:cs typeface="Arial" pitchFamily="34" charset="0"/>
            </a:endParaRPr>
          </a:p>
        </p:txBody>
      </p:sp>
      <p:sp>
        <p:nvSpPr>
          <p:cNvPr id="18447" name="Text Box 23"/>
          <p:cNvSpPr txBox="1">
            <a:spLocks noChangeArrowheads="1"/>
          </p:cNvSpPr>
          <p:nvPr/>
        </p:nvSpPr>
        <p:spPr bwMode="auto">
          <a:xfrm>
            <a:off x="650875" y="2095500"/>
            <a:ext cx="1250950" cy="298450"/>
          </a:xfrm>
          <a:prstGeom prst="rect">
            <a:avLst/>
          </a:prstGeom>
          <a:noFill/>
          <a:ln w="12700" algn="ctr">
            <a:noFill/>
            <a:miter lim="800000"/>
            <a:headEnd/>
            <a:tailEnd/>
          </a:ln>
        </p:spPr>
        <p:txBody>
          <a:bodyPr wrap="none" lIns="80167" tIns="40084" rIns="80167" bIns="40084">
            <a:spAutoFit/>
          </a:bodyPr>
          <a:lstStyle/>
          <a:p>
            <a:pPr algn="ctr" defTabSz="801688" eaLnBrk="0" fontAlgn="ctr" hangingPunct="0">
              <a:lnSpc>
                <a:spcPct val="80000"/>
              </a:lnSpc>
              <a:spcBef>
                <a:spcPct val="50000"/>
              </a:spcBef>
              <a:buClr>
                <a:schemeClr val="bg2"/>
              </a:buClr>
              <a:buSzPct val="125000"/>
              <a:buFont typeface="Wingdings" pitchFamily="2" charset="2"/>
              <a:buNone/>
            </a:pPr>
            <a:r>
              <a:rPr lang="en-US" b="0">
                <a:solidFill>
                  <a:schemeClr val="tx1"/>
                </a:solidFill>
                <a:cs typeface="Arial" pitchFamily="34" charset="0"/>
              </a:rPr>
              <a:t>Supervisor</a:t>
            </a:r>
          </a:p>
        </p:txBody>
      </p:sp>
      <p:sp>
        <p:nvSpPr>
          <p:cNvPr id="18448" name="Text Box 24"/>
          <p:cNvSpPr txBox="1">
            <a:spLocks noChangeArrowheads="1"/>
          </p:cNvSpPr>
          <p:nvPr/>
        </p:nvSpPr>
        <p:spPr bwMode="auto">
          <a:xfrm>
            <a:off x="963613" y="3937000"/>
            <a:ext cx="641350" cy="298450"/>
          </a:xfrm>
          <a:prstGeom prst="rect">
            <a:avLst/>
          </a:prstGeom>
          <a:noFill/>
          <a:ln w="12700" algn="ctr">
            <a:noFill/>
            <a:miter lim="800000"/>
            <a:headEnd/>
            <a:tailEnd/>
          </a:ln>
        </p:spPr>
        <p:txBody>
          <a:bodyPr wrap="none" lIns="80167" tIns="40084" rIns="80167" bIns="40084">
            <a:spAutoFit/>
          </a:bodyPr>
          <a:lstStyle/>
          <a:p>
            <a:pPr algn="ctr" defTabSz="801688" eaLnBrk="0" fontAlgn="ctr" hangingPunct="0">
              <a:lnSpc>
                <a:spcPct val="80000"/>
              </a:lnSpc>
              <a:spcBef>
                <a:spcPct val="50000"/>
              </a:spcBef>
              <a:buClr>
                <a:schemeClr val="bg2"/>
              </a:buClr>
              <a:buSzPct val="125000"/>
              <a:buFont typeface="Wingdings" pitchFamily="2" charset="2"/>
              <a:buNone/>
            </a:pPr>
            <a:r>
              <a:rPr lang="en-US" b="0">
                <a:solidFill>
                  <a:schemeClr val="tx1"/>
                </a:solidFill>
                <a:cs typeface="Arial" pitchFamily="34" charset="0"/>
              </a:rPr>
              <a:t>User</a:t>
            </a:r>
          </a:p>
        </p:txBody>
      </p:sp>
      <p:sp>
        <p:nvSpPr>
          <p:cNvPr id="294937" name="Text Box 25"/>
          <p:cNvSpPr txBox="1">
            <a:spLocks noChangeArrowheads="1"/>
          </p:cNvSpPr>
          <p:nvPr/>
        </p:nvSpPr>
        <p:spPr bwMode="auto">
          <a:xfrm>
            <a:off x="650875" y="2428875"/>
            <a:ext cx="1271588" cy="249238"/>
          </a:xfrm>
          <a:prstGeom prst="rect">
            <a:avLst/>
          </a:prstGeom>
          <a:noFill/>
          <a:ln w="12700" algn="ctr">
            <a:noFill/>
            <a:miter lim="800000"/>
            <a:headEnd/>
            <a:tailEnd/>
          </a:ln>
        </p:spPr>
        <p:txBody>
          <a:bodyPr wrap="none" lIns="80167" tIns="40084" rIns="80167" bIns="40084">
            <a:spAutoFit/>
          </a:bodyPr>
          <a:lstStyle/>
          <a:p>
            <a:pPr algn="ctr" defTabSz="801688" eaLnBrk="0" fontAlgn="ctr" hangingPunct="0">
              <a:lnSpc>
                <a:spcPct val="80000"/>
              </a:lnSpc>
              <a:spcBef>
                <a:spcPct val="50000"/>
              </a:spcBef>
              <a:buClr>
                <a:schemeClr val="bg2"/>
              </a:buClr>
              <a:buSzPct val="125000"/>
              <a:buFont typeface="Wingdings" pitchFamily="2" charset="2"/>
              <a:buNone/>
            </a:pPr>
            <a:r>
              <a:rPr lang="en-US" sz="1400" b="0">
                <a:solidFill>
                  <a:schemeClr val="tx1"/>
                </a:solidFill>
                <a:cs typeface="Arial" pitchFamily="34" charset="0"/>
              </a:rPr>
              <a:t>Handler Mode</a:t>
            </a:r>
          </a:p>
        </p:txBody>
      </p:sp>
      <p:sp>
        <p:nvSpPr>
          <p:cNvPr id="294938" name="Text Box 26"/>
          <p:cNvSpPr txBox="1">
            <a:spLocks noChangeArrowheads="1"/>
          </p:cNvSpPr>
          <p:nvPr/>
        </p:nvSpPr>
        <p:spPr bwMode="auto">
          <a:xfrm>
            <a:off x="711200" y="4292600"/>
            <a:ext cx="1211263" cy="249238"/>
          </a:xfrm>
          <a:prstGeom prst="rect">
            <a:avLst/>
          </a:prstGeom>
          <a:noFill/>
          <a:ln w="12700" algn="ctr">
            <a:noFill/>
            <a:miter lim="800000"/>
            <a:headEnd/>
            <a:tailEnd/>
          </a:ln>
        </p:spPr>
        <p:txBody>
          <a:bodyPr wrap="none" lIns="80167" tIns="40084" rIns="80167" bIns="40084">
            <a:spAutoFit/>
          </a:bodyPr>
          <a:lstStyle/>
          <a:p>
            <a:pPr algn="ctr" defTabSz="801688" eaLnBrk="0" fontAlgn="ctr" hangingPunct="0">
              <a:lnSpc>
                <a:spcPct val="80000"/>
              </a:lnSpc>
              <a:spcBef>
                <a:spcPct val="50000"/>
              </a:spcBef>
              <a:buClr>
                <a:schemeClr val="bg2"/>
              </a:buClr>
              <a:buSzPct val="125000"/>
              <a:buFont typeface="Wingdings" pitchFamily="2" charset="2"/>
              <a:buNone/>
            </a:pPr>
            <a:r>
              <a:rPr lang="en-US" sz="1400" b="0">
                <a:solidFill>
                  <a:schemeClr val="tx1"/>
                </a:solidFill>
                <a:cs typeface="Arial" pitchFamily="34" charset="0"/>
              </a:rPr>
              <a:t>Thread Mode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49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49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37" grpId="0"/>
      <p:bldP spid="2949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t>Cortex-M3 Interrupt Handling</a:t>
            </a:r>
          </a:p>
        </p:txBody>
      </p:sp>
      <p:sp>
        <p:nvSpPr>
          <p:cNvPr id="23555" name="Rectangle 3"/>
          <p:cNvSpPr>
            <a:spLocks noGrp="1" noChangeArrowheads="1"/>
          </p:cNvSpPr>
          <p:nvPr>
            <p:ph type="body" idx="1"/>
          </p:nvPr>
        </p:nvSpPr>
        <p:spPr>
          <a:xfrm>
            <a:off x="368300" y="828675"/>
            <a:ext cx="8775700" cy="5473700"/>
          </a:xfrm>
        </p:spPr>
        <p:txBody>
          <a:bodyPr lIns="80151" tIns="40076" rIns="80151" bIns="40076"/>
          <a:lstStyle/>
          <a:p>
            <a:pPr eaLnBrk="1" hangingPunct="1"/>
            <a:r>
              <a:rPr lang="en-US" sz="1800" smtClean="0"/>
              <a:t>One Non-Maskable Interrupt (INTNMI) supported</a:t>
            </a:r>
          </a:p>
          <a:p>
            <a:pPr eaLnBrk="1" hangingPunct="1"/>
            <a:r>
              <a:rPr lang="en-US" sz="1800" smtClean="0"/>
              <a:t>1-240 prioritizable interrupts supported</a:t>
            </a:r>
          </a:p>
          <a:p>
            <a:pPr lvl="1" eaLnBrk="1" hangingPunct="1"/>
            <a:r>
              <a:rPr lang="en-US" sz="1800" smtClean="0"/>
              <a:t>Interrupts can be masked</a:t>
            </a:r>
          </a:p>
          <a:p>
            <a:pPr lvl="1" eaLnBrk="1" hangingPunct="1"/>
            <a:r>
              <a:rPr lang="en-US" sz="1800" smtClean="0"/>
              <a:t>Implementation option selects number of interrupts supported</a:t>
            </a:r>
          </a:p>
          <a:p>
            <a:pPr eaLnBrk="1" hangingPunct="1"/>
            <a:r>
              <a:rPr lang="en-US" sz="1800" smtClean="0"/>
              <a:t>Nested Vectored Interrupt Controller (NVIC) is tightly coupled with processor core</a:t>
            </a:r>
          </a:p>
          <a:p>
            <a:pPr eaLnBrk="1" hangingPunct="1"/>
            <a:r>
              <a:rPr lang="en-US" sz="1800" smtClean="0"/>
              <a:t>Interrupt inputs are active HIGH</a:t>
            </a:r>
          </a:p>
        </p:txBody>
      </p:sp>
      <p:sp>
        <p:nvSpPr>
          <p:cNvPr id="23556" name="Rectangle 4"/>
          <p:cNvSpPr>
            <a:spLocks noChangeArrowheads="1"/>
          </p:cNvSpPr>
          <p:nvPr/>
        </p:nvSpPr>
        <p:spPr bwMode="auto">
          <a:xfrm>
            <a:off x="2825750" y="2954338"/>
            <a:ext cx="3455988" cy="3362325"/>
          </a:xfrm>
          <a:prstGeom prst="rect">
            <a:avLst/>
          </a:prstGeom>
          <a:solidFill>
            <a:srgbClr val="D6E4EE"/>
          </a:solidFill>
          <a:ln w="12700" cap="rnd">
            <a:solidFill>
              <a:schemeClr val="tx1"/>
            </a:solidFill>
            <a:prstDash val="sysDot"/>
            <a:miter lim="800000"/>
            <a:headEnd/>
            <a:tailEnd/>
          </a:ln>
        </p:spPr>
        <p:txBody>
          <a:bodyPr/>
          <a:lstStyle/>
          <a:p>
            <a:pPr algn="ctr" defTabSz="801688" eaLnBrk="0" fontAlgn="ctr" hangingPunct="0">
              <a:lnSpc>
                <a:spcPct val="80000"/>
              </a:lnSpc>
              <a:spcBef>
                <a:spcPct val="50000"/>
              </a:spcBef>
              <a:buClr>
                <a:schemeClr val="bg2"/>
              </a:buClr>
              <a:buSzPct val="125000"/>
              <a:buFont typeface="Wingdings" pitchFamily="2" charset="2"/>
              <a:buNone/>
            </a:pPr>
            <a:endParaRPr lang="en-GB" b="0">
              <a:solidFill>
                <a:schemeClr val="tx1"/>
              </a:solidFill>
            </a:endParaRPr>
          </a:p>
        </p:txBody>
      </p:sp>
      <p:sp>
        <p:nvSpPr>
          <p:cNvPr id="23557" name="Rectangle 5"/>
          <p:cNvSpPr>
            <a:spLocks noChangeArrowheads="1"/>
          </p:cNvSpPr>
          <p:nvPr/>
        </p:nvSpPr>
        <p:spPr bwMode="gray">
          <a:xfrm>
            <a:off x="4251325" y="3517900"/>
            <a:ext cx="1684338" cy="1905000"/>
          </a:xfrm>
          <a:prstGeom prst="rect">
            <a:avLst/>
          </a:prstGeom>
          <a:solidFill>
            <a:schemeClr val="folHlink"/>
          </a:solidFill>
          <a:ln w="12700">
            <a:solidFill>
              <a:schemeClr val="tx1"/>
            </a:solidFill>
            <a:miter lim="800000"/>
            <a:headEnd/>
            <a:tailEnd/>
          </a:ln>
        </p:spPr>
        <p:txBody>
          <a:bodyPr wrap="none" anchor="ctr"/>
          <a:lstStyle/>
          <a:p>
            <a:pPr algn="ctr" eaLnBrk="0" hangingPunct="0"/>
            <a:r>
              <a:rPr lang="en-US" sz="1400">
                <a:solidFill>
                  <a:schemeClr val="bg1"/>
                </a:solidFill>
              </a:rPr>
              <a:t>Cortex-M3</a:t>
            </a:r>
            <a:br>
              <a:rPr lang="en-US" sz="1400">
                <a:solidFill>
                  <a:schemeClr val="bg1"/>
                </a:solidFill>
              </a:rPr>
            </a:br>
            <a:r>
              <a:rPr lang="en-US" sz="1400">
                <a:solidFill>
                  <a:schemeClr val="bg1"/>
                </a:solidFill>
              </a:rPr>
              <a:t>Processor Core</a:t>
            </a:r>
          </a:p>
        </p:txBody>
      </p:sp>
      <p:sp>
        <p:nvSpPr>
          <p:cNvPr id="23558" name="Line 6"/>
          <p:cNvSpPr>
            <a:spLocks noChangeShapeType="1"/>
          </p:cNvSpPr>
          <p:nvPr/>
        </p:nvSpPr>
        <p:spPr bwMode="auto">
          <a:xfrm>
            <a:off x="2687638" y="3798888"/>
            <a:ext cx="485775"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23559" name="Rectangle 7"/>
          <p:cNvSpPr>
            <a:spLocks noChangeArrowheads="1"/>
          </p:cNvSpPr>
          <p:nvPr/>
        </p:nvSpPr>
        <p:spPr bwMode="auto">
          <a:xfrm>
            <a:off x="1652588" y="3638550"/>
            <a:ext cx="795337" cy="304800"/>
          </a:xfrm>
          <a:prstGeom prst="rect">
            <a:avLst/>
          </a:prstGeom>
          <a:noFill/>
          <a:ln w="9525">
            <a:noFill/>
            <a:miter lim="800000"/>
            <a:headEnd/>
            <a:tailEnd/>
          </a:ln>
        </p:spPr>
        <p:txBody>
          <a:bodyPr wrap="none" lIns="92075" tIns="46038" rIns="92075" bIns="46038">
            <a:spAutoFit/>
          </a:bodyPr>
          <a:lstStyle/>
          <a:p>
            <a:pPr algn="ctr" eaLnBrk="0" hangingPunct="0"/>
            <a:r>
              <a:rPr lang="en-US" sz="1400" b="0">
                <a:solidFill>
                  <a:schemeClr val="tx1"/>
                </a:solidFill>
              </a:rPr>
              <a:t>INTNMI</a:t>
            </a:r>
          </a:p>
        </p:txBody>
      </p:sp>
      <p:sp>
        <p:nvSpPr>
          <p:cNvPr id="23560" name="Rectangle 8"/>
          <p:cNvSpPr>
            <a:spLocks noChangeArrowheads="1"/>
          </p:cNvSpPr>
          <p:nvPr/>
        </p:nvSpPr>
        <p:spPr bwMode="gray">
          <a:xfrm>
            <a:off x="3195638" y="3662363"/>
            <a:ext cx="990600" cy="1219200"/>
          </a:xfrm>
          <a:prstGeom prst="rect">
            <a:avLst/>
          </a:prstGeom>
          <a:solidFill>
            <a:schemeClr val="folHlink"/>
          </a:solidFill>
          <a:ln w="12700">
            <a:solidFill>
              <a:schemeClr val="tx1"/>
            </a:solidFill>
            <a:miter lim="800000"/>
            <a:headEnd/>
            <a:tailEnd/>
          </a:ln>
        </p:spPr>
        <p:txBody>
          <a:bodyPr wrap="none" anchor="ctr"/>
          <a:lstStyle/>
          <a:p>
            <a:pPr algn="ctr" eaLnBrk="0" hangingPunct="0"/>
            <a:r>
              <a:rPr lang="en-US" sz="1400">
                <a:solidFill>
                  <a:schemeClr val="bg1"/>
                </a:solidFill>
              </a:rPr>
              <a:t>NVIC</a:t>
            </a:r>
          </a:p>
        </p:txBody>
      </p:sp>
      <p:sp>
        <p:nvSpPr>
          <p:cNvPr id="23561" name="Text Box 9"/>
          <p:cNvSpPr txBox="1">
            <a:spLocks noChangeArrowheads="1"/>
          </p:cNvSpPr>
          <p:nvPr/>
        </p:nvSpPr>
        <p:spPr bwMode="auto">
          <a:xfrm>
            <a:off x="2967038" y="5792788"/>
            <a:ext cx="1289050" cy="298450"/>
          </a:xfrm>
          <a:prstGeom prst="rect">
            <a:avLst/>
          </a:prstGeom>
          <a:noFill/>
          <a:ln w="12700" algn="ctr">
            <a:noFill/>
            <a:miter lim="800000"/>
            <a:headEnd/>
            <a:tailEnd/>
          </a:ln>
        </p:spPr>
        <p:txBody>
          <a:bodyPr wrap="none" lIns="80167" tIns="40084" rIns="80167" bIns="40084">
            <a:spAutoFit/>
          </a:bodyPr>
          <a:lstStyle/>
          <a:p>
            <a:pPr defTabSz="801688" eaLnBrk="0" fontAlgn="ctr" hangingPunct="0">
              <a:lnSpc>
                <a:spcPct val="80000"/>
              </a:lnSpc>
              <a:spcBef>
                <a:spcPct val="50000"/>
              </a:spcBef>
              <a:buClr>
                <a:schemeClr val="bg2"/>
              </a:buClr>
              <a:buSzPct val="125000"/>
              <a:buFont typeface="Wingdings" pitchFamily="2" charset="2"/>
              <a:buNone/>
            </a:pPr>
            <a:r>
              <a:rPr lang="en-US" b="0">
                <a:solidFill>
                  <a:schemeClr val="tx1"/>
                </a:solidFill>
              </a:rPr>
              <a:t>Cortex-M3 </a:t>
            </a:r>
          </a:p>
        </p:txBody>
      </p:sp>
      <p:sp>
        <p:nvSpPr>
          <p:cNvPr id="23562" name="Line 10"/>
          <p:cNvSpPr>
            <a:spLocks noChangeShapeType="1"/>
          </p:cNvSpPr>
          <p:nvPr/>
        </p:nvSpPr>
        <p:spPr bwMode="auto">
          <a:xfrm>
            <a:off x="2687638" y="4049713"/>
            <a:ext cx="485775"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23563" name="Line 11"/>
          <p:cNvSpPr>
            <a:spLocks noChangeShapeType="1"/>
          </p:cNvSpPr>
          <p:nvPr/>
        </p:nvSpPr>
        <p:spPr bwMode="auto">
          <a:xfrm>
            <a:off x="2687638" y="4191000"/>
            <a:ext cx="485775"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23564" name="Line 12"/>
          <p:cNvSpPr>
            <a:spLocks noChangeShapeType="1"/>
          </p:cNvSpPr>
          <p:nvPr/>
        </p:nvSpPr>
        <p:spPr bwMode="auto">
          <a:xfrm>
            <a:off x="2687638" y="4321175"/>
            <a:ext cx="485775"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23565" name="Line 13"/>
          <p:cNvSpPr>
            <a:spLocks noChangeShapeType="1"/>
          </p:cNvSpPr>
          <p:nvPr/>
        </p:nvSpPr>
        <p:spPr bwMode="auto">
          <a:xfrm>
            <a:off x="2687638" y="4779963"/>
            <a:ext cx="485775"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23566" name="AutoShape 14"/>
          <p:cNvSpPr>
            <a:spLocks noChangeArrowheads="1"/>
          </p:cNvSpPr>
          <p:nvPr/>
        </p:nvSpPr>
        <p:spPr bwMode="auto">
          <a:xfrm>
            <a:off x="2454275" y="3976688"/>
            <a:ext cx="4779963" cy="914400"/>
          </a:xfrm>
          <a:prstGeom prst="bracePair">
            <a:avLst>
              <a:gd name="adj" fmla="val 10764"/>
            </a:avLst>
          </a:prstGeom>
          <a:noFill/>
          <a:ln w="12700">
            <a:solidFill>
              <a:schemeClr val="tx1"/>
            </a:solidFill>
            <a:round/>
            <a:headEnd/>
            <a:tailEnd/>
          </a:ln>
        </p:spPr>
        <p:txBody>
          <a:bodyPr lIns="80167" tIns="40084" rIns="80167" bIns="40084" anchor="ctr">
            <a:spAutoFit/>
          </a:bodyPr>
          <a:lstStyle/>
          <a:p>
            <a:pPr algn="ctr"/>
            <a:endParaRPr lang="en-US"/>
          </a:p>
        </p:txBody>
      </p:sp>
      <p:sp>
        <p:nvSpPr>
          <p:cNvPr id="23567" name="Rectangle 15"/>
          <p:cNvSpPr>
            <a:spLocks noChangeArrowheads="1"/>
          </p:cNvSpPr>
          <p:nvPr/>
        </p:nvSpPr>
        <p:spPr bwMode="white">
          <a:xfrm>
            <a:off x="6769100" y="3146425"/>
            <a:ext cx="1012825" cy="1797050"/>
          </a:xfrm>
          <a:prstGeom prst="rect">
            <a:avLst/>
          </a:prstGeom>
          <a:solidFill>
            <a:schemeClr val="bg1"/>
          </a:solidFill>
          <a:ln w="12700" algn="ctr">
            <a:noFill/>
            <a:miter lim="800000"/>
            <a:headEnd/>
            <a:tailEnd/>
          </a:ln>
        </p:spPr>
        <p:txBody>
          <a:bodyPr wrap="none" lIns="80167" tIns="40084" rIns="80167" bIns="40084" anchor="ctr">
            <a:spAutoFit/>
          </a:bodyPr>
          <a:lstStyle/>
          <a:p>
            <a:pPr algn="ctr"/>
            <a:endParaRPr lang="en-US"/>
          </a:p>
        </p:txBody>
      </p:sp>
      <p:sp>
        <p:nvSpPr>
          <p:cNvPr id="23568" name="Rectangle 16"/>
          <p:cNvSpPr>
            <a:spLocks noChangeArrowheads="1"/>
          </p:cNvSpPr>
          <p:nvPr/>
        </p:nvSpPr>
        <p:spPr bwMode="auto">
          <a:xfrm>
            <a:off x="936625" y="4154488"/>
            <a:ext cx="1433513" cy="517525"/>
          </a:xfrm>
          <a:prstGeom prst="rect">
            <a:avLst/>
          </a:prstGeom>
          <a:noFill/>
          <a:ln w="9525">
            <a:noFill/>
            <a:miter lim="800000"/>
            <a:headEnd/>
            <a:tailEnd/>
          </a:ln>
        </p:spPr>
        <p:txBody>
          <a:bodyPr wrap="none" lIns="92075" tIns="46038" rIns="92075" bIns="46038">
            <a:spAutoFit/>
          </a:bodyPr>
          <a:lstStyle/>
          <a:p>
            <a:pPr algn="ctr" eaLnBrk="0" hangingPunct="0"/>
            <a:r>
              <a:rPr lang="en-US" sz="1400" b="0">
                <a:solidFill>
                  <a:schemeClr val="tx1"/>
                </a:solidFill>
              </a:rPr>
              <a:t>1-240 Interrupts</a:t>
            </a:r>
          </a:p>
          <a:p>
            <a:pPr algn="ctr" eaLnBrk="0" hangingPunct="0"/>
            <a:r>
              <a:rPr lang="en-US" sz="1400" b="0">
                <a:solidFill>
                  <a:schemeClr val="tx1"/>
                </a:solidFill>
              </a:rPr>
              <a:t>INTISR[239:0]</a:t>
            </a:r>
          </a:p>
        </p:txBody>
      </p:sp>
      <p:sp>
        <p:nvSpPr>
          <p:cNvPr id="23569" name="Text Box 17"/>
          <p:cNvSpPr txBox="1">
            <a:spLocks noChangeArrowheads="1"/>
          </p:cNvSpPr>
          <p:nvPr/>
        </p:nvSpPr>
        <p:spPr bwMode="auto">
          <a:xfrm rot="-5400000">
            <a:off x="2695575" y="4394200"/>
            <a:ext cx="387350" cy="298450"/>
          </a:xfrm>
          <a:prstGeom prst="rect">
            <a:avLst/>
          </a:prstGeom>
          <a:noFill/>
          <a:ln w="12700" algn="ctr">
            <a:noFill/>
            <a:miter lim="800000"/>
            <a:headEnd/>
            <a:tailEnd/>
          </a:ln>
        </p:spPr>
        <p:txBody>
          <a:bodyPr wrap="none" lIns="80167" tIns="40084" rIns="80167" bIns="40084">
            <a:spAutoFit/>
          </a:bodyPr>
          <a:lstStyle/>
          <a:p>
            <a:pPr defTabSz="801688" eaLnBrk="0" fontAlgn="ctr" hangingPunct="0">
              <a:lnSpc>
                <a:spcPct val="80000"/>
              </a:lnSpc>
              <a:spcBef>
                <a:spcPct val="50000"/>
              </a:spcBef>
              <a:buClr>
                <a:schemeClr val="bg2"/>
              </a:buClr>
              <a:buSzPct val="125000"/>
              <a:buFont typeface="Wingdings" pitchFamily="2" charset="2"/>
              <a:buNone/>
            </a:pPr>
            <a:r>
              <a:rPr lang="en-US" b="0">
                <a:solidFill>
                  <a:schemeClr val="tx1"/>
                </a:solidFill>
              </a:rPr>
              <a:t>…</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t>Agenda</a:t>
            </a:r>
          </a:p>
        </p:txBody>
      </p:sp>
      <p:sp>
        <p:nvSpPr>
          <p:cNvPr id="221187" name="Rectangle 3"/>
          <p:cNvSpPr>
            <a:spLocks noGrp="1" noChangeArrowheads="1"/>
          </p:cNvSpPr>
          <p:nvPr>
            <p:ph type="body" idx="1"/>
          </p:nvPr>
        </p:nvSpPr>
        <p:spPr/>
        <p:txBody>
          <a:bodyPr/>
          <a:lstStyle/>
          <a:p>
            <a:r>
              <a:rPr lang="en-US" dirty="0">
                <a:solidFill>
                  <a:schemeClr val="bg2"/>
                </a:solidFill>
              </a:rPr>
              <a:t>Introduction to ARM Ltd</a:t>
            </a:r>
          </a:p>
          <a:p>
            <a:pPr>
              <a:buFont typeface="Wingdings" pitchFamily="2" charset="2"/>
              <a:buNone/>
            </a:pPr>
            <a:r>
              <a:rPr lang="en-US" dirty="0"/>
              <a:t>	</a:t>
            </a:r>
            <a:r>
              <a:rPr lang="en-US" b="1" dirty="0"/>
              <a:t>ARM Architecture/Programmers Model</a:t>
            </a:r>
          </a:p>
          <a:p>
            <a:pPr>
              <a:buFont typeface="Wingdings" pitchFamily="2" charset="2"/>
              <a:buNone/>
            </a:pPr>
            <a:r>
              <a:rPr lang="en-US" b="1" dirty="0"/>
              <a:t>	Data Path and Pipelines</a:t>
            </a:r>
          </a:p>
          <a:p>
            <a:pPr>
              <a:buFont typeface="Wingdings" pitchFamily="2" charset="2"/>
              <a:buNone/>
            </a:pPr>
            <a:r>
              <a:rPr lang="en-US" b="1" dirty="0"/>
              <a:t>	</a:t>
            </a:r>
            <a:r>
              <a:rPr lang="en-US" b="1" dirty="0" smtClean="0"/>
              <a:t>System Design</a:t>
            </a:r>
            <a:endParaRPr lang="en-US" b="1" dirty="0"/>
          </a:p>
          <a:p>
            <a:pPr>
              <a:buFont typeface="Wingdings" pitchFamily="2" charset="2"/>
              <a:buNone/>
            </a:pPr>
            <a:r>
              <a:rPr lang="en-US" b="1" dirty="0"/>
              <a:t>	Development Tools</a:t>
            </a:r>
          </a:p>
          <a:p>
            <a:pPr>
              <a:buFont typeface="Wingdings" pitchFamily="2" charset="2"/>
              <a:buNone/>
            </a:pPr>
            <a:endParaRPr lang="en-US" b="1"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wrap="square" lIns="80151" tIns="40076" rIns="80151" bIns="40076"/>
          <a:lstStyle/>
          <a:p>
            <a:pPr eaLnBrk="1" hangingPunct="1"/>
            <a:r>
              <a:rPr lang="en-US" dirty="0" smtClean="0"/>
              <a:t>Cortex-M3 Exception Handling</a:t>
            </a:r>
          </a:p>
        </p:txBody>
      </p:sp>
      <p:sp>
        <p:nvSpPr>
          <p:cNvPr id="24579" name="Rectangle 3"/>
          <p:cNvSpPr>
            <a:spLocks noGrp="1" noChangeArrowheads="1"/>
          </p:cNvSpPr>
          <p:nvPr>
            <p:ph type="body" idx="4294967295"/>
          </p:nvPr>
        </p:nvSpPr>
        <p:spPr>
          <a:xfrm>
            <a:off x="220663" y="866707"/>
            <a:ext cx="8923337" cy="5422900"/>
          </a:xfrm>
        </p:spPr>
        <p:txBody>
          <a:bodyPr lIns="80151" tIns="40076" rIns="80151" bIns="40076"/>
          <a:lstStyle/>
          <a:p>
            <a:pPr marL="650875" lvl="1" indent="-249238" defTabSz="801688" eaLnBrk="1" hangingPunct="1">
              <a:lnSpc>
                <a:spcPct val="120000"/>
              </a:lnSpc>
            </a:pPr>
            <a:r>
              <a:rPr lang="en-US" b="1" dirty="0" smtClean="0"/>
              <a:t>Reset : </a:t>
            </a:r>
            <a:r>
              <a:rPr lang="en-US" sz="1800" dirty="0" smtClean="0"/>
              <a:t>power-on or system reset</a:t>
            </a:r>
            <a:r>
              <a:rPr lang="en-US" b="1" dirty="0" smtClean="0"/>
              <a:t> </a:t>
            </a:r>
          </a:p>
          <a:p>
            <a:pPr marL="650875" lvl="1" indent="-249238" defTabSz="801688" eaLnBrk="1" hangingPunct="1">
              <a:lnSpc>
                <a:spcPct val="120000"/>
              </a:lnSpc>
            </a:pPr>
            <a:r>
              <a:rPr lang="en-US" b="1" dirty="0" smtClean="0"/>
              <a:t>NMI : </a:t>
            </a:r>
            <a:r>
              <a:rPr lang="en-GB" sz="1800" dirty="0" smtClean="0">
                <a:latin typeface="Arial" pitchFamily="34" charset="0"/>
                <a:ea typeface="MS PGothic"/>
              </a:rPr>
              <a:t>cannot be stopped or </a:t>
            </a:r>
            <a:r>
              <a:rPr lang="en-GB" sz="1800" dirty="0" err="1" smtClean="0">
                <a:latin typeface="Arial" pitchFamily="34" charset="0"/>
                <a:ea typeface="MS PGothic"/>
              </a:rPr>
              <a:t>preempted</a:t>
            </a:r>
            <a:r>
              <a:rPr lang="en-GB" sz="1800" dirty="0" smtClean="0">
                <a:latin typeface="Arial" pitchFamily="34" charset="0"/>
                <a:ea typeface="MS PGothic"/>
              </a:rPr>
              <a:t> by any exception other than reset</a:t>
            </a:r>
            <a:endParaRPr lang="en-US" sz="1800" b="1" dirty="0" smtClean="0"/>
          </a:p>
          <a:p>
            <a:pPr marL="650875" lvl="1" indent="-249238" defTabSz="801688" eaLnBrk="1" hangingPunct="1">
              <a:lnSpc>
                <a:spcPct val="120000"/>
              </a:lnSpc>
            </a:pPr>
            <a:r>
              <a:rPr lang="en-US" b="1" dirty="0" smtClean="0"/>
              <a:t>Faults</a:t>
            </a:r>
          </a:p>
          <a:p>
            <a:pPr marL="1001713" lvl="2" indent="-200025" defTabSz="801688" eaLnBrk="1" hangingPunct="1">
              <a:lnSpc>
                <a:spcPct val="120000"/>
              </a:lnSpc>
            </a:pPr>
            <a:r>
              <a:rPr lang="en-US" sz="1800" b="1" dirty="0" smtClean="0"/>
              <a:t>Hard Fault </a:t>
            </a:r>
            <a:r>
              <a:rPr lang="en-US" sz="1800" dirty="0" smtClean="0"/>
              <a:t>: default Fault or any fault unable to activate</a:t>
            </a:r>
          </a:p>
          <a:p>
            <a:pPr marL="1001713" lvl="2" indent="-200025" defTabSz="801688" eaLnBrk="1" hangingPunct="1">
              <a:lnSpc>
                <a:spcPct val="120000"/>
              </a:lnSpc>
            </a:pPr>
            <a:r>
              <a:rPr lang="en-US" sz="1800" b="1" dirty="0" smtClean="0"/>
              <a:t>Memory Manage</a:t>
            </a:r>
            <a:r>
              <a:rPr lang="en-US" sz="1800" dirty="0" smtClean="0"/>
              <a:t> : MPU violations</a:t>
            </a:r>
          </a:p>
          <a:p>
            <a:pPr marL="1001713" lvl="2" indent="-200025" defTabSz="801688" eaLnBrk="1" hangingPunct="1">
              <a:lnSpc>
                <a:spcPct val="120000"/>
              </a:lnSpc>
            </a:pPr>
            <a:r>
              <a:rPr lang="en-US" sz="1800" b="1" dirty="0" smtClean="0"/>
              <a:t>Bus Fault</a:t>
            </a:r>
            <a:r>
              <a:rPr lang="en-US" sz="1800" dirty="0" smtClean="0"/>
              <a:t> : </a:t>
            </a:r>
            <a:r>
              <a:rPr lang="en-US" sz="1800" dirty="0" err="1" smtClean="0"/>
              <a:t>prefetch</a:t>
            </a:r>
            <a:r>
              <a:rPr lang="en-US" sz="1800" dirty="0" smtClean="0"/>
              <a:t> and memory access violations</a:t>
            </a:r>
          </a:p>
          <a:p>
            <a:pPr marL="1001713" lvl="2" indent="-200025" defTabSz="801688" eaLnBrk="1" hangingPunct="1">
              <a:lnSpc>
                <a:spcPct val="120000"/>
              </a:lnSpc>
            </a:pPr>
            <a:r>
              <a:rPr lang="en-US" sz="1800" b="1" dirty="0" smtClean="0"/>
              <a:t>Usage Fault</a:t>
            </a:r>
            <a:r>
              <a:rPr lang="en-US" sz="1800" dirty="0" smtClean="0"/>
              <a:t> : </a:t>
            </a:r>
            <a:r>
              <a:rPr lang="en-US" sz="1800" dirty="0" err="1" smtClean="0"/>
              <a:t>undef</a:t>
            </a:r>
            <a:r>
              <a:rPr lang="en-US" sz="1800" dirty="0" smtClean="0"/>
              <a:t> instructions, divide by zero, etc.</a:t>
            </a:r>
          </a:p>
          <a:p>
            <a:pPr marL="650875" lvl="1" indent="-249238" defTabSz="801688" eaLnBrk="1" hangingPunct="1">
              <a:lnSpc>
                <a:spcPct val="120000"/>
              </a:lnSpc>
            </a:pPr>
            <a:r>
              <a:rPr lang="en-US" b="1" dirty="0" err="1" smtClean="0"/>
              <a:t>SVCall</a:t>
            </a:r>
            <a:r>
              <a:rPr lang="en-US" b="1" dirty="0" smtClean="0"/>
              <a:t> : </a:t>
            </a:r>
            <a:r>
              <a:rPr lang="en-US" sz="1800" dirty="0" smtClean="0"/>
              <a:t>privileged OS requests</a:t>
            </a:r>
          </a:p>
          <a:p>
            <a:pPr marL="650875" lvl="1" indent="-249238" defTabSz="801688" eaLnBrk="1" hangingPunct="1">
              <a:lnSpc>
                <a:spcPct val="120000"/>
              </a:lnSpc>
            </a:pPr>
            <a:r>
              <a:rPr lang="en-US" b="1" dirty="0" smtClean="0"/>
              <a:t>Debug Monitor :</a:t>
            </a:r>
            <a:r>
              <a:rPr lang="en-US" dirty="0" smtClean="0"/>
              <a:t> </a:t>
            </a:r>
            <a:r>
              <a:rPr lang="en-US" sz="1800" dirty="0" smtClean="0"/>
              <a:t>debug monitor program</a:t>
            </a:r>
          </a:p>
          <a:p>
            <a:pPr marL="650875" lvl="1" indent="-249238" defTabSz="801688" eaLnBrk="1" hangingPunct="1">
              <a:lnSpc>
                <a:spcPct val="120000"/>
              </a:lnSpc>
            </a:pPr>
            <a:r>
              <a:rPr lang="en-US" b="1" dirty="0" err="1" smtClean="0"/>
              <a:t>PendSV</a:t>
            </a:r>
            <a:r>
              <a:rPr lang="en-US" b="1" dirty="0" smtClean="0"/>
              <a:t> : </a:t>
            </a:r>
            <a:r>
              <a:rPr lang="en-US" sz="1800" dirty="0" smtClean="0"/>
              <a:t>pending </a:t>
            </a:r>
            <a:r>
              <a:rPr lang="en-US" sz="1800" dirty="0" err="1" smtClean="0"/>
              <a:t>SVCalls</a:t>
            </a:r>
            <a:endParaRPr lang="en-US" sz="1800" dirty="0" smtClean="0"/>
          </a:p>
          <a:p>
            <a:pPr marL="650875" lvl="1" indent="-249238" defTabSz="801688" eaLnBrk="1" hangingPunct="1">
              <a:lnSpc>
                <a:spcPct val="120000"/>
              </a:lnSpc>
            </a:pPr>
            <a:r>
              <a:rPr lang="en-US" b="1" dirty="0" err="1" smtClean="0"/>
              <a:t>SysTick</a:t>
            </a:r>
            <a:r>
              <a:rPr lang="en-US" b="1" dirty="0" smtClean="0"/>
              <a:t> Interrupt : </a:t>
            </a:r>
            <a:r>
              <a:rPr lang="en-US" sz="1800" dirty="0" smtClean="0"/>
              <a:t>internal sys timer, i.e., used by RTOS to periodically check resources or peripherals</a:t>
            </a:r>
          </a:p>
          <a:p>
            <a:pPr marL="650875" lvl="1" indent="-249238" defTabSz="801688" eaLnBrk="1" hangingPunct="1">
              <a:lnSpc>
                <a:spcPct val="120000"/>
              </a:lnSpc>
            </a:pPr>
            <a:r>
              <a:rPr lang="en-US" b="1" dirty="0" smtClean="0"/>
              <a:t>External Interrupt : </a:t>
            </a:r>
            <a:r>
              <a:rPr lang="en-US" sz="1800" dirty="0" smtClean="0"/>
              <a:t>i.e., external peripherals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p:txBody>
          <a:bodyPr wrap="square" lIns="80151" tIns="40076" rIns="80151" bIns="40076"/>
          <a:lstStyle/>
          <a:p>
            <a:pPr eaLnBrk="1" hangingPunct="1"/>
            <a:r>
              <a:rPr lang="en-US" dirty="0" smtClean="0"/>
              <a:t>Cortex-M3 Program Status Register</a:t>
            </a:r>
          </a:p>
        </p:txBody>
      </p:sp>
      <p:sp>
        <p:nvSpPr>
          <p:cNvPr id="13315" name="Rectangle 3"/>
          <p:cNvSpPr>
            <a:spLocks noGrp="1" noChangeArrowheads="1"/>
          </p:cNvSpPr>
          <p:nvPr>
            <p:ph type="body" idx="4294967295"/>
          </p:nvPr>
        </p:nvSpPr>
        <p:spPr>
          <a:xfrm>
            <a:off x="214313" y="906463"/>
            <a:ext cx="8778875" cy="5473700"/>
          </a:xfrm>
        </p:spPr>
        <p:txBody>
          <a:bodyPr lIns="80151" tIns="40076" rIns="80151" bIns="40076"/>
          <a:lstStyle/>
          <a:p>
            <a:pPr marL="301625" indent="-301625" defTabSz="801688" eaLnBrk="1" hangingPunct="1"/>
            <a:endParaRPr lang="en-US" smtClean="0"/>
          </a:p>
          <a:p>
            <a:pPr marL="301625" indent="-301625" defTabSz="801688" eaLnBrk="1" hangingPunct="1"/>
            <a:endParaRPr lang="en-US" smtClean="0"/>
          </a:p>
          <a:p>
            <a:pPr marL="301625" indent="-301625" defTabSz="801688" eaLnBrk="1" hangingPunct="1"/>
            <a:endParaRPr lang="en-US" smtClean="0"/>
          </a:p>
          <a:p>
            <a:pPr marL="301625" indent="-301625" defTabSz="801688" eaLnBrk="1" hangingPunct="1"/>
            <a:r>
              <a:rPr lang="en-US" smtClean="0"/>
              <a:t>One Status Register consisting of</a:t>
            </a:r>
          </a:p>
          <a:p>
            <a:pPr marL="758825" lvl="1" indent="-301625" defTabSz="801688" eaLnBrk="1" hangingPunct="1"/>
            <a:r>
              <a:rPr lang="en-US" smtClean="0"/>
              <a:t>APSR - Application Program Status Register – ALU flags</a:t>
            </a:r>
          </a:p>
          <a:p>
            <a:pPr marL="758825" lvl="1" indent="-301625" defTabSz="801688" eaLnBrk="1" hangingPunct="1"/>
            <a:r>
              <a:rPr lang="en-US" smtClean="0"/>
              <a:t>IPSR - Interrupt Program Status Register – Interrupt/Exception No.</a:t>
            </a:r>
          </a:p>
          <a:p>
            <a:pPr marL="758825" lvl="1" indent="-301625" defTabSz="801688" eaLnBrk="1" hangingPunct="1"/>
            <a:r>
              <a:rPr lang="en-US" smtClean="0"/>
              <a:t>EPSR - Execution Program Status Register</a:t>
            </a:r>
          </a:p>
          <a:p>
            <a:pPr marL="1092200" lvl="2" indent="-249238" defTabSz="801688" eaLnBrk="1" hangingPunct="1"/>
            <a:r>
              <a:rPr lang="en-US" smtClean="0"/>
              <a:t>IT field – If/Then block information</a:t>
            </a:r>
          </a:p>
          <a:p>
            <a:pPr marL="1092200" lvl="2" indent="-249238" defTabSz="801688" eaLnBrk="1" hangingPunct="1"/>
            <a:r>
              <a:rPr lang="en-US" smtClean="0"/>
              <a:t>ICI field – Interruptible-Continuable Instruction information</a:t>
            </a:r>
          </a:p>
          <a:p>
            <a:pPr marL="301625" indent="-301625" defTabSz="801688" eaLnBrk="1" hangingPunct="1"/>
            <a:r>
              <a:rPr lang="en-US" smtClean="0"/>
              <a:t>xPSR</a:t>
            </a:r>
            <a:r>
              <a:rPr lang="en-US" sz="2100" smtClean="0"/>
              <a:t> </a:t>
            </a:r>
          </a:p>
          <a:p>
            <a:pPr marL="758825" lvl="1" indent="-301625" defTabSz="801688" eaLnBrk="1" hangingPunct="1"/>
            <a:r>
              <a:rPr lang="en-US" smtClean="0"/>
              <a:t>Composite of the 3 PSRs </a:t>
            </a:r>
          </a:p>
          <a:p>
            <a:pPr marL="758825" lvl="1" indent="-301625" defTabSz="801688" eaLnBrk="1" hangingPunct="1"/>
            <a:r>
              <a:rPr lang="en-US" smtClean="0"/>
              <a:t>Stored on the stack on exception entry</a:t>
            </a:r>
          </a:p>
        </p:txBody>
      </p:sp>
      <p:sp>
        <p:nvSpPr>
          <p:cNvPr id="13316" name="Rectangle 4"/>
          <p:cNvSpPr>
            <a:spLocks noChangeArrowheads="1"/>
          </p:cNvSpPr>
          <p:nvPr/>
        </p:nvSpPr>
        <p:spPr bwMode="auto">
          <a:xfrm>
            <a:off x="5999163" y="1284288"/>
            <a:ext cx="384175" cy="323850"/>
          </a:xfrm>
          <a:prstGeom prst="rect">
            <a:avLst/>
          </a:prstGeom>
          <a:solidFill>
            <a:srgbClr val="C0C0C0"/>
          </a:solidFill>
          <a:ln w="38100" algn="ctr">
            <a:noFill/>
            <a:miter lim="800000"/>
            <a:headEnd/>
            <a:tailEnd/>
          </a:ln>
        </p:spPr>
        <p:txBody>
          <a:bodyPr wrap="none" lIns="80167" tIns="40084" rIns="80167" bIns="40084" anchor="ctr"/>
          <a:lstStyle/>
          <a:p>
            <a:endParaRPr lang="en-US"/>
          </a:p>
        </p:txBody>
      </p:sp>
      <p:sp>
        <p:nvSpPr>
          <p:cNvPr id="13317" name="Rectangle 5"/>
          <p:cNvSpPr>
            <a:spLocks noChangeArrowheads="1"/>
          </p:cNvSpPr>
          <p:nvPr/>
        </p:nvSpPr>
        <p:spPr bwMode="auto">
          <a:xfrm>
            <a:off x="4718050" y="1282700"/>
            <a:ext cx="1060450" cy="336550"/>
          </a:xfrm>
          <a:prstGeom prst="rect">
            <a:avLst/>
          </a:prstGeom>
          <a:noFill/>
          <a:ln w="38100">
            <a:noFill/>
            <a:miter lim="800000"/>
            <a:headEnd/>
            <a:tailEnd/>
          </a:ln>
        </p:spPr>
        <p:txBody>
          <a:bodyPr anchor="ctr">
            <a:spAutoFit/>
          </a:bodyPr>
          <a:lstStyle/>
          <a:p>
            <a:pPr algn="ctr" eaLnBrk="0" hangingPunct="0"/>
            <a:r>
              <a:rPr lang="en-GB" sz="1600">
                <a:solidFill>
                  <a:srgbClr val="0041FF"/>
                </a:solidFill>
                <a:latin typeface="Courier New" pitchFamily="49" charset="0"/>
                <a:cs typeface="Arial" pitchFamily="34" charset="0"/>
              </a:rPr>
              <a:t>IT/ICI</a:t>
            </a:r>
            <a:endParaRPr lang="en-US" sz="1600">
              <a:solidFill>
                <a:srgbClr val="0041FF"/>
              </a:solidFill>
              <a:latin typeface="Courier New" pitchFamily="49" charset="0"/>
              <a:cs typeface="Arial" pitchFamily="34" charset="0"/>
            </a:endParaRPr>
          </a:p>
        </p:txBody>
      </p:sp>
      <p:sp>
        <p:nvSpPr>
          <p:cNvPr id="13318" name="Rectangle 6"/>
          <p:cNvSpPr>
            <a:spLocks noChangeArrowheads="1"/>
          </p:cNvSpPr>
          <p:nvPr/>
        </p:nvSpPr>
        <p:spPr bwMode="gray">
          <a:xfrm>
            <a:off x="1955800" y="1289050"/>
            <a:ext cx="647700" cy="336550"/>
          </a:xfrm>
          <a:prstGeom prst="rect">
            <a:avLst/>
          </a:prstGeom>
          <a:noFill/>
          <a:ln w="38100">
            <a:noFill/>
            <a:miter lim="800000"/>
            <a:headEnd/>
            <a:tailEnd/>
          </a:ln>
        </p:spPr>
        <p:txBody>
          <a:bodyPr anchor="ctr">
            <a:spAutoFit/>
          </a:bodyPr>
          <a:lstStyle/>
          <a:p>
            <a:pPr algn="ctr" eaLnBrk="0" hangingPunct="0"/>
            <a:r>
              <a:rPr lang="en-GB" sz="1600">
                <a:solidFill>
                  <a:srgbClr val="0041FF"/>
                </a:solidFill>
                <a:latin typeface="Courier New" pitchFamily="49" charset="0"/>
                <a:cs typeface="Arial" pitchFamily="34" charset="0"/>
              </a:rPr>
              <a:t>IT</a:t>
            </a:r>
            <a:endParaRPr lang="en-US" sz="1600">
              <a:solidFill>
                <a:srgbClr val="0041FF"/>
              </a:solidFill>
              <a:latin typeface="Courier New" pitchFamily="49" charset="0"/>
              <a:cs typeface="Arial" pitchFamily="34" charset="0"/>
            </a:endParaRPr>
          </a:p>
        </p:txBody>
      </p:sp>
      <p:sp>
        <p:nvSpPr>
          <p:cNvPr id="13319" name="Rectangle 7" descr="Dark downward diagonal"/>
          <p:cNvSpPr>
            <a:spLocks noChangeArrowheads="1"/>
          </p:cNvSpPr>
          <p:nvPr/>
        </p:nvSpPr>
        <p:spPr bwMode="auto">
          <a:xfrm>
            <a:off x="2743200" y="1304925"/>
            <a:ext cx="1814513" cy="304800"/>
          </a:xfrm>
          <a:prstGeom prst="rect">
            <a:avLst/>
          </a:prstGeom>
          <a:pattFill prst="dkDnDiag">
            <a:fgClr>
              <a:srgbClr val="969696"/>
            </a:fgClr>
            <a:bgClr>
              <a:srgbClr val="FFFFFF"/>
            </a:bgClr>
          </a:pattFill>
          <a:ln w="38100">
            <a:noFill/>
            <a:miter lim="800000"/>
            <a:headEnd/>
            <a:tailEnd/>
          </a:ln>
        </p:spPr>
        <p:txBody>
          <a:bodyPr anchor="ctr">
            <a:spAutoFit/>
          </a:bodyPr>
          <a:lstStyle/>
          <a:p>
            <a:endParaRPr lang="en-US"/>
          </a:p>
        </p:txBody>
      </p:sp>
      <p:sp>
        <p:nvSpPr>
          <p:cNvPr id="13320" name="Rectangle 8"/>
          <p:cNvSpPr>
            <a:spLocks noChangeArrowheads="1"/>
          </p:cNvSpPr>
          <p:nvPr/>
        </p:nvSpPr>
        <p:spPr bwMode="auto">
          <a:xfrm>
            <a:off x="1828800" y="1076325"/>
            <a:ext cx="260350" cy="206375"/>
          </a:xfrm>
          <a:prstGeom prst="rect">
            <a:avLst/>
          </a:prstGeom>
          <a:noFill/>
          <a:ln w="9525">
            <a:noFill/>
            <a:miter lim="800000"/>
            <a:headEnd/>
            <a:tailEnd/>
          </a:ln>
        </p:spPr>
        <p:txBody>
          <a:bodyPr wrap="none" lIns="66675" tIns="26988" rIns="66675" bIns="26988">
            <a:spAutoFit/>
          </a:bodyPr>
          <a:lstStyle/>
          <a:p>
            <a:pPr defTabSz="944563" eaLnBrk="0" hangingPunct="0"/>
            <a:r>
              <a:rPr lang="en-US" sz="1000">
                <a:solidFill>
                  <a:schemeClr val="tx1"/>
                </a:solidFill>
                <a:latin typeface="Times New Roman" pitchFamily="18" charset="0"/>
                <a:cs typeface="Arial" pitchFamily="34" charset="0"/>
              </a:rPr>
              <a:t>27</a:t>
            </a:r>
          </a:p>
        </p:txBody>
      </p:sp>
      <p:sp>
        <p:nvSpPr>
          <p:cNvPr id="13321" name="Rectangle 9"/>
          <p:cNvSpPr>
            <a:spLocks noChangeArrowheads="1"/>
          </p:cNvSpPr>
          <p:nvPr/>
        </p:nvSpPr>
        <p:spPr bwMode="auto">
          <a:xfrm>
            <a:off x="914400" y="1076325"/>
            <a:ext cx="260350" cy="206375"/>
          </a:xfrm>
          <a:prstGeom prst="rect">
            <a:avLst/>
          </a:prstGeom>
          <a:noFill/>
          <a:ln w="9525">
            <a:noFill/>
            <a:miter lim="800000"/>
            <a:headEnd/>
            <a:tailEnd/>
          </a:ln>
        </p:spPr>
        <p:txBody>
          <a:bodyPr wrap="none" lIns="66675" tIns="26988" rIns="66675" bIns="26988">
            <a:spAutoFit/>
          </a:bodyPr>
          <a:lstStyle/>
          <a:p>
            <a:pPr defTabSz="944563" eaLnBrk="0" hangingPunct="0"/>
            <a:r>
              <a:rPr lang="en-US" sz="1000">
                <a:solidFill>
                  <a:schemeClr val="tx1"/>
                </a:solidFill>
                <a:latin typeface="Times New Roman" pitchFamily="18" charset="0"/>
                <a:cs typeface="Arial" pitchFamily="34" charset="0"/>
              </a:rPr>
              <a:t>31</a:t>
            </a:r>
          </a:p>
        </p:txBody>
      </p:sp>
      <p:sp>
        <p:nvSpPr>
          <p:cNvPr id="13322" name="Text Box 10"/>
          <p:cNvSpPr txBox="1">
            <a:spLocks noChangeArrowheads="1"/>
          </p:cNvSpPr>
          <p:nvPr/>
        </p:nvSpPr>
        <p:spPr bwMode="auto">
          <a:xfrm>
            <a:off x="927100" y="1300261"/>
            <a:ext cx="1816100" cy="307777"/>
          </a:xfrm>
          <a:prstGeom prst="rect">
            <a:avLst/>
          </a:prstGeom>
          <a:noFill/>
          <a:ln w="38100">
            <a:solidFill>
              <a:srgbClr val="3366FF"/>
            </a:solidFill>
            <a:miter lim="800000"/>
            <a:headEnd/>
            <a:tailEnd/>
          </a:ln>
        </p:spPr>
        <p:txBody>
          <a:bodyPr anchor="ctr">
            <a:spAutoFit/>
          </a:bodyPr>
          <a:lstStyle/>
          <a:p>
            <a:pPr algn="l" eaLnBrk="0" hangingPunct="0"/>
            <a:r>
              <a:rPr lang="en-US" sz="1400" dirty="0" smtClean="0">
                <a:solidFill>
                  <a:schemeClr val="tx1"/>
                </a:solidFill>
                <a:latin typeface="Courier New" pitchFamily="49" charset="0"/>
                <a:cs typeface="Arial" pitchFamily="34" charset="0"/>
              </a:rPr>
              <a:t>N </a:t>
            </a:r>
            <a:r>
              <a:rPr lang="en-US" sz="1400" dirty="0">
                <a:solidFill>
                  <a:schemeClr val="tx1"/>
                </a:solidFill>
                <a:latin typeface="Courier New" pitchFamily="49" charset="0"/>
                <a:cs typeface="Arial" pitchFamily="34" charset="0"/>
              </a:rPr>
              <a:t>Z C V Q</a:t>
            </a:r>
            <a:endParaRPr lang="en-US" sz="1400" b="0" dirty="0">
              <a:solidFill>
                <a:schemeClr val="tx1"/>
              </a:solidFill>
              <a:latin typeface="Courier New" pitchFamily="49" charset="0"/>
              <a:cs typeface="Arial" pitchFamily="34" charset="0"/>
            </a:endParaRPr>
          </a:p>
        </p:txBody>
      </p:sp>
      <p:sp>
        <p:nvSpPr>
          <p:cNvPr id="13323" name="Line 11"/>
          <p:cNvSpPr>
            <a:spLocks noChangeShapeType="1"/>
          </p:cNvSpPr>
          <p:nvPr/>
        </p:nvSpPr>
        <p:spPr bwMode="auto">
          <a:xfrm>
            <a:off x="1600200" y="1533525"/>
            <a:ext cx="0" cy="76200"/>
          </a:xfrm>
          <a:prstGeom prst="line">
            <a:avLst/>
          </a:prstGeom>
          <a:noFill/>
          <a:ln w="25400">
            <a:solidFill>
              <a:schemeClr val="hlink"/>
            </a:solidFill>
            <a:round/>
            <a:headEnd/>
            <a:tailEnd/>
          </a:ln>
        </p:spPr>
        <p:txBody>
          <a:bodyPr wrap="none" anchor="ctr"/>
          <a:lstStyle/>
          <a:p>
            <a:endParaRPr lang="en-US"/>
          </a:p>
        </p:txBody>
      </p:sp>
      <p:sp>
        <p:nvSpPr>
          <p:cNvPr id="13324" name="Line 12"/>
          <p:cNvSpPr>
            <a:spLocks noChangeShapeType="1"/>
          </p:cNvSpPr>
          <p:nvPr/>
        </p:nvSpPr>
        <p:spPr bwMode="auto">
          <a:xfrm>
            <a:off x="1371600" y="1533525"/>
            <a:ext cx="0" cy="76200"/>
          </a:xfrm>
          <a:prstGeom prst="line">
            <a:avLst/>
          </a:prstGeom>
          <a:noFill/>
          <a:ln w="25400">
            <a:solidFill>
              <a:schemeClr val="hlink"/>
            </a:solidFill>
            <a:round/>
            <a:headEnd/>
            <a:tailEnd/>
          </a:ln>
        </p:spPr>
        <p:txBody>
          <a:bodyPr wrap="none" anchor="ctr"/>
          <a:lstStyle/>
          <a:p>
            <a:endParaRPr lang="en-US"/>
          </a:p>
        </p:txBody>
      </p:sp>
      <p:sp>
        <p:nvSpPr>
          <p:cNvPr id="13325" name="Line 13"/>
          <p:cNvSpPr>
            <a:spLocks noChangeShapeType="1"/>
          </p:cNvSpPr>
          <p:nvPr/>
        </p:nvSpPr>
        <p:spPr bwMode="auto">
          <a:xfrm>
            <a:off x="1143000" y="1533525"/>
            <a:ext cx="0" cy="76200"/>
          </a:xfrm>
          <a:prstGeom prst="line">
            <a:avLst/>
          </a:prstGeom>
          <a:noFill/>
          <a:ln w="25400">
            <a:solidFill>
              <a:schemeClr val="hlink"/>
            </a:solidFill>
            <a:round/>
            <a:headEnd/>
            <a:tailEnd/>
          </a:ln>
        </p:spPr>
        <p:txBody>
          <a:bodyPr wrap="none" anchor="ctr"/>
          <a:lstStyle/>
          <a:p>
            <a:endParaRPr lang="en-US"/>
          </a:p>
        </p:txBody>
      </p:sp>
      <p:sp>
        <p:nvSpPr>
          <p:cNvPr id="13326" name="Line 14"/>
          <p:cNvSpPr>
            <a:spLocks noChangeShapeType="1"/>
          </p:cNvSpPr>
          <p:nvPr/>
        </p:nvSpPr>
        <p:spPr bwMode="auto">
          <a:xfrm>
            <a:off x="2057400" y="1304925"/>
            <a:ext cx="0" cy="304800"/>
          </a:xfrm>
          <a:prstGeom prst="line">
            <a:avLst/>
          </a:prstGeom>
          <a:noFill/>
          <a:ln w="25400">
            <a:solidFill>
              <a:schemeClr val="hlink"/>
            </a:solidFill>
            <a:round/>
            <a:headEnd/>
            <a:tailEnd/>
          </a:ln>
        </p:spPr>
        <p:txBody>
          <a:bodyPr wrap="none" anchor="ctr"/>
          <a:lstStyle/>
          <a:p>
            <a:endParaRPr lang="en-US"/>
          </a:p>
        </p:txBody>
      </p:sp>
      <p:sp>
        <p:nvSpPr>
          <p:cNvPr id="13327" name="Line 15"/>
          <p:cNvSpPr>
            <a:spLocks noChangeShapeType="1"/>
          </p:cNvSpPr>
          <p:nvPr/>
        </p:nvSpPr>
        <p:spPr bwMode="auto">
          <a:xfrm>
            <a:off x="1828800" y="1304925"/>
            <a:ext cx="0" cy="304800"/>
          </a:xfrm>
          <a:prstGeom prst="line">
            <a:avLst/>
          </a:prstGeom>
          <a:noFill/>
          <a:ln w="25400">
            <a:solidFill>
              <a:schemeClr val="hlink"/>
            </a:solidFill>
            <a:round/>
            <a:headEnd/>
            <a:tailEnd/>
          </a:ln>
        </p:spPr>
        <p:txBody>
          <a:bodyPr wrap="none" anchor="ctr"/>
          <a:lstStyle/>
          <a:p>
            <a:endParaRPr lang="en-US"/>
          </a:p>
        </p:txBody>
      </p:sp>
      <p:sp>
        <p:nvSpPr>
          <p:cNvPr id="13328" name="Rectangle 16"/>
          <p:cNvSpPr>
            <a:spLocks noChangeArrowheads="1"/>
          </p:cNvSpPr>
          <p:nvPr/>
        </p:nvSpPr>
        <p:spPr bwMode="auto">
          <a:xfrm>
            <a:off x="1600200" y="1076325"/>
            <a:ext cx="304800" cy="206375"/>
          </a:xfrm>
          <a:prstGeom prst="rect">
            <a:avLst/>
          </a:prstGeom>
          <a:noFill/>
          <a:ln w="9525">
            <a:noFill/>
            <a:miter lim="800000"/>
            <a:headEnd/>
            <a:tailEnd/>
          </a:ln>
        </p:spPr>
        <p:txBody>
          <a:bodyPr lIns="66675" tIns="26988" rIns="66675" bIns="26988">
            <a:spAutoFit/>
          </a:bodyPr>
          <a:lstStyle/>
          <a:p>
            <a:pPr algn="ctr" defTabSz="944563" eaLnBrk="0" hangingPunct="0"/>
            <a:r>
              <a:rPr lang="en-US" sz="1000">
                <a:solidFill>
                  <a:schemeClr val="tx1"/>
                </a:solidFill>
                <a:latin typeface="Times New Roman" pitchFamily="18" charset="0"/>
                <a:cs typeface="Arial" pitchFamily="34" charset="0"/>
              </a:rPr>
              <a:t>28</a:t>
            </a:r>
          </a:p>
        </p:txBody>
      </p:sp>
      <p:sp>
        <p:nvSpPr>
          <p:cNvPr id="13329" name="Rectangle 17"/>
          <p:cNvSpPr>
            <a:spLocks noChangeArrowheads="1"/>
          </p:cNvSpPr>
          <p:nvPr/>
        </p:nvSpPr>
        <p:spPr bwMode="auto">
          <a:xfrm>
            <a:off x="6400800" y="1076325"/>
            <a:ext cx="196850" cy="206375"/>
          </a:xfrm>
          <a:prstGeom prst="rect">
            <a:avLst/>
          </a:prstGeom>
          <a:noFill/>
          <a:ln w="9525">
            <a:noFill/>
            <a:miter lim="800000"/>
            <a:headEnd/>
            <a:tailEnd/>
          </a:ln>
        </p:spPr>
        <p:txBody>
          <a:bodyPr wrap="none" lIns="66675" tIns="26988" rIns="66675" bIns="26988">
            <a:spAutoFit/>
          </a:bodyPr>
          <a:lstStyle/>
          <a:p>
            <a:pPr defTabSz="944563" eaLnBrk="0" hangingPunct="0"/>
            <a:r>
              <a:rPr lang="en-US" sz="1000">
                <a:solidFill>
                  <a:schemeClr val="tx1"/>
                </a:solidFill>
                <a:latin typeface="Times New Roman" pitchFamily="18" charset="0"/>
                <a:cs typeface="Arial" pitchFamily="34" charset="0"/>
              </a:rPr>
              <a:t>7</a:t>
            </a:r>
          </a:p>
        </p:txBody>
      </p:sp>
      <p:sp>
        <p:nvSpPr>
          <p:cNvPr id="13330" name="Text Box 18"/>
          <p:cNvSpPr txBox="1">
            <a:spLocks noChangeArrowheads="1"/>
          </p:cNvSpPr>
          <p:nvPr/>
        </p:nvSpPr>
        <p:spPr bwMode="auto">
          <a:xfrm>
            <a:off x="6400800" y="1282700"/>
            <a:ext cx="1828800" cy="342900"/>
          </a:xfrm>
          <a:prstGeom prst="rect">
            <a:avLst/>
          </a:prstGeom>
          <a:noFill/>
          <a:ln w="38100">
            <a:solidFill>
              <a:srgbClr val="3366FF"/>
            </a:solidFill>
            <a:miter lim="800000"/>
            <a:headEnd/>
            <a:tailEnd/>
          </a:ln>
        </p:spPr>
        <p:txBody>
          <a:bodyPr anchor="ctr">
            <a:spAutoFit/>
          </a:bodyPr>
          <a:lstStyle/>
          <a:p>
            <a:pPr algn="ctr" eaLnBrk="0" hangingPunct="0"/>
            <a:r>
              <a:rPr lang="en-US" sz="1400">
                <a:solidFill>
                  <a:schemeClr val="tx1"/>
                </a:solidFill>
                <a:latin typeface="Courier New" pitchFamily="49" charset="0"/>
                <a:cs typeface="Arial" pitchFamily="34" charset="0"/>
              </a:rPr>
              <a:t>ISR Number</a:t>
            </a:r>
            <a:endParaRPr lang="en-US" sz="1400" b="0">
              <a:solidFill>
                <a:schemeClr val="tx1"/>
              </a:solidFill>
              <a:latin typeface="Courier New" pitchFamily="49" charset="0"/>
              <a:cs typeface="Arial" pitchFamily="34" charset="0"/>
            </a:endParaRPr>
          </a:p>
        </p:txBody>
      </p:sp>
      <p:sp>
        <p:nvSpPr>
          <p:cNvPr id="13331" name="Line 19"/>
          <p:cNvSpPr>
            <a:spLocks noChangeShapeType="1"/>
          </p:cNvSpPr>
          <p:nvPr/>
        </p:nvSpPr>
        <p:spPr bwMode="auto">
          <a:xfrm>
            <a:off x="7315200" y="1533525"/>
            <a:ext cx="0" cy="76200"/>
          </a:xfrm>
          <a:prstGeom prst="line">
            <a:avLst/>
          </a:prstGeom>
          <a:noFill/>
          <a:ln w="25400">
            <a:solidFill>
              <a:schemeClr val="hlink"/>
            </a:solidFill>
            <a:round/>
            <a:headEnd/>
            <a:tailEnd/>
          </a:ln>
        </p:spPr>
        <p:txBody>
          <a:bodyPr wrap="none" anchor="ctr"/>
          <a:lstStyle/>
          <a:p>
            <a:endParaRPr lang="en-US"/>
          </a:p>
        </p:txBody>
      </p:sp>
      <p:sp>
        <p:nvSpPr>
          <p:cNvPr id="13332" name="Rectangle 20"/>
          <p:cNvSpPr>
            <a:spLocks noChangeArrowheads="1"/>
          </p:cNvSpPr>
          <p:nvPr/>
        </p:nvSpPr>
        <p:spPr bwMode="auto">
          <a:xfrm>
            <a:off x="4343400" y="1076325"/>
            <a:ext cx="260350" cy="206375"/>
          </a:xfrm>
          <a:prstGeom prst="rect">
            <a:avLst/>
          </a:prstGeom>
          <a:noFill/>
          <a:ln w="9525">
            <a:noFill/>
            <a:miter lim="800000"/>
            <a:headEnd/>
            <a:tailEnd/>
          </a:ln>
        </p:spPr>
        <p:txBody>
          <a:bodyPr wrap="none" lIns="66675" tIns="26988" rIns="66675" bIns="26988">
            <a:spAutoFit/>
          </a:bodyPr>
          <a:lstStyle/>
          <a:p>
            <a:pPr defTabSz="944563" eaLnBrk="0" hangingPunct="0"/>
            <a:r>
              <a:rPr lang="en-US" sz="1000">
                <a:solidFill>
                  <a:schemeClr val="tx1"/>
                </a:solidFill>
                <a:latin typeface="Times New Roman" pitchFamily="18" charset="0"/>
                <a:cs typeface="Arial" pitchFamily="34" charset="0"/>
              </a:rPr>
              <a:t>16</a:t>
            </a:r>
          </a:p>
        </p:txBody>
      </p:sp>
      <p:sp>
        <p:nvSpPr>
          <p:cNvPr id="13333" name="Rectangle 21"/>
          <p:cNvSpPr>
            <a:spLocks noChangeArrowheads="1"/>
          </p:cNvSpPr>
          <p:nvPr/>
        </p:nvSpPr>
        <p:spPr bwMode="auto">
          <a:xfrm>
            <a:off x="2743200" y="1076325"/>
            <a:ext cx="260350" cy="206375"/>
          </a:xfrm>
          <a:prstGeom prst="rect">
            <a:avLst/>
          </a:prstGeom>
          <a:noFill/>
          <a:ln w="9525">
            <a:noFill/>
            <a:miter lim="800000"/>
            <a:headEnd/>
            <a:tailEnd/>
          </a:ln>
        </p:spPr>
        <p:txBody>
          <a:bodyPr wrap="none" lIns="66675" tIns="26988" rIns="66675" bIns="26988">
            <a:spAutoFit/>
          </a:bodyPr>
          <a:lstStyle/>
          <a:p>
            <a:pPr defTabSz="944563" eaLnBrk="0" hangingPunct="0"/>
            <a:r>
              <a:rPr lang="en-US" sz="1000">
                <a:solidFill>
                  <a:schemeClr val="tx1"/>
                </a:solidFill>
                <a:latin typeface="Times New Roman" pitchFamily="18" charset="0"/>
                <a:cs typeface="Arial" pitchFamily="34" charset="0"/>
              </a:rPr>
              <a:t>23</a:t>
            </a:r>
          </a:p>
        </p:txBody>
      </p:sp>
      <p:sp>
        <p:nvSpPr>
          <p:cNvPr id="13334" name="Text Box 22"/>
          <p:cNvSpPr txBox="1">
            <a:spLocks noChangeArrowheads="1"/>
          </p:cNvSpPr>
          <p:nvPr/>
        </p:nvSpPr>
        <p:spPr bwMode="auto">
          <a:xfrm>
            <a:off x="2743200" y="1282700"/>
            <a:ext cx="1828800" cy="342900"/>
          </a:xfrm>
          <a:prstGeom prst="rect">
            <a:avLst/>
          </a:prstGeom>
          <a:noFill/>
          <a:ln w="38100">
            <a:solidFill>
              <a:srgbClr val="3366FF"/>
            </a:solidFill>
            <a:miter lim="800000"/>
            <a:headEnd/>
            <a:tailEnd/>
          </a:ln>
        </p:spPr>
        <p:txBody>
          <a:bodyPr anchor="ctr">
            <a:spAutoFit/>
          </a:bodyPr>
          <a:lstStyle/>
          <a:p>
            <a:pPr eaLnBrk="0" hangingPunct="0"/>
            <a:r>
              <a:rPr lang="en-US" sz="1400">
                <a:solidFill>
                  <a:schemeClr val="tx1"/>
                </a:solidFill>
                <a:latin typeface="Courier New" pitchFamily="49" charset="0"/>
                <a:cs typeface="Arial" pitchFamily="34" charset="0"/>
              </a:rPr>
              <a:t> </a:t>
            </a:r>
            <a:endParaRPr lang="en-US" sz="1400" b="0">
              <a:solidFill>
                <a:schemeClr val="tx1"/>
              </a:solidFill>
              <a:latin typeface="Courier New" pitchFamily="49" charset="0"/>
              <a:cs typeface="Arial" pitchFamily="34" charset="0"/>
            </a:endParaRPr>
          </a:p>
        </p:txBody>
      </p:sp>
      <p:sp>
        <p:nvSpPr>
          <p:cNvPr id="13335" name="Rectangle 23"/>
          <p:cNvSpPr>
            <a:spLocks noChangeArrowheads="1"/>
          </p:cNvSpPr>
          <p:nvPr/>
        </p:nvSpPr>
        <p:spPr bwMode="auto">
          <a:xfrm>
            <a:off x="4572000" y="1076325"/>
            <a:ext cx="260350" cy="206375"/>
          </a:xfrm>
          <a:prstGeom prst="rect">
            <a:avLst/>
          </a:prstGeom>
          <a:noFill/>
          <a:ln w="9525">
            <a:noFill/>
            <a:miter lim="800000"/>
            <a:headEnd/>
            <a:tailEnd/>
          </a:ln>
        </p:spPr>
        <p:txBody>
          <a:bodyPr wrap="none" lIns="66675" tIns="26988" rIns="66675" bIns="26988">
            <a:spAutoFit/>
          </a:bodyPr>
          <a:lstStyle/>
          <a:p>
            <a:pPr defTabSz="944563" eaLnBrk="0" hangingPunct="0"/>
            <a:r>
              <a:rPr lang="en-US" sz="1000">
                <a:solidFill>
                  <a:schemeClr val="tx1"/>
                </a:solidFill>
                <a:latin typeface="Times New Roman" pitchFamily="18" charset="0"/>
                <a:cs typeface="Arial" pitchFamily="34" charset="0"/>
              </a:rPr>
              <a:t>15</a:t>
            </a:r>
          </a:p>
        </p:txBody>
      </p:sp>
      <p:sp>
        <p:nvSpPr>
          <p:cNvPr id="13336" name="Text Box 24"/>
          <p:cNvSpPr txBox="1">
            <a:spLocks noChangeArrowheads="1"/>
          </p:cNvSpPr>
          <p:nvPr/>
        </p:nvSpPr>
        <p:spPr bwMode="auto">
          <a:xfrm>
            <a:off x="4572000" y="1282700"/>
            <a:ext cx="1828800" cy="342900"/>
          </a:xfrm>
          <a:prstGeom prst="rect">
            <a:avLst/>
          </a:prstGeom>
          <a:noFill/>
          <a:ln w="38100">
            <a:solidFill>
              <a:srgbClr val="3366FF"/>
            </a:solidFill>
            <a:miter lim="800000"/>
            <a:headEnd/>
            <a:tailEnd/>
          </a:ln>
        </p:spPr>
        <p:txBody>
          <a:bodyPr anchor="ctr">
            <a:spAutoFit/>
          </a:bodyPr>
          <a:lstStyle/>
          <a:p>
            <a:pPr eaLnBrk="0" hangingPunct="0"/>
            <a:r>
              <a:rPr lang="en-US" sz="1400">
                <a:solidFill>
                  <a:srgbClr val="0041FF"/>
                </a:solidFill>
                <a:latin typeface="Courier New" pitchFamily="49" charset="0"/>
                <a:cs typeface="Arial" pitchFamily="34" charset="0"/>
              </a:rPr>
              <a:t> </a:t>
            </a:r>
            <a:endParaRPr lang="en-US" sz="1400" b="0">
              <a:solidFill>
                <a:srgbClr val="0041FF"/>
              </a:solidFill>
              <a:latin typeface="Courier New" pitchFamily="49" charset="0"/>
              <a:cs typeface="Arial" pitchFamily="34" charset="0"/>
            </a:endParaRPr>
          </a:p>
        </p:txBody>
      </p:sp>
      <p:sp>
        <p:nvSpPr>
          <p:cNvPr id="13337" name="Line 25"/>
          <p:cNvSpPr>
            <a:spLocks noChangeShapeType="1"/>
          </p:cNvSpPr>
          <p:nvPr/>
        </p:nvSpPr>
        <p:spPr bwMode="auto">
          <a:xfrm>
            <a:off x="7543800" y="1533525"/>
            <a:ext cx="0" cy="76200"/>
          </a:xfrm>
          <a:prstGeom prst="line">
            <a:avLst/>
          </a:prstGeom>
          <a:noFill/>
          <a:ln w="25400">
            <a:solidFill>
              <a:schemeClr val="hlink"/>
            </a:solidFill>
            <a:round/>
            <a:headEnd/>
            <a:tailEnd/>
          </a:ln>
        </p:spPr>
        <p:txBody>
          <a:bodyPr wrap="none" anchor="ctr"/>
          <a:lstStyle/>
          <a:p>
            <a:endParaRPr lang="en-US"/>
          </a:p>
        </p:txBody>
      </p:sp>
      <p:sp>
        <p:nvSpPr>
          <p:cNvPr id="13338" name="Line 26"/>
          <p:cNvSpPr>
            <a:spLocks noChangeShapeType="1"/>
          </p:cNvSpPr>
          <p:nvPr/>
        </p:nvSpPr>
        <p:spPr bwMode="auto">
          <a:xfrm>
            <a:off x="7772400" y="1533525"/>
            <a:ext cx="0" cy="76200"/>
          </a:xfrm>
          <a:prstGeom prst="line">
            <a:avLst/>
          </a:prstGeom>
          <a:noFill/>
          <a:ln w="25400">
            <a:solidFill>
              <a:schemeClr val="hlink"/>
            </a:solidFill>
            <a:round/>
            <a:headEnd/>
            <a:tailEnd/>
          </a:ln>
        </p:spPr>
        <p:txBody>
          <a:bodyPr wrap="none" anchor="ctr"/>
          <a:lstStyle/>
          <a:p>
            <a:endParaRPr lang="en-US"/>
          </a:p>
        </p:txBody>
      </p:sp>
      <p:sp>
        <p:nvSpPr>
          <p:cNvPr id="13339" name="Line 27"/>
          <p:cNvSpPr>
            <a:spLocks noChangeShapeType="1"/>
          </p:cNvSpPr>
          <p:nvPr/>
        </p:nvSpPr>
        <p:spPr bwMode="auto">
          <a:xfrm>
            <a:off x="8001000" y="1533525"/>
            <a:ext cx="0" cy="76200"/>
          </a:xfrm>
          <a:prstGeom prst="line">
            <a:avLst/>
          </a:prstGeom>
          <a:noFill/>
          <a:ln w="25400">
            <a:solidFill>
              <a:schemeClr val="hlink"/>
            </a:solidFill>
            <a:round/>
            <a:headEnd/>
            <a:tailEnd/>
          </a:ln>
        </p:spPr>
        <p:txBody>
          <a:bodyPr wrap="none" anchor="ctr"/>
          <a:lstStyle/>
          <a:p>
            <a:endParaRPr lang="en-US"/>
          </a:p>
        </p:txBody>
      </p:sp>
      <p:sp>
        <p:nvSpPr>
          <p:cNvPr id="13340" name="Rectangle 28"/>
          <p:cNvSpPr>
            <a:spLocks noChangeArrowheads="1"/>
          </p:cNvSpPr>
          <p:nvPr/>
        </p:nvSpPr>
        <p:spPr bwMode="auto">
          <a:xfrm>
            <a:off x="8001000" y="1076325"/>
            <a:ext cx="196850" cy="206375"/>
          </a:xfrm>
          <a:prstGeom prst="rect">
            <a:avLst/>
          </a:prstGeom>
          <a:noFill/>
          <a:ln w="9525">
            <a:noFill/>
            <a:miter lim="800000"/>
            <a:headEnd/>
            <a:tailEnd/>
          </a:ln>
        </p:spPr>
        <p:txBody>
          <a:bodyPr wrap="none" lIns="66675" tIns="26988" rIns="66675" bIns="26988">
            <a:spAutoFit/>
          </a:bodyPr>
          <a:lstStyle/>
          <a:p>
            <a:pPr defTabSz="944563" eaLnBrk="0" hangingPunct="0"/>
            <a:r>
              <a:rPr lang="en-US" sz="1000">
                <a:solidFill>
                  <a:schemeClr val="tx1"/>
                </a:solidFill>
                <a:latin typeface="Times New Roman" pitchFamily="18" charset="0"/>
                <a:cs typeface="Arial" pitchFamily="34" charset="0"/>
              </a:rPr>
              <a:t>0</a:t>
            </a:r>
          </a:p>
        </p:txBody>
      </p:sp>
      <p:sp>
        <p:nvSpPr>
          <p:cNvPr id="13341" name="Rectangle 29"/>
          <p:cNvSpPr>
            <a:spLocks noChangeArrowheads="1"/>
          </p:cNvSpPr>
          <p:nvPr/>
        </p:nvSpPr>
        <p:spPr bwMode="auto">
          <a:xfrm>
            <a:off x="2438400" y="1076325"/>
            <a:ext cx="260350" cy="206375"/>
          </a:xfrm>
          <a:prstGeom prst="rect">
            <a:avLst/>
          </a:prstGeom>
          <a:noFill/>
          <a:ln w="9525">
            <a:noFill/>
            <a:miter lim="800000"/>
            <a:headEnd/>
            <a:tailEnd/>
          </a:ln>
        </p:spPr>
        <p:txBody>
          <a:bodyPr wrap="none" lIns="66675" tIns="26988" rIns="66675" bIns="26988">
            <a:spAutoFit/>
          </a:bodyPr>
          <a:lstStyle/>
          <a:p>
            <a:pPr defTabSz="944563" eaLnBrk="0" hangingPunct="0"/>
            <a:r>
              <a:rPr lang="en-US" sz="1000">
                <a:solidFill>
                  <a:schemeClr val="tx1"/>
                </a:solidFill>
                <a:latin typeface="Times New Roman" pitchFamily="18" charset="0"/>
                <a:cs typeface="Arial" pitchFamily="34" charset="0"/>
              </a:rPr>
              <a:t>24</a:t>
            </a:r>
          </a:p>
        </p:txBody>
      </p:sp>
      <p:sp>
        <p:nvSpPr>
          <p:cNvPr id="13342" name="Line 30"/>
          <p:cNvSpPr>
            <a:spLocks noChangeShapeType="1"/>
          </p:cNvSpPr>
          <p:nvPr/>
        </p:nvSpPr>
        <p:spPr bwMode="auto">
          <a:xfrm>
            <a:off x="2743200" y="1609725"/>
            <a:ext cx="0" cy="152400"/>
          </a:xfrm>
          <a:prstGeom prst="line">
            <a:avLst/>
          </a:prstGeom>
          <a:noFill/>
          <a:ln w="25400">
            <a:solidFill>
              <a:srgbClr val="3366FF"/>
            </a:solidFill>
            <a:round/>
            <a:headEnd/>
            <a:tailEnd/>
          </a:ln>
        </p:spPr>
        <p:txBody>
          <a:bodyPr wrap="none" anchor="ctr"/>
          <a:lstStyle/>
          <a:p>
            <a:endParaRPr lang="en-US"/>
          </a:p>
        </p:txBody>
      </p:sp>
      <p:sp>
        <p:nvSpPr>
          <p:cNvPr id="13343" name="Line 31"/>
          <p:cNvSpPr>
            <a:spLocks noChangeShapeType="1"/>
          </p:cNvSpPr>
          <p:nvPr/>
        </p:nvSpPr>
        <p:spPr bwMode="auto">
          <a:xfrm>
            <a:off x="4572000" y="1609725"/>
            <a:ext cx="0" cy="152400"/>
          </a:xfrm>
          <a:prstGeom prst="line">
            <a:avLst/>
          </a:prstGeom>
          <a:noFill/>
          <a:ln w="25400">
            <a:solidFill>
              <a:srgbClr val="3366FF"/>
            </a:solidFill>
            <a:round/>
            <a:headEnd/>
            <a:tailEnd/>
          </a:ln>
        </p:spPr>
        <p:txBody>
          <a:bodyPr wrap="none" anchor="ctr"/>
          <a:lstStyle/>
          <a:p>
            <a:endParaRPr lang="en-US"/>
          </a:p>
        </p:txBody>
      </p:sp>
      <p:sp>
        <p:nvSpPr>
          <p:cNvPr id="13344" name="Line 32"/>
          <p:cNvSpPr>
            <a:spLocks noChangeShapeType="1"/>
          </p:cNvSpPr>
          <p:nvPr/>
        </p:nvSpPr>
        <p:spPr bwMode="auto">
          <a:xfrm>
            <a:off x="6400800" y="1609725"/>
            <a:ext cx="0" cy="152400"/>
          </a:xfrm>
          <a:prstGeom prst="line">
            <a:avLst/>
          </a:prstGeom>
          <a:noFill/>
          <a:ln w="25400">
            <a:solidFill>
              <a:srgbClr val="3366FF"/>
            </a:solidFill>
            <a:round/>
            <a:headEnd/>
            <a:tailEnd/>
          </a:ln>
        </p:spPr>
        <p:txBody>
          <a:bodyPr wrap="none" anchor="ctr"/>
          <a:lstStyle/>
          <a:p>
            <a:endParaRPr lang="en-US"/>
          </a:p>
        </p:txBody>
      </p:sp>
      <p:sp>
        <p:nvSpPr>
          <p:cNvPr id="13345" name="Line 33"/>
          <p:cNvSpPr>
            <a:spLocks noChangeShapeType="1"/>
          </p:cNvSpPr>
          <p:nvPr/>
        </p:nvSpPr>
        <p:spPr bwMode="auto">
          <a:xfrm>
            <a:off x="8229600" y="1609725"/>
            <a:ext cx="0" cy="152400"/>
          </a:xfrm>
          <a:prstGeom prst="line">
            <a:avLst/>
          </a:prstGeom>
          <a:noFill/>
          <a:ln w="25400">
            <a:solidFill>
              <a:srgbClr val="3366FF"/>
            </a:solidFill>
            <a:round/>
            <a:headEnd/>
            <a:tailEnd/>
          </a:ln>
        </p:spPr>
        <p:txBody>
          <a:bodyPr wrap="none" anchor="ctr"/>
          <a:lstStyle/>
          <a:p>
            <a:endParaRPr lang="en-US"/>
          </a:p>
        </p:txBody>
      </p:sp>
      <p:sp>
        <p:nvSpPr>
          <p:cNvPr id="13346" name="Line 34"/>
          <p:cNvSpPr>
            <a:spLocks noChangeShapeType="1"/>
          </p:cNvSpPr>
          <p:nvPr/>
        </p:nvSpPr>
        <p:spPr bwMode="auto">
          <a:xfrm>
            <a:off x="914400" y="1609725"/>
            <a:ext cx="0" cy="152400"/>
          </a:xfrm>
          <a:prstGeom prst="line">
            <a:avLst/>
          </a:prstGeom>
          <a:noFill/>
          <a:ln w="25400">
            <a:solidFill>
              <a:srgbClr val="3366FF"/>
            </a:solidFill>
            <a:round/>
            <a:headEnd/>
            <a:tailEnd/>
          </a:ln>
        </p:spPr>
        <p:txBody>
          <a:bodyPr wrap="none" anchor="ctr"/>
          <a:lstStyle/>
          <a:p>
            <a:endParaRPr lang="en-US"/>
          </a:p>
        </p:txBody>
      </p:sp>
      <p:sp>
        <p:nvSpPr>
          <p:cNvPr id="13347" name="Line 35"/>
          <p:cNvSpPr>
            <a:spLocks noChangeShapeType="1"/>
          </p:cNvSpPr>
          <p:nvPr/>
        </p:nvSpPr>
        <p:spPr bwMode="auto">
          <a:xfrm>
            <a:off x="2508250" y="1304925"/>
            <a:ext cx="0" cy="304800"/>
          </a:xfrm>
          <a:prstGeom prst="line">
            <a:avLst/>
          </a:prstGeom>
          <a:noFill/>
          <a:ln w="25400">
            <a:solidFill>
              <a:schemeClr val="hlink"/>
            </a:solidFill>
            <a:round/>
            <a:headEnd/>
            <a:tailEnd/>
          </a:ln>
        </p:spPr>
        <p:txBody>
          <a:bodyPr wrap="none" anchor="ctr"/>
          <a:lstStyle/>
          <a:p>
            <a:endParaRPr lang="en-US"/>
          </a:p>
        </p:txBody>
      </p:sp>
      <p:sp>
        <p:nvSpPr>
          <p:cNvPr id="13348" name="Text Box 36"/>
          <p:cNvSpPr txBox="1">
            <a:spLocks noChangeArrowheads="1"/>
          </p:cNvSpPr>
          <p:nvPr/>
        </p:nvSpPr>
        <p:spPr bwMode="auto">
          <a:xfrm>
            <a:off x="2728913" y="1295400"/>
            <a:ext cx="1828800" cy="342900"/>
          </a:xfrm>
          <a:prstGeom prst="rect">
            <a:avLst/>
          </a:prstGeom>
          <a:noFill/>
          <a:ln w="19050">
            <a:solidFill>
              <a:srgbClr val="3366FF"/>
            </a:solidFill>
            <a:miter lim="800000"/>
            <a:headEnd/>
            <a:tailEnd/>
          </a:ln>
        </p:spPr>
        <p:txBody>
          <a:bodyPr lIns="0" rIns="45720" anchor="ctr"/>
          <a:lstStyle/>
          <a:p>
            <a:pPr algn="r" eaLnBrk="0" hangingPunct="0"/>
            <a:endParaRPr lang="en-GB" sz="1400">
              <a:solidFill>
                <a:schemeClr val="tx1"/>
              </a:solidFill>
              <a:latin typeface="Courier New" pitchFamily="49" charset="0"/>
              <a:cs typeface="Arial" pitchFamily="34" charset="0"/>
            </a:endParaRPr>
          </a:p>
        </p:txBody>
      </p:sp>
      <p:sp>
        <p:nvSpPr>
          <p:cNvPr id="13349" name="Line 37"/>
          <p:cNvSpPr>
            <a:spLocks noChangeShapeType="1"/>
          </p:cNvSpPr>
          <p:nvPr/>
        </p:nvSpPr>
        <p:spPr bwMode="auto">
          <a:xfrm>
            <a:off x="5980113" y="1281113"/>
            <a:ext cx="0" cy="311150"/>
          </a:xfrm>
          <a:prstGeom prst="line">
            <a:avLst/>
          </a:prstGeom>
          <a:noFill/>
          <a:ln w="25400">
            <a:solidFill>
              <a:schemeClr val="hlink"/>
            </a:solidFill>
            <a:round/>
            <a:headEnd/>
            <a:tailEnd/>
          </a:ln>
        </p:spPr>
        <p:txBody>
          <a:bodyPr wrap="none" anchor="ctr"/>
          <a:lstStyle/>
          <a:p>
            <a:endParaRPr lang="en-US"/>
          </a:p>
        </p:txBody>
      </p:sp>
      <p:sp>
        <p:nvSpPr>
          <p:cNvPr id="13350" name="Text Box 38"/>
          <p:cNvSpPr txBox="1">
            <a:spLocks noChangeArrowheads="1"/>
          </p:cNvSpPr>
          <p:nvPr/>
        </p:nvSpPr>
        <p:spPr bwMode="auto">
          <a:xfrm>
            <a:off x="5937250" y="1284288"/>
            <a:ext cx="438150" cy="346075"/>
          </a:xfrm>
          <a:prstGeom prst="rect">
            <a:avLst/>
          </a:prstGeom>
          <a:noFill/>
          <a:ln w="38100">
            <a:noFill/>
            <a:miter lim="800000"/>
            <a:headEnd/>
            <a:tailEnd/>
          </a:ln>
        </p:spPr>
        <p:txBody>
          <a:bodyPr lIns="0" rIns="0" anchor="ctr"/>
          <a:lstStyle/>
          <a:p>
            <a:pPr algn="r" eaLnBrk="0" hangingPunct="0"/>
            <a:endParaRPr lang="en-GB" sz="1400" b="0">
              <a:solidFill>
                <a:schemeClr val="tx1"/>
              </a:solidFill>
              <a:latin typeface="Courier New" pitchFamily="49" charset="0"/>
              <a:cs typeface="Arial" pitchFamily="34" charset="0"/>
            </a:endParaRPr>
          </a:p>
        </p:txBody>
      </p:sp>
      <p:sp>
        <p:nvSpPr>
          <p:cNvPr id="13351" name="Line 39"/>
          <p:cNvSpPr>
            <a:spLocks noChangeShapeType="1"/>
          </p:cNvSpPr>
          <p:nvPr/>
        </p:nvSpPr>
        <p:spPr bwMode="auto">
          <a:xfrm>
            <a:off x="2276475" y="1543050"/>
            <a:ext cx="0" cy="76200"/>
          </a:xfrm>
          <a:prstGeom prst="line">
            <a:avLst/>
          </a:prstGeom>
          <a:noFill/>
          <a:ln w="25400">
            <a:solidFill>
              <a:schemeClr val="hlink"/>
            </a:solidFill>
            <a:round/>
            <a:headEnd/>
            <a:tailEnd/>
          </a:ln>
        </p:spPr>
        <p:txBody>
          <a:bodyPr wrap="none" anchor="ctr"/>
          <a:lstStyle/>
          <a:p>
            <a:endParaRPr lang="en-US"/>
          </a:p>
        </p:txBody>
      </p:sp>
      <p:sp>
        <p:nvSpPr>
          <p:cNvPr id="13352" name="Line 40"/>
          <p:cNvSpPr>
            <a:spLocks noChangeShapeType="1"/>
          </p:cNvSpPr>
          <p:nvPr/>
        </p:nvSpPr>
        <p:spPr bwMode="auto">
          <a:xfrm>
            <a:off x="5040313" y="1550988"/>
            <a:ext cx="0" cy="76200"/>
          </a:xfrm>
          <a:prstGeom prst="line">
            <a:avLst/>
          </a:prstGeom>
          <a:noFill/>
          <a:ln w="25400">
            <a:solidFill>
              <a:schemeClr val="hlink"/>
            </a:solidFill>
            <a:round/>
            <a:headEnd/>
            <a:tailEnd/>
          </a:ln>
        </p:spPr>
        <p:txBody>
          <a:bodyPr wrap="none" anchor="ctr"/>
          <a:lstStyle/>
          <a:p>
            <a:endParaRPr lang="en-US"/>
          </a:p>
        </p:txBody>
      </p:sp>
      <p:sp>
        <p:nvSpPr>
          <p:cNvPr id="13353" name="Line 41"/>
          <p:cNvSpPr>
            <a:spLocks noChangeShapeType="1"/>
          </p:cNvSpPr>
          <p:nvPr/>
        </p:nvSpPr>
        <p:spPr bwMode="auto">
          <a:xfrm>
            <a:off x="4799013" y="1550988"/>
            <a:ext cx="0" cy="76200"/>
          </a:xfrm>
          <a:prstGeom prst="line">
            <a:avLst/>
          </a:prstGeom>
          <a:noFill/>
          <a:ln w="25400">
            <a:solidFill>
              <a:schemeClr val="hlink"/>
            </a:solidFill>
            <a:round/>
            <a:headEnd/>
            <a:tailEnd/>
          </a:ln>
        </p:spPr>
        <p:txBody>
          <a:bodyPr wrap="none" anchor="ctr"/>
          <a:lstStyle/>
          <a:p>
            <a:endParaRPr lang="en-US"/>
          </a:p>
        </p:txBody>
      </p:sp>
      <p:sp>
        <p:nvSpPr>
          <p:cNvPr id="13354" name="Line 42"/>
          <p:cNvSpPr>
            <a:spLocks noChangeShapeType="1"/>
          </p:cNvSpPr>
          <p:nvPr/>
        </p:nvSpPr>
        <p:spPr bwMode="auto">
          <a:xfrm>
            <a:off x="5532438" y="1544638"/>
            <a:ext cx="0" cy="76200"/>
          </a:xfrm>
          <a:prstGeom prst="line">
            <a:avLst/>
          </a:prstGeom>
          <a:noFill/>
          <a:ln w="25400">
            <a:solidFill>
              <a:schemeClr val="hlink"/>
            </a:solidFill>
            <a:round/>
            <a:headEnd/>
            <a:tailEnd/>
          </a:ln>
        </p:spPr>
        <p:txBody>
          <a:bodyPr wrap="none" anchor="ctr"/>
          <a:lstStyle/>
          <a:p>
            <a:endParaRPr lang="en-US"/>
          </a:p>
        </p:txBody>
      </p:sp>
      <p:sp>
        <p:nvSpPr>
          <p:cNvPr id="13355" name="Line 43"/>
          <p:cNvSpPr>
            <a:spLocks noChangeShapeType="1"/>
          </p:cNvSpPr>
          <p:nvPr/>
        </p:nvSpPr>
        <p:spPr bwMode="auto">
          <a:xfrm>
            <a:off x="5281613" y="1544638"/>
            <a:ext cx="0" cy="76200"/>
          </a:xfrm>
          <a:prstGeom prst="line">
            <a:avLst/>
          </a:prstGeom>
          <a:noFill/>
          <a:ln w="25400">
            <a:solidFill>
              <a:schemeClr val="hlink"/>
            </a:solidFill>
            <a:round/>
            <a:headEnd/>
            <a:tailEnd/>
          </a:ln>
        </p:spPr>
        <p:txBody>
          <a:bodyPr wrap="none" anchor="ctr"/>
          <a:lstStyle/>
          <a:p>
            <a:endParaRPr lang="en-US"/>
          </a:p>
        </p:txBody>
      </p:sp>
      <p:sp>
        <p:nvSpPr>
          <p:cNvPr id="13356" name="Rectangle 44"/>
          <p:cNvSpPr>
            <a:spLocks noChangeArrowheads="1"/>
          </p:cNvSpPr>
          <p:nvPr/>
        </p:nvSpPr>
        <p:spPr bwMode="auto">
          <a:xfrm>
            <a:off x="2260600" y="1076325"/>
            <a:ext cx="260350" cy="206375"/>
          </a:xfrm>
          <a:prstGeom prst="rect">
            <a:avLst/>
          </a:prstGeom>
          <a:noFill/>
          <a:ln w="9525">
            <a:noFill/>
            <a:miter lim="800000"/>
            <a:headEnd/>
            <a:tailEnd/>
          </a:ln>
        </p:spPr>
        <p:txBody>
          <a:bodyPr wrap="none" lIns="66675" tIns="26988" rIns="66675" bIns="26988">
            <a:spAutoFit/>
          </a:bodyPr>
          <a:lstStyle/>
          <a:p>
            <a:pPr defTabSz="944563" eaLnBrk="0" hangingPunct="0"/>
            <a:r>
              <a:rPr lang="en-US" sz="1000">
                <a:solidFill>
                  <a:schemeClr val="tx1"/>
                </a:solidFill>
                <a:latin typeface="Times New Roman" pitchFamily="18" charset="0"/>
                <a:cs typeface="Arial" pitchFamily="34" charset="0"/>
              </a:rPr>
              <a:t>25</a:t>
            </a:r>
          </a:p>
        </p:txBody>
      </p:sp>
      <p:sp>
        <p:nvSpPr>
          <p:cNvPr id="13357" name="Rectangle 45"/>
          <p:cNvSpPr>
            <a:spLocks noChangeArrowheads="1"/>
          </p:cNvSpPr>
          <p:nvPr/>
        </p:nvSpPr>
        <p:spPr bwMode="auto">
          <a:xfrm>
            <a:off x="2032000" y="1069975"/>
            <a:ext cx="260350" cy="206375"/>
          </a:xfrm>
          <a:prstGeom prst="rect">
            <a:avLst/>
          </a:prstGeom>
          <a:noFill/>
          <a:ln w="9525">
            <a:noFill/>
            <a:miter lim="800000"/>
            <a:headEnd/>
            <a:tailEnd/>
          </a:ln>
        </p:spPr>
        <p:txBody>
          <a:bodyPr wrap="none" lIns="66675" tIns="26988" rIns="66675" bIns="26988">
            <a:spAutoFit/>
          </a:bodyPr>
          <a:lstStyle/>
          <a:p>
            <a:pPr defTabSz="944563" eaLnBrk="0" hangingPunct="0"/>
            <a:r>
              <a:rPr lang="en-US" sz="1000">
                <a:solidFill>
                  <a:schemeClr val="tx1"/>
                </a:solidFill>
                <a:latin typeface="Times New Roman" pitchFamily="18" charset="0"/>
                <a:cs typeface="Arial" pitchFamily="34" charset="0"/>
              </a:rPr>
              <a:t>26</a:t>
            </a:r>
          </a:p>
        </p:txBody>
      </p:sp>
      <p:sp>
        <p:nvSpPr>
          <p:cNvPr id="13358" name="Rectangle 46"/>
          <p:cNvSpPr>
            <a:spLocks noChangeArrowheads="1"/>
          </p:cNvSpPr>
          <p:nvPr/>
        </p:nvSpPr>
        <p:spPr bwMode="auto">
          <a:xfrm>
            <a:off x="5746750" y="1073150"/>
            <a:ext cx="260350" cy="206375"/>
          </a:xfrm>
          <a:prstGeom prst="rect">
            <a:avLst/>
          </a:prstGeom>
          <a:noFill/>
          <a:ln w="9525">
            <a:noFill/>
            <a:miter lim="800000"/>
            <a:headEnd/>
            <a:tailEnd/>
          </a:ln>
        </p:spPr>
        <p:txBody>
          <a:bodyPr wrap="none" lIns="66675" tIns="26988" rIns="66675" bIns="26988">
            <a:spAutoFit/>
          </a:bodyPr>
          <a:lstStyle/>
          <a:p>
            <a:pPr defTabSz="944563" eaLnBrk="0" hangingPunct="0"/>
            <a:r>
              <a:rPr lang="en-US" sz="1000">
                <a:solidFill>
                  <a:schemeClr val="tx1"/>
                </a:solidFill>
                <a:latin typeface="Times New Roman" pitchFamily="18" charset="0"/>
                <a:cs typeface="Arial" pitchFamily="34" charset="0"/>
              </a:rPr>
              <a:t>10</a:t>
            </a:r>
          </a:p>
        </p:txBody>
      </p:sp>
      <p:sp>
        <p:nvSpPr>
          <p:cNvPr id="13359" name="Line 47"/>
          <p:cNvSpPr>
            <a:spLocks noChangeShapeType="1"/>
          </p:cNvSpPr>
          <p:nvPr/>
        </p:nvSpPr>
        <p:spPr bwMode="auto">
          <a:xfrm>
            <a:off x="6616700" y="1533525"/>
            <a:ext cx="0" cy="76200"/>
          </a:xfrm>
          <a:prstGeom prst="line">
            <a:avLst/>
          </a:prstGeom>
          <a:noFill/>
          <a:ln w="25400">
            <a:solidFill>
              <a:schemeClr val="hlink"/>
            </a:solidFill>
            <a:round/>
            <a:headEnd/>
            <a:tailEnd/>
          </a:ln>
        </p:spPr>
        <p:txBody>
          <a:bodyPr wrap="none" anchor="ctr"/>
          <a:lstStyle/>
          <a:p>
            <a:endParaRPr lang="en-US"/>
          </a:p>
        </p:txBody>
      </p:sp>
      <p:sp>
        <p:nvSpPr>
          <p:cNvPr id="13360" name="Line 48"/>
          <p:cNvSpPr>
            <a:spLocks noChangeShapeType="1"/>
          </p:cNvSpPr>
          <p:nvPr/>
        </p:nvSpPr>
        <p:spPr bwMode="auto">
          <a:xfrm>
            <a:off x="6845300" y="1533525"/>
            <a:ext cx="0" cy="76200"/>
          </a:xfrm>
          <a:prstGeom prst="line">
            <a:avLst/>
          </a:prstGeom>
          <a:noFill/>
          <a:ln w="25400">
            <a:solidFill>
              <a:schemeClr val="hlink"/>
            </a:solidFill>
            <a:round/>
            <a:headEnd/>
            <a:tailEnd/>
          </a:ln>
        </p:spPr>
        <p:txBody>
          <a:bodyPr wrap="none" anchor="ctr"/>
          <a:lstStyle/>
          <a:p>
            <a:endParaRPr lang="en-US"/>
          </a:p>
        </p:txBody>
      </p:sp>
      <p:sp>
        <p:nvSpPr>
          <p:cNvPr id="13361" name="Line 49"/>
          <p:cNvSpPr>
            <a:spLocks noChangeShapeType="1"/>
          </p:cNvSpPr>
          <p:nvPr/>
        </p:nvSpPr>
        <p:spPr bwMode="auto">
          <a:xfrm>
            <a:off x="7073900" y="1533525"/>
            <a:ext cx="0" cy="76200"/>
          </a:xfrm>
          <a:prstGeom prst="line">
            <a:avLst/>
          </a:prstGeom>
          <a:noFill/>
          <a:ln w="25400">
            <a:solidFill>
              <a:schemeClr val="hlink"/>
            </a:solidFill>
            <a:round/>
            <a:headEnd/>
            <a:tailEnd/>
          </a:ln>
        </p:spPr>
        <p:txBody>
          <a:bodyPr wrap="none" anchor="ctr"/>
          <a:lstStyle/>
          <a:p>
            <a:endParaRPr lang="en-US"/>
          </a:p>
        </p:txBody>
      </p:sp>
      <p:sp>
        <p:nvSpPr>
          <p:cNvPr id="13362" name="Line 50"/>
          <p:cNvSpPr>
            <a:spLocks noChangeShapeType="1"/>
          </p:cNvSpPr>
          <p:nvPr/>
        </p:nvSpPr>
        <p:spPr bwMode="auto">
          <a:xfrm>
            <a:off x="5762625" y="1541463"/>
            <a:ext cx="0" cy="76200"/>
          </a:xfrm>
          <a:prstGeom prst="line">
            <a:avLst/>
          </a:prstGeom>
          <a:noFill/>
          <a:ln w="25400">
            <a:solidFill>
              <a:schemeClr val="hlink"/>
            </a:solidFill>
            <a:round/>
            <a:headEnd/>
            <a:tailEnd/>
          </a:ln>
        </p:spPr>
        <p:txBody>
          <a:bodyPr wrap="none" anchor="ctr"/>
          <a:lstStyle/>
          <a:p>
            <a:endParaRPr lang="en-US"/>
          </a:p>
        </p:txBody>
      </p:sp>
      <p:sp>
        <p:nvSpPr>
          <p:cNvPr id="13363" name="Rectangle 51"/>
          <p:cNvSpPr>
            <a:spLocks noChangeArrowheads="1"/>
          </p:cNvSpPr>
          <p:nvPr/>
        </p:nvSpPr>
        <p:spPr bwMode="gray">
          <a:xfrm>
            <a:off x="2300288" y="1290638"/>
            <a:ext cx="647700" cy="336550"/>
          </a:xfrm>
          <a:prstGeom prst="rect">
            <a:avLst/>
          </a:prstGeom>
          <a:noFill/>
          <a:ln w="38100">
            <a:noFill/>
            <a:miter lim="800000"/>
            <a:headEnd/>
            <a:tailEnd/>
          </a:ln>
        </p:spPr>
        <p:txBody>
          <a:bodyPr anchor="ctr">
            <a:spAutoFit/>
          </a:bodyPr>
          <a:lstStyle/>
          <a:p>
            <a:pPr algn="ctr" eaLnBrk="0" hangingPunct="0"/>
            <a:r>
              <a:rPr lang="en-GB" sz="1600">
                <a:solidFill>
                  <a:srgbClr val="0041FF"/>
                </a:solidFill>
                <a:latin typeface="Courier New" pitchFamily="49" charset="0"/>
                <a:cs typeface="Arial" pitchFamily="34" charset="0"/>
              </a:rPr>
              <a:t>T</a:t>
            </a:r>
            <a:endParaRPr lang="en-US" sz="1600">
              <a:solidFill>
                <a:srgbClr val="0041FF"/>
              </a:solidFill>
              <a:latin typeface="Courier New" pitchFamily="49" charset="0"/>
              <a:cs typeface="Arial"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smtClean="0"/>
              <a:t>Conditional Execution</a:t>
            </a:r>
          </a:p>
        </p:txBody>
      </p:sp>
      <p:sp>
        <p:nvSpPr>
          <p:cNvPr id="22531" name="Rectangle 3"/>
          <p:cNvSpPr>
            <a:spLocks noGrp="1" noChangeArrowheads="1"/>
          </p:cNvSpPr>
          <p:nvPr>
            <p:ph type="body" sz="half" idx="1"/>
          </p:nvPr>
        </p:nvSpPr>
        <p:spPr>
          <a:xfrm>
            <a:off x="1249363" y="2084388"/>
            <a:ext cx="2497137" cy="1665287"/>
          </a:xfrm>
          <a:ln>
            <a:solidFill>
              <a:schemeClr val="tx1"/>
            </a:solidFill>
          </a:ln>
        </p:spPr>
        <p:txBody>
          <a:bodyPr tIns="111600"/>
          <a:lstStyle/>
          <a:p>
            <a:pPr eaLnBrk="1" hangingPunct="1">
              <a:lnSpc>
                <a:spcPct val="80000"/>
              </a:lnSpc>
              <a:buFont typeface="Wingdings" pitchFamily="2" charset="2"/>
              <a:buNone/>
            </a:pPr>
            <a:r>
              <a:rPr lang="en-US" sz="2000" b="1" smtClean="0">
                <a:latin typeface="Courier New" pitchFamily="49" charset="0"/>
              </a:rPr>
              <a:t>   ITTET EQ</a:t>
            </a:r>
          </a:p>
          <a:p>
            <a:pPr eaLnBrk="1" hangingPunct="1">
              <a:lnSpc>
                <a:spcPct val="80000"/>
              </a:lnSpc>
              <a:buFont typeface="Wingdings" pitchFamily="2" charset="2"/>
              <a:buNone/>
            </a:pPr>
            <a:r>
              <a:rPr lang="en-US" sz="2000" b="1" smtClean="0">
                <a:latin typeface="Courier New" pitchFamily="49" charset="0"/>
              </a:rPr>
              <a:t>   Inst 1</a:t>
            </a:r>
          </a:p>
          <a:p>
            <a:pPr eaLnBrk="1" hangingPunct="1">
              <a:lnSpc>
                <a:spcPct val="80000"/>
              </a:lnSpc>
              <a:buFont typeface="Wingdings" pitchFamily="2" charset="2"/>
              <a:buNone/>
            </a:pPr>
            <a:r>
              <a:rPr lang="en-US" sz="2000" b="1" smtClean="0">
                <a:latin typeface="Courier New" pitchFamily="49" charset="0"/>
              </a:rPr>
              <a:t>   Inst 2</a:t>
            </a:r>
          </a:p>
          <a:p>
            <a:pPr eaLnBrk="1" hangingPunct="1">
              <a:lnSpc>
                <a:spcPct val="80000"/>
              </a:lnSpc>
              <a:buFont typeface="Wingdings" pitchFamily="2" charset="2"/>
              <a:buNone/>
            </a:pPr>
            <a:r>
              <a:rPr lang="en-US" sz="2000" b="1" smtClean="0">
                <a:latin typeface="Courier New" pitchFamily="49" charset="0"/>
              </a:rPr>
              <a:t>   Inst 3</a:t>
            </a:r>
          </a:p>
          <a:p>
            <a:pPr eaLnBrk="1" hangingPunct="1">
              <a:lnSpc>
                <a:spcPct val="80000"/>
              </a:lnSpc>
              <a:buFont typeface="Wingdings" pitchFamily="2" charset="2"/>
              <a:buNone/>
            </a:pPr>
            <a:r>
              <a:rPr lang="en-US" sz="2000" b="1" smtClean="0">
                <a:latin typeface="Courier New" pitchFamily="49" charset="0"/>
              </a:rPr>
              <a:t>   Inst 4</a:t>
            </a:r>
          </a:p>
        </p:txBody>
      </p:sp>
      <p:sp>
        <p:nvSpPr>
          <p:cNvPr id="293892" name="Rectangle 4"/>
          <p:cNvSpPr>
            <a:spLocks noChangeArrowheads="1"/>
          </p:cNvSpPr>
          <p:nvPr/>
        </p:nvSpPr>
        <p:spPr bwMode="auto">
          <a:xfrm>
            <a:off x="381000" y="914400"/>
            <a:ext cx="8534400" cy="1143000"/>
          </a:xfrm>
          <a:prstGeom prst="rect">
            <a:avLst/>
          </a:prstGeom>
          <a:noFill/>
          <a:ln w="9525">
            <a:noFill/>
            <a:miter lim="800000"/>
            <a:headEnd/>
            <a:tailEnd/>
          </a:ln>
          <a:effectLst/>
        </p:spPr>
        <p:txBody>
          <a:bodyPr/>
          <a:lstStyle/>
          <a:p>
            <a:pPr marL="265113" indent="-265113" algn="l" fontAlgn="ctr">
              <a:spcBef>
                <a:spcPct val="25000"/>
              </a:spcBef>
              <a:buClr>
                <a:schemeClr val="accent1"/>
              </a:buClr>
              <a:buSzPct val="125000"/>
              <a:buFont typeface="Wingdings" pitchFamily="2" charset="2"/>
              <a:buChar char="§"/>
              <a:defRPr/>
            </a:pPr>
            <a:r>
              <a:rPr lang="en-US" sz="2000" b="0" dirty="0">
                <a:latin typeface="Arial" charset="0"/>
                <a:ea typeface="MS PGothic" pitchFamily="34" charset="-128"/>
                <a:cs typeface="+mn-cs"/>
              </a:rPr>
              <a:t>If – Then (IT) instruction added (16 bit)</a:t>
            </a:r>
          </a:p>
          <a:p>
            <a:pPr marL="722313" lvl="1" indent="-265113" algn="l" fontAlgn="ctr">
              <a:spcBef>
                <a:spcPct val="25000"/>
              </a:spcBef>
              <a:buClr>
                <a:schemeClr val="accent1"/>
              </a:buClr>
              <a:buSzPct val="125000"/>
              <a:buFont typeface="Wingdings" pitchFamily="2" charset="2"/>
              <a:buChar char="§"/>
              <a:defRPr/>
            </a:pPr>
            <a:r>
              <a:rPr lang="en-US" sz="1600" b="0" dirty="0">
                <a:latin typeface="Arial" charset="0"/>
                <a:ea typeface="MS PGothic" pitchFamily="34" charset="-128"/>
                <a:cs typeface="+mn-cs"/>
              </a:rPr>
              <a:t>Up to 3 additional “then” or “else” conditions maybe specified (T or E)</a:t>
            </a:r>
          </a:p>
          <a:p>
            <a:pPr marL="722313" lvl="1" indent="-277813" algn="l" fontAlgn="ctr">
              <a:spcBef>
                <a:spcPct val="25000"/>
              </a:spcBef>
              <a:buClr>
                <a:schemeClr val="accent1"/>
              </a:buClr>
              <a:buSzPct val="125000"/>
              <a:buFont typeface="Wingdings" pitchFamily="2" charset="2"/>
              <a:buChar char="§"/>
              <a:defRPr/>
            </a:pPr>
            <a:r>
              <a:rPr lang="en-US" sz="1600" b="0" dirty="0">
                <a:latin typeface="Arial" charset="0"/>
                <a:ea typeface="MS PGothic" pitchFamily="34" charset="-128"/>
                <a:cs typeface="+mn-cs"/>
              </a:rPr>
              <a:t>Makes up to 4 following instructions conditional</a:t>
            </a:r>
          </a:p>
        </p:txBody>
      </p:sp>
      <p:sp>
        <p:nvSpPr>
          <p:cNvPr id="22533" name="Rectangle 5"/>
          <p:cNvSpPr>
            <a:spLocks noChangeArrowheads="1"/>
          </p:cNvSpPr>
          <p:nvPr/>
        </p:nvSpPr>
        <p:spPr bwMode="auto">
          <a:xfrm>
            <a:off x="381000" y="3810000"/>
            <a:ext cx="8534400" cy="2133600"/>
          </a:xfrm>
          <a:prstGeom prst="rect">
            <a:avLst/>
          </a:prstGeom>
          <a:noFill/>
          <a:ln w="9525">
            <a:noFill/>
            <a:miter lim="800000"/>
            <a:headEnd/>
            <a:tailEnd/>
          </a:ln>
        </p:spPr>
        <p:txBody>
          <a:bodyPr/>
          <a:lstStyle/>
          <a:p>
            <a:pPr marL="265113" indent="-265113" algn="l" fontAlgn="ctr">
              <a:lnSpc>
                <a:spcPct val="90000"/>
              </a:lnSpc>
              <a:spcBef>
                <a:spcPct val="25000"/>
              </a:spcBef>
              <a:buClr>
                <a:schemeClr val="accent1"/>
              </a:buClr>
              <a:buSzPct val="125000"/>
              <a:buFont typeface="Wingdings" pitchFamily="2" charset="2"/>
              <a:buChar char="§"/>
            </a:pPr>
            <a:r>
              <a:rPr lang="en-US" sz="2000" b="0" dirty="0"/>
              <a:t>Any normal ARM condition code can be used</a:t>
            </a:r>
          </a:p>
          <a:p>
            <a:pPr marL="265113" indent="-265113" algn="l" fontAlgn="ctr">
              <a:lnSpc>
                <a:spcPct val="90000"/>
              </a:lnSpc>
              <a:spcBef>
                <a:spcPct val="25000"/>
              </a:spcBef>
              <a:buClr>
                <a:schemeClr val="accent1"/>
              </a:buClr>
              <a:buSzPct val="125000"/>
              <a:buFont typeface="Wingdings" pitchFamily="2" charset="2"/>
              <a:buChar char="§"/>
            </a:pPr>
            <a:r>
              <a:rPr lang="en-US" sz="2000" b="0" dirty="0"/>
              <a:t>16-bit instructions in block do not affect condition code flags</a:t>
            </a:r>
          </a:p>
          <a:p>
            <a:pPr marL="722313" lvl="1" indent="-277813" algn="l" fontAlgn="ctr">
              <a:lnSpc>
                <a:spcPct val="90000"/>
              </a:lnSpc>
              <a:spcBef>
                <a:spcPct val="25000"/>
              </a:spcBef>
              <a:buClr>
                <a:schemeClr val="accent1"/>
              </a:buClr>
              <a:buSzPct val="125000"/>
              <a:buFont typeface="Wingdings" pitchFamily="2" charset="2"/>
              <a:buChar char="§"/>
            </a:pPr>
            <a:r>
              <a:rPr lang="en-US" sz="1600" b="0" dirty="0"/>
              <a:t>Apart from comparison instruction</a:t>
            </a:r>
          </a:p>
          <a:p>
            <a:pPr marL="722313" lvl="1" indent="-277813" algn="l" fontAlgn="ctr">
              <a:lnSpc>
                <a:spcPct val="90000"/>
              </a:lnSpc>
              <a:spcBef>
                <a:spcPct val="25000"/>
              </a:spcBef>
              <a:buClr>
                <a:schemeClr val="accent1"/>
              </a:buClr>
              <a:buSzPct val="125000"/>
              <a:buFont typeface="Wingdings" pitchFamily="2" charset="2"/>
              <a:buChar char="§"/>
            </a:pPr>
            <a:r>
              <a:rPr lang="en-US" sz="1600" b="0" dirty="0"/>
              <a:t>32 bit instructions may affect flags (normal rules apply</a:t>
            </a:r>
            <a:r>
              <a:rPr lang="en-US" b="0" dirty="0"/>
              <a:t>)</a:t>
            </a:r>
          </a:p>
          <a:p>
            <a:pPr marL="265113" indent="-265113" algn="l" fontAlgn="ctr">
              <a:lnSpc>
                <a:spcPct val="90000"/>
              </a:lnSpc>
              <a:spcBef>
                <a:spcPct val="25000"/>
              </a:spcBef>
              <a:buClr>
                <a:schemeClr val="accent1"/>
              </a:buClr>
              <a:buSzPct val="125000"/>
              <a:buFont typeface="Wingdings" pitchFamily="2" charset="2"/>
              <a:buChar char="§"/>
            </a:pPr>
            <a:r>
              <a:rPr lang="en-US" sz="2000" b="0" dirty="0"/>
              <a:t>Current “if-then status” stored in CPSR</a:t>
            </a:r>
          </a:p>
          <a:p>
            <a:pPr marL="722313" lvl="1" indent="-277813" algn="l" fontAlgn="ctr">
              <a:lnSpc>
                <a:spcPct val="90000"/>
              </a:lnSpc>
              <a:spcBef>
                <a:spcPct val="25000"/>
              </a:spcBef>
              <a:buClr>
                <a:schemeClr val="accent1"/>
              </a:buClr>
              <a:buSzPct val="125000"/>
              <a:buFont typeface="Wingdings" pitchFamily="2" charset="2"/>
              <a:buChar char="§"/>
            </a:pPr>
            <a:r>
              <a:rPr lang="en-US" sz="1600" b="0" dirty="0"/>
              <a:t>Conditional block maybe safely interrupted and returned to</a:t>
            </a:r>
          </a:p>
          <a:p>
            <a:pPr marL="722313" lvl="1" indent="-277813" algn="l" fontAlgn="ctr">
              <a:lnSpc>
                <a:spcPct val="90000"/>
              </a:lnSpc>
              <a:spcBef>
                <a:spcPct val="25000"/>
              </a:spcBef>
              <a:buClr>
                <a:schemeClr val="accent1"/>
              </a:buClr>
              <a:buSzPct val="125000"/>
              <a:buFont typeface="Wingdings" pitchFamily="2" charset="2"/>
              <a:buChar char="§"/>
            </a:pPr>
            <a:r>
              <a:rPr lang="en-US" sz="1600" b="0" dirty="0"/>
              <a:t>Must NOT branch into or out of ‘if-then’ block</a:t>
            </a:r>
          </a:p>
        </p:txBody>
      </p:sp>
      <p:sp>
        <p:nvSpPr>
          <p:cNvPr id="22534" name="Rectangle 6"/>
          <p:cNvSpPr>
            <a:spLocks noGrp="1" noChangeArrowheads="1"/>
          </p:cNvSpPr>
          <p:nvPr>
            <p:ph type="body" sz="half" idx="2"/>
          </p:nvPr>
        </p:nvSpPr>
        <p:spPr>
          <a:xfrm>
            <a:off x="5395913" y="2084388"/>
            <a:ext cx="2097087" cy="1692275"/>
          </a:xfrm>
          <a:ln>
            <a:solidFill>
              <a:schemeClr val="tx1"/>
            </a:solidFill>
          </a:ln>
        </p:spPr>
        <p:txBody>
          <a:bodyPr lIns="223200" tIns="111600"/>
          <a:lstStyle/>
          <a:p>
            <a:pPr eaLnBrk="1" hangingPunct="1">
              <a:buFont typeface="Wingdings" pitchFamily="2" charset="2"/>
              <a:buNone/>
            </a:pPr>
            <a:r>
              <a:rPr lang="en-US" sz="2000" b="1" smtClean="0">
                <a:latin typeface="Courier New" pitchFamily="49" charset="0"/>
              </a:rPr>
              <a:t>   MOVEQ</a:t>
            </a:r>
          </a:p>
          <a:p>
            <a:pPr eaLnBrk="1" hangingPunct="1">
              <a:buFont typeface="Wingdings" pitchFamily="2" charset="2"/>
              <a:buNone/>
            </a:pPr>
            <a:r>
              <a:rPr lang="en-US" sz="2000" b="1" smtClean="0">
                <a:latin typeface="Courier New" pitchFamily="49" charset="0"/>
              </a:rPr>
              <a:t>   ADDEQ</a:t>
            </a:r>
          </a:p>
          <a:p>
            <a:pPr eaLnBrk="1" hangingPunct="1">
              <a:buFont typeface="Wingdings" pitchFamily="2" charset="2"/>
              <a:buNone/>
            </a:pPr>
            <a:r>
              <a:rPr lang="en-US" sz="2000" b="1" smtClean="0">
                <a:latin typeface="Courier New" pitchFamily="49" charset="0"/>
              </a:rPr>
              <a:t>   SUBNE</a:t>
            </a:r>
          </a:p>
          <a:p>
            <a:pPr eaLnBrk="1" hangingPunct="1">
              <a:buFont typeface="Wingdings" pitchFamily="2" charset="2"/>
              <a:buNone/>
            </a:pPr>
            <a:r>
              <a:rPr lang="en-US" sz="2000" b="1" smtClean="0">
                <a:latin typeface="Courier New" pitchFamily="49" charset="0"/>
              </a:rPr>
              <a:t>   ORREQ</a:t>
            </a:r>
          </a:p>
        </p:txBody>
      </p:sp>
      <p:sp>
        <p:nvSpPr>
          <p:cNvPr id="22535" name="AutoShape 7"/>
          <p:cNvSpPr>
            <a:spLocks noChangeArrowheads="1"/>
          </p:cNvSpPr>
          <p:nvPr/>
        </p:nvSpPr>
        <p:spPr bwMode="auto">
          <a:xfrm>
            <a:off x="4090988" y="2697163"/>
            <a:ext cx="1131887" cy="403225"/>
          </a:xfrm>
          <a:prstGeom prst="rightArrow">
            <a:avLst>
              <a:gd name="adj1" fmla="val 50000"/>
              <a:gd name="adj2" fmla="val 70177"/>
            </a:avLst>
          </a:prstGeom>
          <a:solidFill>
            <a:schemeClr val="accent1"/>
          </a:solidFill>
          <a:ln w="12700" algn="ctr">
            <a:solidFill>
              <a:schemeClr val="tx1"/>
            </a:solidFill>
            <a:miter lim="800000"/>
            <a:headEnd/>
            <a:tailEnd/>
          </a:ln>
        </p:spPr>
        <p:txBody>
          <a:bodyPr wrap="none" lIns="80167" tIns="40084" rIns="80167" bIns="40084" anchor="ctr">
            <a:spAutoFit/>
          </a:bodyPr>
          <a:lstStyle/>
          <a:p>
            <a:pPr algn="ctr"/>
            <a:endParaRPr 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2"/>
          <p:cNvGrpSpPr>
            <a:grpSpLocks/>
          </p:cNvGrpSpPr>
          <p:nvPr/>
        </p:nvGrpSpPr>
        <p:grpSpPr bwMode="auto">
          <a:xfrm>
            <a:off x="1273175" y="1308100"/>
            <a:ext cx="4691063" cy="2582863"/>
            <a:chOff x="994" y="776"/>
            <a:chExt cx="2955" cy="1627"/>
          </a:xfrm>
        </p:grpSpPr>
        <p:sp>
          <p:nvSpPr>
            <p:cNvPr id="257027" name="AutoShape 3"/>
            <p:cNvSpPr>
              <a:spLocks noChangeArrowheads="1"/>
            </p:cNvSpPr>
            <p:nvPr/>
          </p:nvSpPr>
          <p:spPr bwMode="auto">
            <a:xfrm>
              <a:off x="994" y="776"/>
              <a:ext cx="2955" cy="1627"/>
            </a:xfrm>
            <a:prstGeom prst="cube">
              <a:avLst>
                <a:gd name="adj" fmla="val 4181"/>
              </a:avLst>
            </a:prstGeom>
            <a:solidFill>
              <a:srgbClr val="0099CC"/>
            </a:solidFill>
            <a:ln w="12700">
              <a:solidFill>
                <a:schemeClr val="tx1"/>
              </a:solidFill>
              <a:miter lim="800000"/>
              <a:headEnd/>
              <a:tailEnd/>
            </a:ln>
            <a:effectLst/>
          </p:spPr>
          <p:txBody>
            <a:bodyPr lIns="80167" tIns="40084" rIns="80167" bIns="40084" anchor="ctr">
              <a:spAutoFit/>
            </a:bodyPr>
            <a:lstStyle/>
            <a:p>
              <a:endParaRPr lang="en-US"/>
            </a:p>
          </p:txBody>
        </p:sp>
        <p:sp>
          <p:nvSpPr>
            <p:cNvPr id="257028" name="AutoShape 4"/>
            <p:cNvSpPr>
              <a:spLocks noChangeArrowheads="1"/>
            </p:cNvSpPr>
            <p:nvPr/>
          </p:nvSpPr>
          <p:spPr bwMode="auto">
            <a:xfrm>
              <a:off x="1050" y="944"/>
              <a:ext cx="1440" cy="194"/>
            </a:xfrm>
            <a:prstGeom prst="cube">
              <a:avLst>
                <a:gd name="adj" fmla="val 4181"/>
              </a:avLst>
            </a:prstGeom>
            <a:noFill/>
            <a:ln w="12700">
              <a:noFill/>
              <a:miter lim="800000"/>
              <a:headEnd/>
              <a:tailEnd/>
            </a:ln>
            <a:effectLst/>
          </p:spPr>
          <p:txBody>
            <a:bodyPr lIns="80167" tIns="40084" rIns="80167" bIns="40084" anchor="ctr">
              <a:spAutoFit/>
            </a:bodyPr>
            <a:lstStyle/>
            <a:p>
              <a:pPr algn="l" defTabSz="801688" eaLnBrk="0" fontAlgn="ctr" hangingPunct="0">
                <a:lnSpc>
                  <a:spcPct val="80000"/>
                </a:lnSpc>
                <a:spcBef>
                  <a:spcPct val="50000"/>
                </a:spcBef>
                <a:buClr>
                  <a:schemeClr val="bg2"/>
                </a:buClr>
                <a:buSzPct val="125000"/>
                <a:buFont typeface="Wingdings" pitchFamily="2" charset="2"/>
                <a:buNone/>
              </a:pPr>
              <a:r>
                <a:rPr lang="en-US" sz="1800" b="0">
                  <a:solidFill>
                    <a:schemeClr val="bg1"/>
                  </a:solidFill>
                </a:rPr>
                <a:t>Load/Store</a:t>
              </a:r>
            </a:p>
          </p:txBody>
        </p:sp>
      </p:grpSp>
      <p:grpSp>
        <p:nvGrpSpPr>
          <p:cNvPr id="257029" name="Group 5"/>
          <p:cNvGrpSpPr>
            <a:grpSpLocks/>
          </p:cNvGrpSpPr>
          <p:nvPr/>
        </p:nvGrpSpPr>
        <p:grpSpPr bwMode="auto">
          <a:xfrm>
            <a:off x="1905000" y="1982788"/>
            <a:ext cx="4691063" cy="2582862"/>
            <a:chOff x="1200" y="1159"/>
            <a:chExt cx="2955" cy="1627"/>
          </a:xfrm>
        </p:grpSpPr>
        <p:sp>
          <p:nvSpPr>
            <p:cNvPr id="257030" name="AutoShape 6"/>
            <p:cNvSpPr>
              <a:spLocks noChangeArrowheads="1"/>
            </p:cNvSpPr>
            <p:nvPr/>
          </p:nvSpPr>
          <p:spPr bwMode="auto">
            <a:xfrm>
              <a:off x="1200" y="1159"/>
              <a:ext cx="2955" cy="1627"/>
            </a:xfrm>
            <a:prstGeom prst="cube">
              <a:avLst>
                <a:gd name="adj" fmla="val 4181"/>
              </a:avLst>
            </a:prstGeom>
            <a:solidFill>
              <a:srgbClr val="3366FF"/>
            </a:solidFill>
            <a:ln w="12700">
              <a:solidFill>
                <a:schemeClr val="tx1"/>
              </a:solidFill>
              <a:miter lim="800000"/>
              <a:headEnd/>
              <a:tailEnd/>
            </a:ln>
            <a:effectLst/>
          </p:spPr>
          <p:txBody>
            <a:bodyPr lIns="80167" tIns="40084" rIns="80167" bIns="40084" anchor="ctr">
              <a:spAutoFit/>
            </a:bodyPr>
            <a:lstStyle/>
            <a:p>
              <a:endParaRPr lang="en-US"/>
            </a:p>
          </p:txBody>
        </p:sp>
        <p:sp>
          <p:nvSpPr>
            <p:cNvPr id="257031" name="AutoShape 7"/>
            <p:cNvSpPr>
              <a:spLocks noChangeArrowheads="1"/>
            </p:cNvSpPr>
            <p:nvPr/>
          </p:nvSpPr>
          <p:spPr bwMode="auto">
            <a:xfrm>
              <a:off x="1366" y="1381"/>
              <a:ext cx="1440" cy="194"/>
            </a:xfrm>
            <a:prstGeom prst="cube">
              <a:avLst>
                <a:gd name="adj" fmla="val 4181"/>
              </a:avLst>
            </a:prstGeom>
            <a:noFill/>
            <a:ln w="12700">
              <a:noFill/>
              <a:miter lim="800000"/>
              <a:headEnd/>
              <a:tailEnd/>
            </a:ln>
            <a:effectLst/>
          </p:spPr>
          <p:txBody>
            <a:bodyPr lIns="80167" tIns="40084" rIns="80167" bIns="40084" anchor="ctr">
              <a:spAutoFit/>
            </a:bodyPr>
            <a:lstStyle/>
            <a:p>
              <a:pPr algn="l" defTabSz="801688" eaLnBrk="0" fontAlgn="ctr" hangingPunct="0">
                <a:lnSpc>
                  <a:spcPct val="80000"/>
                </a:lnSpc>
                <a:spcBef>
                  <a:spcPct val="50000"/>
                </a:spcBef>
                <a:buClr>
                  <a:schemeClr val="bg2"/>
                </a:buClr>
                <a:buSzPct val="125000"/>
                <a:buFont typeface="Wingdings" pitchFamily="2" charset="2"/>
                <a:buNone/>
              </a:pPr>
              <a:r>
                <a:rPr lang="en-US" sz="1800" b="0">
                  <a:solidFill>
                    <a:schemeClr val="bg1"/>
                  </a:solidFill>
                </a:rPr>
                <a:t>Miscellaneous</a:t>
              </a:r>
            </a:p>
          </p:txBody>
        </p:sp>
      </p:grpSp>
      <p:sp>
        <p:nvSpPr>
          <p:cNvPr id="257032" name="Rectangle 8"/>
          <p:cNvSpPr>
            <a:spLocks noGrp="1" noChangeArrowheads="1"/>
          </p:cNvSpPr>
          <p:nvPr>
            <p:ph type="title"/>
          </p:nvPr>
        </p:nvSpPr>
        <p:spPr/>
        <p:txBody>
          <a:bodyPr/>
          <a:lstStyle/>
          <a:p>
            <a:r>
              <a:rPr lang="en-US"/>
              <a:t>Classes of Instructions (v4T)</a:t>
            </a:r>
          </a:p>
        </p:txBody>
      </p:sp>
      <p:grpSp>
        <p:nvGrpSpPr>
          <p:cNvPr id="257033" name="Group 9"/>
          <p:cNvGrpSpPr>
            <a:grpSpLocks/>
          </p:cNvGrpSpPr>
          <p:nvPr/>
        </p:nvGrpSpPr>
        <p:grpSpPr bwMode="auto">
          <a:xfrm>
            <a:off x="2533650" y="2770188"/>
            <a:ext cx="4691063" cy="2582862"/>
            <a:chOff x="1440" y="1589"/>
            <a:chExt cx="2955" cy="1627"/>
          </a:xfrm>
        </p:grpSpPr>
        <p:sp>
          <p:nvSpPr>
            <p:cNvPr id="257034" name="AutoShape 10"/>
            <p:cNvSpPr>
              <a:spLocks noChangeArrowheads="1"/>
            </p:cNvSpPr>
            <p:nvPr/>
          </p:nvSpPr>
          <p:spPr bwMode="auto">
            <a:xfrm>
              <a:off x="1440" y="1589"/>
              <a:ext cx="2955" cy="1627"/>
            </a:xfrm>
            <a:prstGeom prst="cube">
              <a:avLst>
                <a:gd name="adj" fmla="val 4181"/>
              </a:avLst>
            </a:prstGeom>
            <a:solidFill>
              <a:srgbClr val="3366CC"/>
            </a:solidFill>
            <a:ln w="12700">
              <a:solidFill>
                <a:schemeClr val="tx1"/>
              </a:solidFill>
              <a:miter lim="800000"/>
              <a:headEnd/>
              <a:tailEnd/>
            </a:ln>
            <a:effectLst/>
          </p:spPr>
          <p:txBody>
            <a:bodyPr lIns="80167" tIns="40084" rIns="80167" bIns="40084" anchor="ctr">
              <a:spAutoFit/>
            </a:bodyPr>
            <a:lstStyle/>
            <a:p>
              <a:endParaRPr lang="en-US"/>
            </a:p>
          </p:txBody>
        </p:sp>
        <p:sp>
          <p:nvSpPr>
            <p:cNvPr id="257035" name="AutoShape 11"/>
            <p:cNvSpPr>
              <a:spLocks noChangeArrowheads="1"/>
            </p:cNvSpPr>
            <p:nvPr/>
          </p:nvSpPr>
          <p:spPr bwMode="auto">
            <a:xfrm>
              <a:off x="1578" y="1782"/>
              <a:ext cx="1440" cy="194"/>
            </a:xfrm>
            <a:prstGeom prst="cube">
              <a:avLst>
                <a:gd name="adj" fmla="val 4181"/>
              </a:avLst>
            </a:prstGeom>
            <a:noFill/>
            <a:ln w="12700">
              <a:noFill/>
              <a:miter lim="800000"/>
              <a:headEnd/>
              <a:tailEnd/>
            </a:ln>
            <a:effectLst/>
          </p:spPr>
          <p:txBody>
            <a:bodyPr lIns="80167" tIns="40084" rIns="80167" bIns="40084" anchor="ctr">
              <a:spAutoFit/>
            </a:bodyPr>
            <a:lstStyle/>
            <a:p>
              <a:pPr algn="l" defTabSz="801688" eaLnBrk="0" fontAlgn="ctr" hangingPunct="0">
                <a:lnSpc>
                  <a:spcPct val="80000"/>
                </a:lnSpc>
                <a:spcBef>
                  <a:spcPct val="50000"/>
                </a:spcBef>
                <a:buClr>
                  <a:schemeClr val="bg2"/>
                </a:buClr>
                <a:buSzPct val="125000"/>
                <a:buFont typeface="Wingdings" pitchFamily="2" charset="2"/>
                <a:buNone/>
              </a:pPr>
              <a:r>
                <a:rPr lang="en-US" sz="1800" b="0">
                  <a:solidFill>
                    <a:schemeClr val="bg1"/>
                  </a:solidFill>
                </a:rPr>
                <a:t>Data Operations</a:t>
              </a:r>
            </a:p>
          </p:txBody>
        </p:sp>
      </p:grpSp>
      <p:grpSp>
        <p:nvGrpSpPr>
          <p:cNvPr id="257036" name="Group 12"/>
          <p:cNvGrpSpPr>
            <a:grpSpLocks/>
          </p:cNvGrpSpPr>
          <p:nvPr/>
        </p:nvGrpSpPr>
        <p:grpSpPr bwMode="auto">
          <a:xfrm>
            <a:off x="3186113" y="3554413"/>
            <a:ext cx="4691062" cy="2582862"/>
            <a:chOff x="1738" y="2083"/>
            <a:chExt cx="2955" cy="1627"/>
          </a:xfrm>
        </p:grpSpPr>
        <p:grpSp>
          <p:nvGrpSpPr>
            <p:cNvPr id="257037" name="Group 13"/>
            <p:cNvGrpSpPr>
              <a:grpSpLocks/>
            </p:cNvGrpSpPr>
            <p:nvPr/>
          </p:nvGrpSpPr>
          <p:grpSpPr bwMode="auto">
            <a:xfrm>
              <a:off x="1738" y="2083"/>
              <a:ext cx="2955" cy="1627"/>
              <a:chOff x="1738" y="2083"/>
              <a:chExt cx="2955" cy="1627"/>
            </a:xfrm>
          </p:grpSpPr>
          <p:sp>
            <p:nvSpPr>
              <p:cNvPr id="257038" name="AutoShape 14"/>
              <p:cNvSpPr>
                <a:spLocks noChangeArrowheads="1"/>
              </p:cNvSpPr>
              <p:nvPr/>
            </p:nvSpPr>
            <p:spPr bwMode="auto">
              <a:xfrm>
                <a:off x="1738" y="2083"/>
                <a:ext cx="2955" cy="1627"/>
              </a:xfrm>
              <a:prstGeom prst="cube">
                <a:avLst>
                  <a:gd name="adj" fmla="val 4181"/>
                </a:avLst>
              </a:prstGeom>
              <a:solidFill>
                <a:srgbClr val="666699"/>
              </a:solidFill>
              <a:ln w="12700">
                <a:solidFill>
                  <a:schemeClr val="tx1"/>
                </a:solidFill>
                <a:miter lim="800000"/>
                <a:headEnd/>
                <a:tailEnd/>
              </a:ln>
              <a:effectLst/>
            </p:spPr>
            <p:txBody>
              <a:bodyPr lIns="80167" tIns="40084" rIns="80167" bIns="40084" anchor="ctr">
                <a:spAutoFit/>
              </a:bodyPr>
              <a:lstStyle/>
              <a:p>
                <a:endParaRPr lang="en-US"/>
              </a:p>
            </p:txBody>
          </p:sp>
          <p:sp>
            <p:nvSpPr>
              <p:cNvPr id="257039" name="Text Box 15"/>
              <p:cNvSpPr txBox="1">
                <a:spLocks noChangeArrowheads="1"/>
              </p:cNvSpPr>
              <p:nvPr/>
            </p:nvSpPr>
            <p:spPr bwMode="auto">
              <a:xfrm>
                <a:off x="2349" y="2628"/>
                <a:ext cx="1448" cy="863"/>
              </a:xfrm>
              <a:prstGeom prst="rect">
                <a:avLst/>
              </a:prstGeom>
              <a:noFill/>
              <a:ln w="12700" algn="ctr">
                <a:noFill/>
                <a:miter lim="800000"/>
                <a:headEnd/>
                <a:tailEnd/>
              </a:ln>
              <a:effectLst/>
            </p:spPr>
            <p:txBody>
              <a:bodyPr lIns="80167" tIns="40084" rIns="80167" bIns="40084">
                <a:spAutoFit/>
              </a:bodyPr>
              <a:lstStyle/>
              <a:p>
                <a:pPr algn="l" defTabSz="801688" eaLnBrk="0" fontAlgn="ctr" hangingPunct="0">
                  <a:lnSpc>
                    <a:spcPct val="80000"/>
                  </a:lnSpc>
                  <a:spcBef>
                    <a:spcPct val="50000"/>
                  </a:spcBef>
                  <a:buClr>
                    <a:schemeClr val="bg2"/>
                  </a:buClr>
                  <a:buSzPct val="125000"/>
                  <a:buFont typeface="Wingdings" pitchFamily="2" charset="2"/>
                  <a:buNone/>
                </a:pPr>
                <a:r>
                  <a:rPr lang="en-US" sz="1800" b="0">
                    <a:solidFill>
                      <a:schemeClr val="bg1"/>
                    </a:solidFill>
                  </a:rPr>
                  <a:t>MOV	PC, Rm</a:t>
                </a:r>
              </a:p>
              <a:p>
                <a:pPr algn="l" defTabSz="801688" eaLnBrk="0" fontAlgn="ctr" hangingPunct="0">
                  <a:lnSpc>
                    <a:spcPct val="80000"/>
                  </a:lnSpc>
                  <a:spcBef>
                    <a:spcPct val="50000"/>
                  </a:spcBef>
                  <a:buClr>
                    <a:schemeClr val="bg2"/>
                  </a:buClr>
                  <a:buSzPct val="125000"/>
                  <a:buFont typeface="Wingdings" pitchFamily="2" charset="2"/>
                  <a:buNone/>
                </a:pPr>
                <a:r>
                  <a:rPr lang="en-US" sz="1800" b="0">
                    <a:solidFill>
                      <a:schemeClr val="bg1"/>
                    </a:solidFill>
                  </a:rPr>
                  <a:t>Bcc</a:t>
                </a:r>
              </a:p>
              <a:p>
                <a:pPr algn="l" defTabSz="801688" eaLnBrk="0" fontAlgn="ctr" hangingPunct="0">
                  <a:lnSpc>
                    <a:spcPct val="80000"/>
                  </a:lnSpc>
                  <a:spcBef>
                    <a:spcPct val="50000"/>
                  </a:spcBef>
                  <a:buClr>
                    <a:schemeClr val="bg2"/>
                  </a:buClr>
                  <a:buSzPct val="125000"/>
                  <a:buFont typeface="Wingdings" pitchFamily="2" charset="2"/>
                  <a:buNone/>
                </a:pPr>
                <a:r>
                  <a:rPr lang="en-US" sz="1800" b="0">
                    <a:solidFill>
                      <a:schemeClr val="bg1"/>
                    </a:solidFill>
                  </a:rPr>
                  <a:t>BL</a:t>
                </a:r>
              </a:p>
              <a:p>
                <a:pPr algn="l" defTabSz="801688" eaLnBrk="0" fontAlgn="ctr" hangingPunct="0">
                  <a:lnSpc>
                    <a:spcPct val="80000"/>
                  </a:lnSpc>
                  <a:spcBef>
                    <a:spcPct val="50000"/>
                  </a:spcBef>
                  <a:buClr>
                    <a:schemeClr val="bg2"/>
                  </a:buClr>
                  <a:buSzPct val="125000"/>
                  <a:buFont typeface="Wingdings" pitchFamily="2" charset="2"/>
                  <a:buNone/>
                </a:pPr>
                <a:r>
                  <a:rPr lang="en-US" sz="1800" b="0">
                    <a:solidFill>
                      <a:schemeClr val="bg1"/>
                    </a:solidFill>
                  </a:rPr>
                  <a:t>BLX</a:t>
                </a:r>
              </a:p>
            </p:txBody>
          </p:sp>
        </p:grpSp>
        <p:sp>
          <p:nvSpPr>
            <p:cNvPr id="257040" name="AutoShape 16"/>
            <p:cNvSpPr>
              <a:spLocks noChangeArrowheads="1"/>
            </p:cNvSpPr>
            <p:nvPr/>
          </p:nvSpPr>
          <p:spPr bwMode="auto">
            <a:xfrm>
              <a:off x="1881" y="2277"/>
              <a:ext cx="1440" cy="194"/>
            </a:xfrm>
            <a:prstGeom prst="cube">
              <a:avLst>
                <a:gd name="adj" fmla="val 4181"/>
              </a:avLst>
            </a:prstGeom>
            <a:noFill/>
            <a:ln w="12700">
              <a:noFill/>
              <a:miter lim="800000"/>
              <a:headEnd/>
              <a:tailEnd/>
            </a:ln>
            <a:effectLst/>
          </p:spPr>
          <p:txBody>
            <a:bodyPr lIns="80167" tIns="40084" rIns="80167" bIns="40084" anchor="ctr">
              <a:spAutoFit/>
            </a:bodyPr>
            <a:lstStyle/>
            <a:p>
              <a:pPr algn="l" defTabSz="801688" eaLnBrk="0" fontAlgn="ctr" hangingPunct="0">
                <a:lnSpc>
                  <a:spcPct val="80000"/>
                </a:lnSpc>
                <a:spcBef>
                  <a:spcPct val="50000"/>
                </a:spcBef>
                <a:buClr>
                  <a:schemeClr val="bg2"/>
                </a:buClr>
                <a:buSzPct val="125000"/>
                <a:buFont typeface="Wingdings" pitchFamily="2" charset="2"/>
                <a:buNone/>
              </a:pPr>
              <a:r>
                <a:rPr lang="en-US" sz="1800" b="0">
                  <a:solidFill>
                    <a:schemeClr val="bg1"/>
                  </a:solidFill>
                </a:rPr>
                <a:t>Change of Flow</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7026"/>
                                        </p:tgtEl>
                                        <p:attrNameLst>
                                          <p:attrName>style.visibility</p:attrName>
                                        </p:attrNameLst>
                                      </p:cBhvr>
                                      <p:to>
                                        <p:strVal val="visible"/>
                                      </p:to>
                                    </p:set>
                                    <p:animEffect transition="in" filter="fade">
                                      <p:cBhvr>
                                        <p:cTn id="7" dur="1000"/>
                                        <p:tgtEl>
                                          <p:spTgt spid="257026"/>
                                        </p:tgtEl>
                                      </p:cBhvr>
                                    </p:animEffect>
                                    <p:anim calcmode="lin" valueType="num">
                                      <p:cBhvr>
                                        <p:cTn id="8" dur="1000" fill="hold"/>
                                        <p:tgtEl>
                                          <p:spTgt spid="257026"/>
                                        </p:tgtEl>
                                        <p:attrNameLst>
                                          <p:attrName>ppt_x</p:attrName>
                                        </p:attrNameLst>
                                      </p:cBhvr>
                                      <p:tavLst>
                                        <p:tav tm="0">
                                          <p:val>
                                            <p:strVal val="#ppt_x"/>
                                          </p:val>
                                        </p:tav>
                                        <p:tav tm="100000">
                                          <p:val>
                                            <p:strVal val="#ppt_x"/>
                                          </p:val>
                                        </p:tav>
                                      </p:tavLst>
                                    </p:anim>
                                    <p:anim calcmode="lin" valueType="num">
                                      <p:cBhvr>
                                        <p:cTn id="9" dur="1000" fill="hold"/>
                                        <p:tgtEl>
                                          <p:spTgt spid="257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57029"/>
                                        </p:tgtEl>
                                        <p:attrNameLst>
                                          <p:attrName>style.visibility</p:attrName>
                                        </p:attrNameLst>
                                      </p:cBhvr>
                                      <p:to>
                                        <p:strVal val="visible"/>
                                      </p:to>
                                    </p:set>
                                    <p:animEffect transition="in" filter="fade">
                                      <p:cBhvr>
                                        <p:cTn id="14" dur="1000"/>
                                        <p:tgtEl>
                                          <p:spTgt spid="257029"/>
                                        </p:tgtEl>
                                      </p:cBhvr>
                                    </p:animEffect>
                                    <p:anim calcmode="lin" valueType="num">
                                      <p:cBhvr>
                                        <p:cTn id="15" dur="1000" fill="hold"/>
                                        <p:tgtEl>
                                          <p:spTgt spid="257029"/>
                                        </p:tgtEl>
                                        <p:attrNameLst>
                                          <p:attrName>ppt_x</p:attrName>
                                        </p:attrNameLst>
                                      </p:cBhvr>
                                      <p:tavLst>
                                        <p:tav tm="0">
                                          <p:val>
                                            <p:strVal val="#ppt_x"/>
                                          </p:val>
                                        </p:tav>
                                        <p:tav tm="100000">
                                          <p:val>
                                            <p:strVal val="#ppt_x"/>
                                          </p:val>
                                        </p:tav>
                                      </p:tavLst>
                                    </p:anim>
                                    <p:anim calcmode="lin" valueType="num">
                                      <p:cBhvr>
                                        <p:cTn id="16" dur="1000" fill="hold"/>
                                        <p:tgtEl>
                                          <p:spTgt spid="2570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7033"/>
                                        </p:tgtEl>
                                        <p:attrNameLst>
                                          <p:attrName>style.visibility</p:attrName>
                                        </p:attrNameLst>
                                      </p:cBhvr>
                                      <p:to>
                                        <p:strVal val="visible"/>
                                      </p:to>
                                    </p:set>
                                    <p:animEffect transition="in" filter="fade">
                                      <p:cBhvr>
                                        <p:cTn id="21" dur="1000"/>
                                        <p:tgtEl>
                                          <p:spTgt spid="257033"/>
                                        </p:tgtEl>
                                      </p:cBhvr>
                                    </p:animEffect>
                                    <p:anim calcmode="lin" valueType="num">
                                      <p:cBhvr>
                                        <p:cTn id="22" dur="1000" fill="hold"/>
                                        <p:tgtEl>
                                          <p:spTgt spid="257033"/>
                                        </p:tgtEl>
                                        <p:attrNameLst>
                                          <p:attrName>ppt_x</p:attrName>
                                        </p:attrNameLst>
                                      </p:cBhvr>
                                      <p:tavLst>
                                        <p:tav tm="0">
                                          <p:val>
                                            <p:strVal val="#ppt_x"/>
                                          </p:val>
                                        </p:tav>
                                        <p:tav tm="100000">
                                          <p:val>
                                            <p:strVal val="#ppt_x"/>
                                          </p:val>
                                        </p:tav>
                                      </p:tavLst>
                                    </p:anim>
                                    <p:anim calcmode="lin" valueType="num">
                                      <p:cBhvr>
                                        <p:cTn id="23" dur="1000" fill="hold"/>
                                        <p:tgtEl>
                                          <p:spTgt spid="2570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57036"/>
                                        </p:tgtEl>
                                        <p:attrNameLst>
                                          <p:attrName>style.visibility</p:attrName>
                                        </p:attrNameLst>
                                      </p:cBhvr>
                                      <p:to>
                                        <p:strVal val="visible"/>
                                      </p:to>
                                    </p:set>
                                    <p:animEffect transition="in" filter="fade">
                                      <p:cBhvr>
                                        <p:cTn id="28" dur="1000"/>
                                        <p:tgtEl>
                                          <p:spTgt spid="257036"/>
                                        </p:tgtEl>
                                      </p:cBhvr>
                                    </p:animEffect>
                                    <p:anim calcmode="lin" valueType="num">
                                      <p:cBhvr>
                                        <p:cTn id="29" dur="1000" fill="hold"/>
                                        <p:tgtEl>
                                          <p:spTgt spid="257036"/>
                                        </p:tgtEl>
                                        <p:attrNameLst>
                                          <p:attrName>ppt_x</p:attrName>
                                        </p:attrNameLst>
                                      </p:cBhvr>
                                      <p:tavLst>
                                        <p:tav tm="0">
                                          <p:val>
                                            <p:strVal val="#ppt_x"/>
                                          </p:val>
                                        </p:tav>
                                        <p:tav tm="100000">
                                          <p:val>
                                            <p:strVal val="#ppt_x"/>
                                          </p:val>
                                        </p:tav>
                                      </p:tavLst>
                                    </p:anim>
                                    <p:anim calcmode="lin" valueType="num">
                                      <p:cBhvr>
                                        <p:cTn id="30" dur="1000" fill="hold"/>
                                        <p:tgtEl>
                                          <p:spTgt spid="2570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ChangeArrowheads="1"/>
          </p:cNvSpPr>
          <p:nvPr/>
        </p:nvSpPr>
        <p:spPr bwMode="auto">
          <a:xfrm>
            <a:off x="690563" y="6243638"/>
            <a:ext cx="1905000" cy="455612"/>
          </a:xfrm>
          <a:prstGeom prst="rect">
            <a:avLst/>
          </a:prstGeom>
          <a:noFill/>
          <a:ln w="9525">
            <a:noFill/>
            <a:miter lim="800000"/>
            <a:headEnd/>
            <a:tailEnd/>
          </a:ln>
          <a:effectLst/>
        </p:spPr>
        <p:txBody>
          <a:bodyPr wrap="none" anchor="ctr"/>
          <a:lstStyle/>
          <a:p>
            <a:endParaRPr lang="en-US"/>
          </a:p>
        </p:txBody>
      </p:sp>
      <p:sp>
        <p:nvSpPr>
          <p:cNvPr id="260099" name="Rectangle 3"/>
          <p:cNvSpPr>
            <a:spLocks noChangeArrowheads="1"/>
          </p:cNvSpPr>
          <p:nvPr/>
        </p:nvSpPr>
        <p:spPr bwMode="auto">
          <a:xfrm>
            <a:off x="3125788" y="6243638"/>
            <a:ext cx="2892425" cy="455612"/>
          </a:xfrm>
          <a:prstGeom prst="rect">
            <a:avLst/>
          </a:prstGeom>
          <a:noFill/>
          <a:ln w="9525">
            <a:noFill/>
            <a:miter lim="800000"/>
            <a:headEnd/>
            <a:tailEnd/>
          </a:ln>
          <a:effectLst/>
        </p:spPr>
        <p:txBody>
          <a:bodyPr wrap="none" anchor="ctr"/>
          <a:lstStyle/>
          <a:p>
            <a:endParaRPr lang="en-US"/>
          </a:p>
        </p:txBody>
      </p:sp>
      <p:sp>
        <p:nvSpPr>
          <p:cNvPr id="260100" name="Rectangle 4"/>
          <p:cNvSpPr>
            <a:spLocks noChangeArrowheads="1"/>
          </p:cNvSpPr>
          <p:nvPr/>
        </p:nvSpPr>
        <p:spPr bwMode="auto">
          <a:xfrm>
            <a:off x="690563" y="6243638"/>
            <a:ext cx="1905000" cy="455612"/>
          </a:xfrm>
          <a:prstGeom prst="rect">
            <a:avLst/>
          </a:prstGeom>
          <a:noFill/>
          <a:ln w="9525">
            <a:noFill/>
            <a:miter lim="800000"/>
            <a:headEnd/>
            <a:tailEnd/>
          </a:ln>
          <a:effectLst/>
        </p:spPr>
        <p:txBody>
          <a:bodyPr wrap="none" anchor="ctr"/>
          <a:lstStyle/>
          <a:p>
            <a:endParaRPr lang="en-US"/>
          </a:p>
        </p:txBody>
      </p:sp>
      <p:sp>
        <p:nvSpPr>
          <p:cNvPr id="260101" name="Rectangle 5"/>
          <p:cNvSpPr>
            <a:spLocks noChangeArrowheads="1"/>
          </p:cNvSpPr>
          <p:nvPr/>
        </p:nvSpPr>
        <p:spPr bwMode="auto">
          <a:xfrm>
            <a:off x="3125788" y="6243638"/>
            <a:ext cx="2892425" cy="455612"/>
          </a:xfrm>
          <a:prstGeom prst="rect">
            <a:avLst/>
          </a:prstGeom>
          <a:noFill/>
          <a:ln w="9525">
            <a:noFill/>
            <a:miter lim="800000"/>
            <a:headEnd/>
            <a:tailEnd/>
          </a:ln>
          <a:effectLst/>
        </p:spPr>
        <p:txBody>
          <a:bodyPr wrap="none" anchor="ctr"/>
          <a:lstStyle/>
          <a:p>
            <a:endParaRPr lang="en-US"/>
          </a:p>
        </p:txBody>
      </p:sp>
      <p:sp>
        <p:nvSpPr>
          <p:cNvPr id="260102" name="Rectangle 6"/>
          <p:cNvSpPr>
            <a:spLocks noGrp="1" noChangeArrowheads="1"/>
          </p:cNvSpPr>
          <p:nvPr>
            <p:ph type="title"/>
          </p:nvPr>
        </p:nvSpPr>
        <p:spPr/>
        <p:txBody>
          <a:bodyPr/>
          <a:lstStyle/>
          <a:p>
            <a:r>
              <a:rPr lang="en-US"/>
              <a:t>Data processing Instructions</a:t>
            </a:r>
          </a:p>
        </p:txBody>
      </p:sp>
      <p:sp>
        <p:nvSpPr>
          <p:cNvPr id="260103" name="Rectangle 7"/>
          <p:cNvSpPr>
            <a:spLocks noGrp="1" noChangeArrowheads="1"/>
          </p:cNvSpPr>
          <p:nvPr>
            <p:ph type="body" idx="1"/>
          </p:nvPr>
        </p:nvSpPr>
        <p:spPr/>
        <p:txBody>
          <a:bodyPr/>
          <a:lstStyle/>
          <a:p>
            <a:pPr>
              <a:lnSpc>
                <a:spcPct val="90000"/>
              </a:lnSpc>
            </a:pPr>
            <a:r>
              <a:rPr lang="en-US" sz="2000"/>
              <a:t>Consist of :</a:t>
            </a:r>
          </a:p>
          <a:p>
            <a:pPr lvl="1">
              <a:lnSpc>
                <a:spcPct val="90000"/>
              </a:lnSpc>
            </a:pPr>
            <a:r>
              <a:rPr lang="en-US"/>
              <a:t>Arithmetic:	</a:t>
            </a:r>
            <a:r>
              <a:rPr lang="en-US" b="1">
                <a:solidFill>
                  <a:schemeClr val="bg2"/>
                </a:solidFill>
                <a:latin typeface="Courier New" pitchFamily="49" charset="0"/>
              </a:rPr>
              <a:t>ADD	ADC	SUB	SBC	RSB	RSC</a:t>
            </a:r>
            <a:endParaRPr lang="en-US"/>
          </a:p>
          <a:p>
            <a:pPr lvl="1">
              <a:lnSpc>
                <a:spcPct val="90000"/>
              </a:lnSpc>
            </a:pPr>
            <a:r>
              <a:rPr lang="en-US"/>
              <a:t>Logical:		</a:t>
            </a:r>
            <a:r>
              <a:rPr lang="en-US" b="1">
                <a:solidFill>
                  <a:schemeClr val="bg2"/>
                </a:solidFill>
                <a:latin typeface="Courier New" pitchFamily="49" charset="0"/>
              </a:rPr>
              <a:t>AND	ORR	EOR	BIC</a:t>
            </a:r>
            <a:endParaRPr lang="en-US"/>
          </a:p>
          <a:p>
            <a:pPr lvl="1">
              <a:lnSpc>
                <a:spcPct val="90000"/>
              </a:lnSpc>
            </a:pPr>
            <a:r>
              <a:rPr lang="en-US"/>
              <a:t>Comparisons:	</a:t>
            </a:r>
            <a:r>
              <a:rPr lang="en-US" b="1">
                <a:solidFill>
                  <a:schemeClr val="bg2"/>
                </a:solidFill>
                <a:latin typeface="Courier New" pitchFamily="49" charset="0"/>
              </a:rPr>
              <a:t>CMP	CMN	TST	TEQ</a:t>
            </a:r>
            <a:endParaRPr lang="en-US"/>
          </a:p>
          <a:p>
            <a:pPr lvl="1">
              <a:lnSpc>
                <a:spcPct val="90000"/>
              </a:lnSpc>
            </a:pPr>
            <a:r>
              <a:rPr lang="en-US"/>
              <a:t>Data movement:	</a:t>
            </a:r>
            <a:r>
              <a:rPr lang="en-US" b="1">
                <a:solidFill>
                  <a:schemeClr val="bg2"/>
                </a:solidFill>
                <a:latin typeface="Courier New" pitchFamily="49" charset="0"/>
              </a:rPr>
              <a:t>MOV	MVN</a:t>
            </a:r>
            <a:endParaRPr lang="en-US"/>
          </a:p>
          <a:p>
            <a:pPr lvl="1">
              <a:lnSpc>
                <a:spcPct val="90000"/>
              </a:lnSpc>
            </a:pPr>
            <a:endParaRPr lang="en-US"/>
          </a:p>
          <a:p>
            <a:pPr>
              <a:lnSpc>
                <a:spcPct val="90000"/>
              </a:lnSpc>
            </a:pPr>
            <a:r>
              <a:rPr lang="en-US" sz="2000"/>
              <a:t>These instructions only work on registers,  NOT  memory.</a:t>
            </a:r>
            <a:br>
              <a:rPr lang="en-US" sz="2000"/>
            </a:br>
            <a:endParaRPr lang="en-US" sz="2000"/>
          </a:p>
          <a:p>
            <a:pPr>
              <a:lnSpc>
                <a:spcPct val="90000"/>
              </a:lnSpc>
            </a:pPr>
            <a:r>
              <a:rPr lang="en-US" sz="2000"/>
              <a:t>Syntax:</a:t>
            </a:r>
          </a:p>
          <a:p>
            <a:pPr>
              <a:lnSpc>
                <a:spcPct val="90000"/>
              </a:lnSpc>
            </a:pPr>
            <a:endParaRPr lang="en-US" sz="2000"/>
          </a:p>
          <a:p>
            <a:pPr lvl="1">
              <a:lnSpc>
                <a:spcPct val="90000"/>
              </a:lnSpc>
              <a:buFont typeface="Wingdings" pitchFamily="2" charset="2"/>
              <a:buNone/>
            </a:pPr>
            <a:r>
              <a:rPr lang="en-US" b="1">
                <a:solidFill>
                  <a:schemeClr val="bg2"/>
                </a:solidFill>
                <a:latin typeface="Courier New" pitchFamily="49" charset="0"/>
              </a:rPr>
              <a:t>	&lt;Operation&gt;{&lt;cond&gt;}{S} Rd, Rn, Operand2</a:t>
            </a:r>
          </a:p>
          <a:p>
            <a:pPr lvl="1">
              <a:lnSpc>
                <a:spcPct val="90000"/>
              </a:lnSpc>
              <a:buFont typeface="Wingdings" pitchFamily="2" charset="2"/>
              <a:buNone/>
            </a:pPr>
            <a:endParaRPr lang="en-US" b="1">
              <a:solidFill>
                <a:schemeClr val="bg2"/>
              </a:solidFill>
              <a:latin typeface="Courier New" pitchFamily="49" charset="0"/>
            </a:endParaRPr>
          </a:p>
          <a:p>
            <a:pPr lvl="2">
              <a:lnSpc>
                <a:spcPct val="90000"/>
              </a:lnSpc>
            </a:pPr>
            <a:r>
              <a:rPr lang="en-US"/>
              <a:t>Comparisons set flags only - they do not specify Rd</a:t>
            </a:r>
          </a:p>
          <a:p>
            <a:pPr lvl="2">
              <a:lnSpc>
                <a:spcPct val="90000"/>
              </a:lnSpc>
            </a:pPr>
            <a:r>
              <a:rPr lang="en-US"/>
              <a:t>Data movement does not specify Rn</a:t>
            </a:r>
          </a:p>
          <a:p>
            <a:pPr lvl="2">
              <a:lnSpc>
                <a:spcPct val="90000"/>
              </a:lnSpc>
            </a:pPr>
            <a:r>
              <a:rPr lang="en-US"/>
              <a:t>Second operand is sent to the ALU via barrel shifter.</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body" idx="1"/>
          </p:nvPr>
        </p:nvSpPr>
        <p:spPr>
          <a:xfrm>
            <a:off x="4197350" y="985838"/>
            <a:ext cx="4652963" cy="5106987"/>
          </a:xfrm>
        </p:spPr>
        <p:txBody>
          <a:bodyPr/>
          <a:lstStyle/>
          <a:p>
            <a:pPr>
              <a:buFont typeface="Wingdings" pitchFamily="2" charset="2"/>
              <a:buNone/>
            </a:pPr>
            <a:endParaRPr lang="en-US" sz="2000">
              <a:solidFill>
                <a:schemeClr val="bg2"/>
              </a:solidFill>
            </a:endParaRPr>
          </a:p>
          <a:p>
            <a:pPr>
              <a:buFont typeface="Wingdings" pitchFamily="2" charset="2"/>
              <a:buNone/>
            </a:pPr>
            <a:r>
              <a:rPr lang="en-US" sz="2000">
                <a:solidFill>
                  <a:schemeClr val="bg2"/>
                </a:solidFill>
              </a:rPr>
              <a:t>Register, optionally with shift operation</a:t>
            </a:r>
          </a:p>
          <a:p>
            <a:pPr lvl="1"/>
            <a:r>
              <a:rPr lang="en-US" sz="1800"/>
              <a:t>Shift value can be either be:</a:t>
            </a:r>
          </a:p>
          <a:p>
            <a:pPr lvl="2"/>
            <a:r>
              <a:rPr lang="en-US" sz="1800"/>
              <a:t> 5 bit unsigned integer</a:t>
            </a:r>
          </a:p>
          <a:p>
            <a:pPr lvl="2"/>
            <a:r>
              <a:rPr lang="en-US" sz="1800"/>
              <a:t>Specified in bottom byte of another register.</a:t>
            </a:r>
          </a:p>
          <a:p>
            <a:pPr lvl="1"/>
            <a:r>
              <a:rPr lang="en-US" sz="1800"/>
              <a:t>Used for multiplication by constant</a:t>
            </a:r>
          </a:p>
          <a:p>
            <a:pPr>
              <a:buFont typeface="Wingdings" pitchFamily="2" charset="2"/>
              <a:buNone/>
            </a:pPr>
            <a:endParaRPr lang="en-US" sz="1800">
              <a:solidFill>
                <a:schemeClr val="bg2"/>
              </a:solidFill>
            </a:endParaRPr>
          </a:p>
          <a:p>
            <a:pPr>
              <a:buFont typeface="Wingdings" pitchFamily="2" charset="2"/>
              <a:buNone/>
            </a:pPr>
            <a:r>
              <a:rPr lang="en-US" sz="2000">
                <a:solidFill>
                  <a:schemeClr val="bg2"/>
                </a:solidFill>
              </a:rPr>
              <a:t>Immediate value</a:t>
            </a:r>
          </a:p>
          <a:p>
            <a:pPr lvl="1"/>
            <a:r>
              <a:rPr lang="en-US" sz="1800"/>
              <a:t>8 bit number, with a range of 0-255.</a:t>
            </a:r>
          </a:p>
          <a:p>
            <a:pPr lvl="2"/>
            <a:r>
              <a:rPr lang="en-US" sz="1800"/>
              <a:t>Rotated right through even number of positions </a:t>
            </a:r>
          </a:p>
          <a:p>
            <a:pPr lvl="1"/>
            <a:r>
              <a:rPr lang="en-US" sz="1800"/>
              <a:t>Allows increased range of 32-bit constants to be loaded directly into registers</a:t>
            </a:r>
          </a:p>
          <a:p>
            <a:endParaRPr lang="en-GB" sz="1800"/>
          </a:p>
        </p:txBody>
      </p:sp>
      <p:sp>
        <p:nvSpPr>
          <p:cNvPr id="262147" name="Rectangle 3"/>
          <p:cNvSpPr>
            <a:spLocks noChangeArrowheads="1"/>
          </p:cNvSpPr>
          <p:nvPr/>
        </p:nvSpPr>
        <p:spPr bwMode="auto">
          <a:xfrm>
            <a:off x="690563" y="6243638"/>
            <a:ext cx="1905000" cy="455612"/>
          </a:xfrm>
          <a:prstGeom prst="rect">
            <a:avLst/>
          </a:prstGeom>
          <a:noFill/>
          <a:ln w="9525">
            <a:noFill/>
            <a:miter lim="800000"/>
            <a:headEnd/>
            <a:tailEnd/>
          </a:ln>
          <a:effectLst/>
        </p:spPr>
        <p:txBody>
          <a:bodyPr wrap="none" anchor="ctr"/>
          <a:lstStyle/>
          <a:p>
            <a:endParaRPr lang="en-US"/>
          </a:p>
        </p:txBody>
      </p:sp>
      <p:sp>
        <p:nvSpPr>
          <p:cNvPr id="262148" name="Rectangle 4"/>
          <p:cNvSpPr>
            <a:spLocks noChangeArrowheads="1"/>
          </p:cNvSpPr>
          <p:nvPr/>
        </p:nvSpPr>
        <p:spPr bwMode="auto">
          <a:xfrm>
            <a:off x="3125788" y="6243638"/>
            <a:ext cx="2892425" cy="455612"/>
          </a:xfrm>
          <a:prstGeom prst="rect">
            <a:avLst/>
          </a:prstGeom>
          <a:noFill/>
          <a:ln w="9525">
            <a:noFill/>
            <a:miter lim="800000"/>
            <a:headEnd/>
            <a:tailEnd/>
          </a:ln>
          <a:effectLst/>
        </p:spPr>
        <p:txBody>
          <a:bodyPr wrap="none" anchor="ctr"/>
          <a:lstStyle/>
          <a:p>
            <a:endParaRPr lang="en-US"/>
          </a:p>
        </p:txBody>
      </p:sp>
      <p:sp>
        <p:nvSpPr>
          <p:cNvPr id="262149" name="Rectangle 5"/>
          <p:cNvSpPr>
            <a:spLocks noChangeArrowheads="1"/>
          </p:cNvSpPr>
          <p:nvPr/>
        </p:nvSpPr>
        <p:spPr bwMode="auto">
          <a:xfrm>
            <a:off x="690563" y="6243638"/>
            <a:ext cx="1905000" cy="455612"/>
          </a:xfrm>
          <a:prstGeom prst="rect">
            <a:avLst/>
          </a:prstGeom>
          <a:noFill/>
          <a:ln w="9525">
            <a:noFill/>
            <a:miter lim="800000"/>
            <a:headEnd/>
            <a:tailEnd/>
          </a:ln>
          <a:effectLst/>
        </p:spPr>
        <p:txBody>
          <a:bodyPr wrap="none" anchor="ctr"/>
          <a:lstStyle/>
          <a:p>
            <a:endParaRPr lang="en-US"/>
          </a:p>
        </p:txBody>
      </p:sp>
      <p:sp>
        <p:nvSpPr>
          <p:cNvPr id="262150" name="Rectangle 6"/>
          <p:cNvSpPr>
            <a:spLocks noChangeArrowheads="1"/>
          </p:cNvSpPr>
          <p:nvPr/>
        </p:nvSpPr>
        <p:spPr bwMode="auto">
          <a:xfrm>
            <a:off x="3125788" y="6243638"/>
            <a:ext cx="2892425" cy="455612"/>
          </a:xfrm>
          <a:prstGeom prst="rect">
            <a:avLst/>
          </a:prstGeom>
          <a:noFill/>
          <a:ln w="9525">
            <a:noFill/>
            <a:miter lim="800000"/>
            <a:headEnd/>
            <a:tailEnd/>
          </a:ln>
          <a:effectLst/>
        </p:spPr>
        <p:txBody>
          <a:bodyPr wrap="none" anchor="ctr"/>
          <a:lstStyle/>
          <a:p>
            <a:endParaRPr lang="en-US"/>
          </a:p>
        </p:txBody>
      </p:sp>
      <p:sp>
        <p:nvSpPr>
          <p:cNvPr id="262151" name="Rectangle 7"/>
          <p:cNvSpPr>
            <a:spLocks noChangeArrowheads="1"/>
          </p:cNvSpPr>
          <p:nvPr/>
        </p:nvSpPr>
        <p:spPr bwMode="auto">
          <a:xfrm>
            <a:off x="4038600" y="3657600"/>
            <a:ext cx="4586288" cy="2362200"/>
          </a:xfrm>
          <a:prstGeom prst="rect">
            <a:avLst/>
          </a:prstGeom>
          <a:noFill/>
          <a:ln w="9525">
            <a:noFill/>
            <a:miter lim="800000"/>
            <a:headEnd/>
            <a:tailEnd/>
          </a:ln>
          <a:effectLst/>
        </p:spPr>
        <p:txBody>
          <a:bodyPr lIns="95250" tIns="47625" rIns="95250" bIns="47625"/>
          <a:lstStyle/>
          <a:p>
            <a:pPr marL="293688" indent="-293688" algn="l" defTabSz="938213" eaLnBrk="0" hangingPunct="0">
              <a:lnSpc>
                <a:spcPct val="90000"/>
              </a:lnSpc>
              <a:spcBef>
                <a:spcPct val="30000"/>
              </a:spcBef>
            </a:pPr>
            <a:endParaRPr lang="en-US" sz="1800">
              <a:solidFill>
                <a:schemeClr val="hlink"/>
              </a:solidFill>
              <a:latin typeface="Times New Roman" pitchFamily="18" charset="0"/>
            </a:endParaRPr>
          </a:p>
        </p:txBody>
      </p:sp>
      <p:sp>
        <p:nvSpPr>
          <p:cNvPr id="262152" name="Line 8"/>
          <p:cNvSpPr>
            <a:spLocks noChangeShapeType="1"/>
          </p:cNvSpPr>
          <p:nvPr/>
        </p:nvSpPr>
        <p:spPr bwMode="auto">
          <a:xfrm>
            <a:off x="3657600" y="1600200"/>
            <a:ext cx="609600" cy="0"/>
          </a:xfrm>
          <a:prstGeom prst="line">
            <a:avLst/>
          </a:prstGeom>
          <a:noFill/>
          <a:ln w="25400">
            <a:solidFill>
              <a:schemeClr val="tx1"/>
            </a:solidFill>
            <a:prstDash val="sysDot"/>
            <a:round/>
            <a:headEnd type="stealth" w="med" len="lg"/>
            <a:tailEnd type="none" w="sm" len="sm"/>
          </a:ln>
          <a:effectLst/>
        </p:spPr>
        <p:txBody>
          <a:bodyPr wrap="none" anchor="ctr"/>
          <a:lstStyle/>
          <a:p>
            <a:endParaRPr lang="en-US"/>
          </a:p>
        </p:txBody>
      </p:sp>
      <p:sp>
        <p:nvSpPr>
          <p:cNvPr id="262153" name="Line 9"/>
          <p:cNvSpPr>
            <a:spLocks noChangeShapeType="1"/>
          </p:cNvSpPr>
          <p:nvPr/>
        </p:nvSpPr>
        <p:spPr bwMode="auto">
          <a:xfrm>
            <a:off x="3505200" y="1752600"/>
            <a:ext cx="762000" cy="1905000"/>
          </a:xfrm>
          <a:prstGeom prst="line">
            <a:avLst/>
          </a:prstGeom>
          <a:noFill/>
          <a:ln w="25400">
            <a:solidFill>
              <a:schemeClr val="tx1"/>
            </a:solidFill>
            <a:prstDash val="sysDot"/>
            <a:round/>
            <a:headEnd type="stealth" w="med" len="lg"/>
            <a:tailEnd type="none" w="sm" len="sm"/>
          </a:ln>
          <a:effectLst/>
        </p:spPr>
        <p:txBody>
          <a:bodyPr wrap="none" anchor="ctr"/>
          <a:lstStyle/>
          <a:p>
            <a:endParaRPr lang="en-US"/>
          </a:p>
        </p:txBody>
      </p:sp>
      <p:grpSp>
        <p:nvGrpSpPr>
          <p:cNvPr id="262154" name="Group 10"/>
          <p:cNvGrpSpPr>
            <a:grpSpLocks/>
          </p:cNvGrpSpPr>
          <p:nvPr/>
        </p:nvGrpSpPr>
        <p:grpSpPr bwMode="auto">
          <a:xfrm>
            <a:off x="609600" y="1371600"/>
            <a:ext cx="3062288" cy="4756150"/>
            <a:chOff x="3740" y="864"/>
            <a:chExt cx="1929" cy="2996"/>
          </a:xfrm>
        </p:grpSpPr>
        <p:sp>
          <p:nvSpPr>
            <p:cNvPr id="262155" name="Rectangle 11"/>
            <p:cNvSpPr>
              <a:spLocks noChangeArrowheads="1"/>
            </p:cNvSpPr>
            <p:nvPr/>
          </p:nvSpPr>
          <p:spPr bwMode="auto">
            <a:xfrm>
              <a:off x="4235" y="3595"/>
              <a:ext cx="916" cy="265"/>
            </a:xfrm>
            <a:prstGeom prst="rect">
              <a:avLst/>
            </a:prstGeom>
            <a:noFill/>
            <a:ln w="9525">
              <a:noFill/>
              <a:miter lim="800000"/>
              <a:headEnd/>
              <a:tailEnd/>
            </a:ln>
            <a:effectLst/>
          </p:spPr>
          <p:txBody>
            <a:bodyPr lIns="92075" tIns="46038" rIns="92075" bIns="46038">
              <a:spAutoFit/>
            </a:bodyPr>
            <a:lstStyle/>
            <a:p>
              <a:pPr eaLnBrk="0" hangingPunct="0">
                <a:lnSpc>
                  <a:spcPct val="90000"/>
                </a:lnSpc>
                <a:spcBef>
                  <a:spcPct val="50000"/>
                </a:spcBef>
              </a:pPr>
              <a:r>
                <a:rPr lang="en-US" sz="2400">
                  <a:solidFill>
                    <a:schemeClr val="tx1"/>
                  </a:solidFill>
                </a:rPr>
                <a:t>Result</a:t>
              </a:r>
            </a:p>
          </p:txBody>
        </p:sp>
        <p:grpSp>
          <p:nvGrpSpPr>
            <p:cNvPr id="262156" name="Group 12"/>
            <p:cNvGrpSpPr>
              <a:grpSpLocks/>
            </p:cNvGrpSpPr>
            <p:nvPr/>
          </p:nvGrpSpPr>
          <p:grpSpPr bwMode="auto">
            <a:xfrm>
              <a:off x="3740" y="875"/>
              <a:ext cx="916" cy="1621"/>
              <a:chOff x="4700" y="816"/>
              <a:chExt cx="916" cy="1621"/>
            </a:xfrm>
          </p:grpSpPr>
          <p:sp>
            <p:nvSpPr>
              <p:cNvPr id="262157" name="Rectangle 13"/>
              <p:cNvSpPr>
                <a:spLocks noChangeArrowheads="1"/>
              </p:cNvSpPr>
              <p:nvPr/>
            </p:nvSpPr>
            <p:spPr bwMode="auto">
              <a:xfrm>
                <a:off x="4700" y="816"/>
                <a:ext cx="916" cy="472"/>
              </a:xfrm>
              <a:prstGeom prst="rect">
                <a:avLst/>
              </a:prstGeom>
              <a:noFill/>
              <a:ln w="9525">
                <a:noFill/>
                <a:miter lim="800000"/>
                <a:headEnd/>
                <a:tailEnd/>
              </a:ln>
              <a:effectLst/>
            </p:spPr>
            <p:txBody>
              <a:bodyPr lIns="92075" tIns="46038" rIns="92075" bIns="46038">
                <a:spAutoFit/>
              </a:bodyPr>
              <a:lstStyle/>
              <a:p>
                <a:pPr eaLnBrk="0" hangingPunct="0">
                  <a:lnSpc>
                    <a:spcPct val="90000"/>
                  </a:lnSpc>
                  <a:spcBef>
                    <a:spcPct val="50000"/>
                  </a:spcBef>
                </a:pPr>
                <a:r>
                  <a:rPr lang="en-US" sz="2400">
                    <a:solidFill>
                      <a:schemeClr val="tx1"/>
                    </a:solidFill>
                  </a:rPr>
                  <a:t>Operand 1</a:t>
                </a:r>
              </a:p>
            </p:txBody>
          </p:sp>
          <p:sp>
            <p:nvSpPr>
              <p:cNvPr id="262158" name="Line 14"/>
              <p:cNvSpPr>
                <a:spLocks noChangeShapeType="1"/>
              </p:cNvSpPr>
              <p:nvPr/>
            </p:nvSpPr>
            <p:spPr bwMode="auto">
              <a:xfrm>
                <a:off x="5179" y="1287"/>
                <a:ext cx="0" cy="1150"/>
              </a:xfrm>
              <a:prstGeom prst="line">
                <a:avLst/>
              </a:prstGeom>
              <a:noFill/>
              <a:ln w="25400">
                <a:solidFill>
                  <a:schemeClr val="tx1"/>
                </a:solidFill>
                <a:round/>
                <a:headEnd type="none" w="sm" len="sm"/>
                <a:tailEnd type="stealth" w="med" len="lg"/>
              </a:ln>
              <a:effectLst/>
            </p:spPr>
            <p:txBody>
              <a:bodyPr wrap="none" anchor="ctr"/>
              <a:lstStyle/>
              <a:p>
                <a:endParaRPr lang="en-US"/>
              </a:p>
            </p:txBody>
          </p:sp>
        </p:grpSp>
        <p:grpSp>
          <p:nvGrpSpPr>
            <p:cNvPr id="262159" name="Group 15"/>
            <p:cNvGrpSpPr>
              <a:grpSpLocks/>
            </p:cNvGrpSpPr>
            <p:nvPr/>
          </p:nvGrpSpPr>
          <p:grpSpPr bwMode="auto">
            <a:xfrm>
              <a:off x="4752" y="864"/>
              <a:ext cx="917" cy="1639"/>
              <a:chOff x="3691" y="816"/>
              <a:chExt cx="917" cy="1639"/>
            </a:xfrm>
          </p:grpSpPr>
          <p:grpSp>
            <p:nvGrpSpPr>
              <p:cNvPr id="262160" name="Group 16"/>
              <p:cNvGrpSpPr>
                <a:grpSpLocks/>
              </p:cNvGrpSpPr>
              <p:nvPr/>
            </p:nvGrpSpPr>
            <p:grpSpPr bwMode="auto">
              <a:xfrm>
                <a:off x="3709" y="1669"/>
                <a:ext cx="803" cy="435"/>
                <a:chOff x="3709" y="1669"/>
                <a:chExt cx="803" cy="435"/>
              </a:xfrm>
            </p:grpSpPr>
            <p:sp>
              <p:nvSpPr>
                <p:cNvPr id="262161" name="Rectangle 17"/>
                <p:cNvSpPr>
                  <a:spLocks noChangeArrowheads="1"/>
                </p:cNvSpPr>
                <p:nvPr/>
              </p:nvSpPr>
              <p:spPr bwMode="ltGray">
                <a:xfrm>
                  <a:off x="3709" y="1669"/>
                  <a:ext cx="803" cy="435"/>
                </a:xfrm>
                <a:prstGeom prst="rect">
                  <a:avLst/>
                </a:prstGeom>
                <a:solidFill>
                  <a:schemeClr val="tx2"/>
                </a:solidFill>
                <a:ln w="9525">
                  <a:noFill/>
                  <a:miter lim="800000"/>
                  <a:headEnd/>
                  <a:tailEnd/>
                </a:ln>
                <a:effectLst/>
              </p:spPr>
              <p:txBody>
                <a:bodyPr wrap="none" anchor="ctr"/>
                <a:lstStyle/>
                <a:p>
                  <a:endParaRPr lang="en-US"/>
                </a:p>
              </p:txBody>
            </p:sp>
            <p:sp>
              <p:nvSpPr>
                <p:cNvPr id="262162" name="Rectangle 18"/>
                <p:cNvSpPr>
                  <a:spLocks noChangeArrowheads="1"/>
                </p:cNvSpPr>
                <p:nvPr/>
              </p:nvSpPr>
              <p:spPr bwMode="ltGray">
                <a:xfrm>
                  <a:off x="3739" y="1678"/>
                  <a:ext cx="749" cy="386"/>
                </a:xfrm>
                <a:prstGeom prst="rect">
                  <a:avLst/>
                </a:prstGeom>
                <a:noFill/>
                <a:ln w="9525">
                  <a:noFill/>
                  <a:miter lim="800000"/>
                  <a:headEnd/>
                  <a:tailEnd/>
                </a:ln>
                <a:effectLst/>
              </p:spPr>
              <p:txBody>
                <a:bodyPr wrap="none" lIns="92075" tIns="46038" rIns="92075" bIns="46038" anchor="ctr"/>
                <a:lstStyle/>
                <a:p>
                  <a:pPr eaLnBrk="0" hangingPunct="0">
                    <a:lnSpc>
                      <a:spcPct val="90000"/>
                    </a:lnSpc>
                    <a:spcBef>
                      <a:spcPct val="50000"/>
                    </a:spcBef>
                  </a:pPr>
                  <a:r>
                    <a:rPr lang="en-US" sz="1600">
                      <a:solidFill>
                        <a:schemeClr val="bg1"/>
                      </a:solidFill>
                    </a:rPr>
                    <a:t>Barrel</a:t>
                  </a:r>
                  <a:br>
                    <a:rPr lang="en-US" sz="1600">
                      <a:solidFill>
                        <a:schemeClr val="bg1"/>
                      </a:solidFill>
                    </a:rPr>
                  </a:br>
                  <a:r>
                    <a:rPr lang="en-US" sz="1600">
                      <a:solidFill>
                        <a:schemeClr val="bg1"/>
                      </a:solidFill>
                    </a:rPr>
                    <a:t>Shifter</a:t>
                  </a:r>
                </a:p>
              </p:txBody>
            </p:sp>
          </p:grpSp>
          <p:sp>
            <p:nvSpPr>
              <p:cNvPr id="262163" name="Line 19"/>
              <p:cNvSpPr>
                <a:spLocks noChangeShapeType="1"/>
              </p:cNvSpPr>
              <p:nvPr/>
            </p:nvSpPr>
            <p:spPr bwMode="auto">
              <a:xfrm>
                <a:off x="4146" y="1287"/>
                <a:ext cx="0" cy="360"/>
              </a:xfrm>
              <a:prstGeom prst="line">
                <a:avLst/>
              </a:prstGeom>
              <a:noFill/>
              <a:ln w="25400">
                <a:solidFill>
                  <a:schemeClr val="tx1"/>
                </a:solidFill>
                <a:round/>
                <a:headEnd type="none" w="sm" len="sm"/>
                <a:tailEnd type="stealth" w="med" len="lg"/>
              </a:ln>
              <a:effectLst/>
            </p:spPr>
            <p:txBody>
              <a:bodyPr wrap="none" anchor="ctr"/>
              <a:lstStyle/>
              <a:p>
                <a:endParaRPr lang="en-US"/>
              </a:p>
            </p:txBody>
          </p:sp>
          <p:sp>
            <p:nvSpPr>
              <p:cNvPr id="262164" name="Line 20"/>
              <p:cNvSpPr>
                <a:spLocks noChangeShapeType="1"/>
              </p:cNvSpPr>
              <p:nvPr/>
            </p:nvSpPr>
            <p:spPr bwMode="auto">
              <a:xfrm>
                <a:off x="4146" y="2120"/>
                <a:ext cx="0" cy="335"/>
              </a:xfrm>
              <a:prstGeom prst="line">
                <a:avLst/>
              </a:prstGeom>
              <a:noFill/>
              <a:ln w="25400">
                <a:solidFill>
                  <a:schemeClr val="tx1"/>
                </a:solidFill>
                <a:round/>
                <a:headEnd type="none" w="sm" len="sm"/>
                <a:tailEnd type="stealth" w="med" len="lg"/>
              </a:ln>
              <a:effectLst/>
            </p:spPr>
            <p:txBody>
              <a:bodyPr wrap="none" anchor="ctr"/>
              <a:lstStyle/>
              <a:p>
                <a:endParaRPr lang="en-US"/>
              </a:p>
            </p:txBody>
          </p:sp>
          <p:sp>
            <p:nvSpPr>
              <p:cNvPr id="262165" name="Rectangle 21"/>
              <p:cNvSpPr>
                <a:spLocks noChangeArrowheads="1"/>
              </p:cNvSpPr>
              <p:nvPr/>
            </p:nvSpPr>
            <p:spPr bwMode="auto">
              <a:xfrm>
                <a:off x="3691" y="816"/>
                <a:ext cx="917" cy="472"/>
              </a:xfrm>
              <a:prstGeom prst="rect">
                <a:avLst/>
              </a:prstGeom>
              <a:noFill/>
              <a:ln w="9525">
                <a:noFill/>
                <a:miter lim="800000"/>
                <a:headEnd/>
                <a:tailEnd/>
              </a:ln>
              <a:effectLst/>
            </p:spPr>
            <p:txBody>
              <a:bodyPr lIns="92075" tIns="46038" rIns="92075" bIns="46038">
                <a:spAutoFit/>
              </a:bodyPr>
              <a:lstStyle/>
              <a:p>
                <a:pPr eaLnBrk="0" hangingPunct="0">
                  <a:lnSpc>
                    <a:spcPct val="90000"/>
                  </a:lnSpc>
                  <a:spcBef>
                    <a:spcPct val="50000"/>
                  </a:spcBef>
                </a:pPr>
                <a:r>
                  <a:rPr lang="en-US" sz="2400">
                    <a:solidFill>
                      <a:schemeClr val="tx1"/>
                    </a:solidFill>
                  </a:rPr>
                  <a:t>Operand 2</a:t>
                </a:r>
              </a:p>
            </p:txBody>
          </p:sp>
        </p:grpSp>
        <p:sp>
          <p:nvSpPr>
            <p:cNvPr id="262166" name="Line 22"/>
            <p:cNvSpPr>
              <a:spLocks noChangeShapeType="1"/>
            </p:cNvSpPr>
            <p:nvPr/>
          </p:nvSpPr>
          <p:spPr bwMode="auto">
            <a:xfrm>
              <a:off x="4684" y="3246"/>
              <a:ext cx="0" cy="335"/>
            </a:xfrm>
            <a:prstGeom prst="line">
              <a:avLst/>
            </a:prstGeom>
            <a:noFill/>
            <a:ln w="25400">
              <a:solidFill>
                <a:schemeClr val="tx1"/>
              </a:solidFill>
              <a:round/>
              <a:headEnd type="none" w="sm" len="sm"/>
              <a:tailEnd type="stealth" w="med" len="lg"/>
            </a:ln>
            <a:effectLst/>
          </p:spPr>
          <p:txBody>
            <a:bodyPr wrap="none" anchor="ctr"/>
            <a:lstStyle/>
            <a:p>
              <a:endParaRPr lang="en-US"/>
            </a:p>
          </p:txBody>
        </p:sp>
        <p:grpSp>
          <p:nvGrpSpPr>
            <p:cNvPr id="262167" name="Group 23"/>
            <p:cNvGrpSpPr>
              <a:grpSpLocks/>
            </p:cNvGrpSpPr>
            <p:nvPr/>
          </p:nvGrpSpPr>
          <p:grpSpPr bwMode="auto">
            <a:xfrm>
              <a:off x="3936" y="2448"/>
              <a:ext cx="1488" cy="768"/>
              <a:chOff x="3926" y="2438"/>
              <a:chExt cx="1488" cy="768"/>
            </a:xfrm>
          </p:grpSpPr>
          <p:sp>
            <p:nvSpPr>
              <p:cNvPr id="262168" name="AutoShape 24"/>
              <p:cNvSpPr>
                <a:spLocks noChangeArrowheads="1"/>
              </p:cNvSpPr>
              <p:nvPr/>
            </p:nvSpPr>
            <p:spPr bwMode="ltGray">
              <a:xfrm rot="-10800000" flipH="1" flipV="1">
                <a:off x="3926" y="2486"/>
                <a:ext cx="1488" cy="720"/>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chemeClr val="tx2"/>
              </a:solidFill>
              <a:ln w="9525">
                <a:noFill/>
                <a:miter lim="800000"/>
                <a:headEnd/>
                <a:tailEnd/>
              </a:ln>
              <a:effectLst/>
            </p:spPr>
            <p:txBody>
              <a:bodyPr wrap="none" anchor="ctr"/>
              <a:lstStyle/>
              <a:p>
                <a:endParaRPr lang="en-US"/>
              </a:p>
            </p:txBody>
          </p:sp>
          <p:sp>
            <p:nvSpPr>
              <p:cNvPr id="262169" name="AutoShape 25"/>
              <p:cNvSpPr>
                <a:spLocks noChangeArrowheads="1"/>
              </p:cNvSpPr>
              <p:nvPr/>
            </p:nvSpPr>
            <p:spPr bwMode="ltGray">
              <a:xfrm rot="-10800000" flipH="1" flipV="1">
                <a:off x="4372" y="2438"/>
                <a:ext cx="595" cy="33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chemeClr val="bg1"/>
              </a:solidFill>
              <a:ln w="9525">
                <a:noFill/>
                <a:miter lim="800000"/>
                <a:headEnd/>
                <a:tailEnd/>
              </a:ln>
              <a:effectLst/>
            </p:spPr>
            <p:txBody>
              <a:bodyPr wrap="none" anchor="ctr"/>
              <a:lstStyle/>
              <a:p>
                <a:endParaRPr lang="en-US"/>
              </a:p>
            </p:txBody>
          </p:sp>
          <p:sp>
            <p:nvSpPr>
              <p:cNvPr id="262170" name="Rectangle 26"/>
              <p:cNvSpPr>
                <a:spLocks noChangeArrowheads="1"/>
              </p:cNvSpPr>
              <p:nvPr/>
            </p:nvSpPr>
            <p:spPr bwMode="ltGray">
              <a:xfrm>
                <a:off x="4403" y="2895"/>
                <a:ext cx="546" cy="197"/>
              </a:xfrm>
              <a:prstGeom prst="rect">
                <a:avLst/>
              </a:prstGeom>
              <a:solidFill>
                <a:schemeClr val="tx2"/>
              </a:solidFill>
              <a:ln w="9525">
                <a:noFill/>
                <a:miter lim="800000"/>
                <a:headEnd/>
                <a:tailEnd/>
              </a:ln>
              <a:effectLst/>
            </p:spPr>
            <p:txBody>
              <a:bodyPr lIns="92075" tIns="46038" rIns="92075" bIns="46038">
                <a:spAutoFit/>
              </a:bodyPr>
              <a:lstStyle/>
              <a:p>
                <a:pPr eaLnBrk="0" hangingPunct="0">
                  <a:lnSpc>
                    <a:spcPct val="90000"/>
                  </a:lnSpc>
                  <a:spcBef>
                    <a:spcPct val="50000"/>
                  </a:spcBef>
                </a:pPr>
                <a:r>
                  <a:rPr lang="en-US" sz="1600">
                    <a:solidFill>
                      <a:schemeClr val="bg1"/>
                    </a:solidFill>
                  </a:rPr>
                  <a:t>ALU</a:t>
                </a:r>
              </a:p>
            </p:txBody>
          </p:sp>
        </p:grpSp>
      </p:grpSp>
      <p:sp>
        <p:nvSpPr>
          <p:cNvPr id="262171" name="Rectangle 27"/>
          <p:cNvSpPr>
            <a:spLocks noChangeArrowheads="1"/>
          </p:cNvSpPr>
          <p:nvPr/>
        </p:nvSpPr>
        <p:spPr bwMode="auto">
          <a:xfrm>
            <a:off x="290513" y="1098550"/>
            <a:ext cx="4357687" cy="2374900"/>
          </a:xfrm>
          <a:prstGeom prst="rect">
            <a:avLst/>
          </a:prstGeom>
          <a:noFill/>
          <a:ln w="9525">
            <a:noFill/>
            <a:miter lim="800000"/>
            <a:headEnd/>
            <a:tailEnd/>
          </a:ln>
          <a:effectLst/>
        </p:spPr>
        <p:txBody>
          <a:bodyPr wrap="none" anchor="ctr"/>
          <a:lstStyle/>
          <a:p>
            <a:endParaRPr lang="en-US"/>
          </a:p>
        </p:txBody>
      </p:sp>
      <p:sp>
        <p:nvSpPr>
          <p:cNvPr id="262172" name="Rectangle 28"/>
          <p:cNvSpPr>
            <a:spLocks noGrp="1" noChangeArrowheads="1"/>
          </p:cNvSpPr>
          <p:nvPr>
            <p:ph type="title"/>
          </p:nvPr>
        </p:nvSpPr>
        <p:spPr/>
        <p:txBody>
          <a:bodyPr/>
          <a:lstStyle/>
          <a:p>
            <a:r>
              <a:rPr lang="en-US"/>
              <a:t>Using a Barrel Shifter:The 2nd Operand</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690563" y="6243638"/>
            <a:ext cx="1905000" cy="455612"/>
          </a:xfrm>
          <a:prstGeom prst="rect">
            <a:avLst/>
          </a:prstGeom>
          <a:noFill/>
          <a:ln w="9525">
            <a:noFill/>
            <a:miter lim="800000"/>
            <a:headEnd/>
            <a:tailEnd/>
          </a:ln>
          <a:effectLst/>
        </p:spPr>
        <p:txBody>
          <a:bodyPr wrap="none" anchor="ctr"/>
          <a:lstStyle/>
          <a:p>
            <a:endParaRPr lang="en-US"/>
          </a:p>
        </p:txBody>
      </p:sp>
      <p:sp>
        <p:nvSpPr>
          <p:cNvPr id="264195" name="Rectangle 3"/>
          <p:cNvSpPr>
            <a:spLocks noChangeArrowheads="1"/>
          </p:cNvSpPr>
          <p:nvPr/>
        </p:nvSpPr>
        <p:spPr bwMode="auto">
          <a:xfrm>
            <a:off x="3125788" y="6243638"/>
            <a:ext cx="2892425" cy="455612"/>
          </a:xfrm>
          <a:prstGeom prst="rect">
            <a:avLst/>
          </a:prstGeom>
          <a:noFill/>
          <a:ln w="9525">
            <a:noFill/>
            <a:miter lim="800000"/>
            <a:headEnd/>
            <a:tailEnd/>
          </a:ln>
          <a:effectLst/>
        </p:spPr>
        <p:txBody>
          <a:bodyPr wrap="none" anchor="ctr"/>
          <a:lstStyle/>
          <a:p>
            <a:endParaRPr lang="en-US"/>
          </a:p>
        </p:txBody>
      </p:sp>
      <p:sp>
        <p:nvSpPr>
          <p:cNvPr id="264196" name="Rectangle 4"/>
          <p:cNvSpPr>
            <a:spLocks noChangeArrowheads="1"/>
          </p:cNvSpPr>
          <p:nvPr/>
        </p:nvSpPr>
        <p:spPr bwMode="auto">
          <a:xfrm>
            <a:off x="690563" y="6243638"/>
            <a:ext cx="1905000" cy="455612"/>
          </a:xfrm>
          <a:prstGeom prst="rect">
            <a:avLst/>
          </a:prstGeom>
          <a:noFill/>
          <a:ln w="9525">
            <a:noFill/>
            <a:miter lim="800000"/>
            <a:headEnd/>
            <a:tailEnd/>
          </a:ln>
          <a:effectLst/>
        </p:spPr>
        <p:txBody>
          <a:bodyPr wrap="none" anchor="ctr"/>
          <a:lstStyle/>
          <a:p>
            <a:endParaRPr lang="en-US"/>
          </a:p>
        </p:txBody>
      </p:sp>
      <p:sp>
        <p:nvSpPr>
          <p:cNvPr id="264197" name="Rectangle 5"/>
          <p:cNvSpPr>
            <a:spLocks noChangeArrowheads="1"/>
          </p:cNvSpPr>
          <p:nvPr/>
        </p:nvSpPr>
        <p:spPr bwMode="auto">
          <a:xfrm>
            <a:off x="3125788" y="6243638"/>
            <a:ext cx="2892425" cy="455612"/>
          </a:xfrm>
          <a:prstGeom prst="rect">
            <a:avLst/>
          </a:prstGeom>
          <a:noFill/>
          <a:ln w="9525">
            <a:noFill/>
            <a:miter lim="800000"/>
            <a:headEnd/>
            <a:tailEnd/>
          </a:ln>
          <a:effectLst/>
        </p:spPr>
        <p:txBody>
          <a:bodyPr wrap="none" anchor="ctr"/>
          <a:lstStyle/>
          <a:p>
            <a:endParaRPr lang="en-US"/>
          </a:p>
        </p:txBody>
      </p:sp>
      <p:sp>
        <p:nvSpPr>
          <p:cNvPr id="264198" name="Rectangle 6"/>
          <p:cNvSpPr>
            <a:spLocks noGrp="1" noChangeArrowheads="1"/>
          </p:cNvSpPr>
          <p:nvPr>
            <p:ph type="title"/>
          </p:nvPr>
        </p:nvSpPr>
        <p:spPr/>
        <p:txBody>
          <a:bodyPr/>
          <a:lstStyle/>
          <a:p>
            <a:r>
              <a:rPr lang="en-US"/>
              <a:t>Single register data transfer</a:t>
            </a:r>
          </a:p>
        </p:txBody>
      </p:sp>
      <p:sp>
        <p:nvSpPr>
          <p:cNvPr id="264199" name="Rectangle 7"/>
          <p:cNvSpPr>
            <a:spLocks noGrp="1" noChangeArrowheads="1"/>
          </p:cNvSpPr>
          <p:nvPr>
            <p:ph type="body" idx="1"/>
          </p:nvPr>
        </p:nvSpPr>
        <p:spPr/>
        <p:txBody>
          <a:bodyPr/>
          <a:lstStyle/>
          <a:p>
            <a:pPr lvl="1">
              <a:buFont typeface="Wingdings" pitchFamily="2" charset="2"/>
              <a:buNone/>
            </a:pPr>
            <a:r>
              <a:rPr lang="en-US" sz="2300" b="1">
                <a:solidFill>
                  <a:schemeClr val="bg2"/>
                </a:solidFill>
                <a:latin typeface="Courier New" pitchFamily="49" charset="0"/>
              </a:rPr>
              <a:t> LDR	STR	</a:t>
            </a:r>
            <a:r>
              <a:rPr lang="en-US" sz="2300"/>
              <a:t>Word</a:t>
            </a:r>
            <a:endParaRPr lang="en-US" sz="2300" b="1">
              <a:solidFill>
                <a:schemeClr val="bg2"/>
              </a:solidFill>
              <a:latin typeface="Courier New" pitchFamily="49" charset="0"/>
            </a:endParaRPr>
          </a:p>
          <a:p>
            <a:pPr lvl="1">
              <a:buFont typeface="Wingdings" pitchFamily="2" charset="2"/>
              <a:buNone/>
            </a:pPr>
            <a:r>
              <a:rPr lang="en-US" sz="2300" b="1">
                <a:solidFill>
                  <a:schemeClr val="bg2"/>
                </a:solidFill>
                <a:latin typeface="Courier New" pitchFamily="49" charset="0"/>
              </a:rPr>
              <a:t> LDRB	STRB	</a:t>
            </a:r>
            <a:r>
              <a:rPr lang="en-US" sz="2300"/>
              <a:t>Byte</a:t>
            </a:r>
            <a:endParaRPr lang="en-US" sz="2300" b="1">
              <a:solidFill>
                <a:schemeClr val="bg2"/>
              </a:solidFill>
              <a:latin typeface="Courier New" pitchFamily="49" charset="0"/>
            </a:endParaRPr>
          </a:p>
          <a:p>
            <a:pPr lvl="1">
              <a:buFont typeface="Wingdings" pitchFamily="2" charset="2"/>
              <a:buNone/>
            </a:pPr>
            <a:r>
              <a:rPr lang="en-US" sz="2300" b="1">
                <a:solidFill>
                  <a:schemeClr val="bg2"/>
                </a:solidFill>
                <a:latin typeface="Courier New" pitchFamily="49" charset="0"/>
              </a:rPr>
              <a:t> LDRH	STRH	</a:t>
            </a:r>
            <a:r>
              <a:rPr lang="en-US" sz="2300"/>
              <a:t>Halfword</a:t>
            </a:r>
            <a:endParaRPr lang="en-US" sz="2300">
              <a:solidFill>
                <a:schemeClr val="bg2"/>
              </a:solidFill>
              <a:latin typeface="Courier New" pitchFamily="49" charset="0"/>
            </a:endParaRPr>
          </a:p>
          <a:p>
            <a:pPr lvl="1">
              <a:buFont typeface="Wingdings" pitchFamily="2" charset="2"/>
              <a:buNone/>
            </a:pPr>
            <a:r>
              <a:rPr lang="en-US" sz="2300" b="1">
                <a:solidFill>
                  <a:schemeClr val="bg2"/>
                </a:solidFill>
                <a:latin typeface="Courier New" pitchFamily="49" charset="0"/>
              </a:rPr>
              <a:t> LDRSB		</a:t>
            </a:r>
            <a:r>
              <a:rPr lang="en-US" sz="2300"/>
              <a:t>Signed byte load</a:t>
            </a:r>
          </a:p>
          <a:p>
            <a:pPr lvl="1">
              <a:buFont typeface="Wingdings" pitchFamily="2" charset="2"/>
              <a:buNone/>
            </a:pPr>
            <a:r>
              <a:rPr lang="en-US" sz="2300" b="1">
                <a:solidFill>
                  <a:schemeClr val="bg2"/>
                </a:solidFill>
                <a:latin typeface="Courier New" pitchFamily="49" charset="0"/>
              </a:rPr>
              <a:t> LDRSH		</a:t>
            </a:r>
            <a:r>
              <a:rPr lang="en-US" sz="2300"/>
              <a:t>Signed halfword load</a:t>
            </a:r>
          </a:p>
          <a:p>
            <a:pPr lvl="1"/>
            <a:endParaRPr lang="en-US"/>
          </a:p>
          <a:p>
            <a:r>
              <a:rPr lang="en-US"/>
              <a:t>Memory system must support all access sizes</a:t>
            </a:r>
          </a:p>
          <a:p>
            <a:endParaRPr lang="en-US"/>
          </a:p>
          <a:p>
            <a:r>
              <a:rPr lang="en-US"/>
              <a:t>Syntax:</a:t>
            </a:r>
          </a:p>
          <a:p>
            <a:pPr lvl="1"/>
            <a:r>
              <a:rPr lang="en-US"/>
              <a:t> </a:t>
            </a:r>
            <a:r>
              <a:rPr lang="en-US" b="1">
                <a:solidFill>
                  <a:schemeClr val="bg2"/>
                </a:solidFill>
                <a:latin typeface="Courier New" pitchFamily="49" charset="0"/>
              </a:rPr>
              <a:t>LDR</a:t>
            </a:r>
            <a:r>
              <a:rPr lang="en-US"/>
              <a:t>{&lt;cond&gt;}{&lt;size&gt;} Rd, &lt;address&gt;</a:t>
            </a:r>
          </a:p>
          <a:p>
            <a:pPr lvl="1"/>
            <a:r>
              <a:rPr lang="en-US" b="1">
                <a:solidFill>
                  <a:schemeClr val="bg2"/>
                </a:solidFill>
                <a:latin typeface="Courier New" pitchFamily="49" charset="0"/>
              </a:rPr>
              <a:t>STR</a:t>
            </a:r>
            <a:r>
              <a:rPr lang="en-US"/>
              <a:t>{&lt;cond&gt;}{&lt;size&gt;} Rd, &lt;address&gt;</a:t>
            </a:r>
          </a:p>
          <a:p>
            <a:pPr lvl="1"/>
            <a:endParaRPr lang="en-US"/>
          </a:p>
          <a:p>
            <a:pPr lvl="1">
              <a:buFont typeface="Wingdings" pitchFamily="2" charset="2"/>
              <a:buNone/>
            </a:pPr>
            <a:r>
              <a:rPr lang="en-US"/>
              <a:t>e.g. </a:t>
            </a:r>
            <a:r>
              <a:rPr lang="en-US" b="1">
                <a:solidFill>
                  <a:schemeClr val="bg2"/>
                </a:solidFill>
                <a:latin typeface="Courier New" pitchFamily="49" charset="0"/>
              </a:rPr>
              <a:t>LDREQB</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r>
              <a:rPr lang="en-US"/>
              <a:t>Agenda</a:t>
            </a:r>
          </a:p>
        </p:txBody>
      </p:sp>
      <p:sp>
        <p:nvSpPr>
          <p:cNvPr id="266243" name="Rectangle 3"/>
          <p:cNvSpPr>
            <a:spLocks noGrp="1" noChangeArrowheads="1"/>
          </p:cNvSpPr>
          <p:nvPr>
            <p:ph type="body" idx="1"/>
          </p:nvPr>
        </p:nvSpPr>
        <p:spPr/>
        <p:txBody>
          <a:bodyPr/>
          <a:lstStyle/>
          <a:p>
            <a:pPr>
              <a:buFont typeface="Wingdings" pitchFamily="2" charset="2"/>
              <a:buNone/>
            </a:pPr>
            <a:r>
              <a:rPr lang="en-US" b="1" dirty="0"/>
              <a:t>	Introduction to ARM Ltd</a:t>
            </a:r>
          </a:p>
          <a:p>
            <a:pPr>
              <a:buFont typeface="Wingdings" pitchFamily="2" charset="2"/>
              <a:buNone/>
            </a:pPr>
            <a:r>
              <a:rPr lang="en-US" b="1" dirty="0"/>
              <a:t>	ARM Architecture/Programmers Model </a:t>
            </a:r>
          </a:p>
          <a:p>
            <a:r>
              <a:rPr lang="en-US" dirty="0">
                <a:solidFill>
                  <a:schemeClr val="bg2"/>
                </a:solidFill>
              </a:rPr>
              <a:t>Data Path and Pipelines</a:t>
            </a:r>
          </a:p>
          <a:p>
            <a:pPr>
              <a:buFont typeface="Wingdings" pitchFamily="2" charset="2"/>
              <a:buNone/>
            </a:pPr>
            <a:r>
              <a:rPr lang="en-US" dirty="0"/>
              <a:t>	</a:t>
            </a:r>
            <a:r>
              <a:rPr lang="en-US" b="1" dirty="0" smtClean="0"/>
              <a:t>System Design</a:t>
            </a:r>
            <a:endParaRPr lang="en-US" b="1" dirty="0"/>
          </a:p>
          <a:p>
            <a:pPr>
              <a:buFont typeface="Wingdings" pitchFamily="2" charset="2"/>
              <a:buNone/>
            </a:pPr>
            <a:r>
              <a:rPr lang="en-US" b="1" dirty="0"/>
              <a:t>	Development Tools</a:t>
            </a:r>
          </a:p>
          <a:p>
            <a:pPr>
              <a:buFont typeface="Wingdings" pitchFamily="2" charset="2"/>
              <a:buNone/>
            </a:pPr>
            <a:endParaRPr lang="en-US" b="1"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2"/>
          <p:cNvSpPr>
            <a:spLocks noChangeShapeType="1"/>
          </p:cNvSpPr>
          <p:nvPr/>
        </p:nvSpPr>
        <p:spPr bwMode="gray">
          <a:xfrm>
            <a:off x="1749425" y="2622550"/>
            <a:ext cx="0" cy="346075"/>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28675" name="Line 3"/>
          <p:cNvSpPr>
            <a:spLocks noChangeShapeType="1"/>
          </p:cNvSpPr>
          <p:nvPr/>
        </p:nvSpPr>
        <p:spPr bwMode="auto">
          <a:xfrm>
            <a:off x="3132138" y="5848350"/>
            <a:ext cx="1152525" cy="0"/>
          </a:xfrm>
          <a:prstGeom prst="line">
            <a:avLst/>
          </a:prstGeom>
          <a:noFill/>
          <a:ln w="12700">
            <a:solidFill>
              <a:schemeClr val="tx1"/>
            </a:solidFill>
            <a:round/>
            <a:headEnd/>
            <a:tailEnd/>
          </a:ln>
        </p:spPr>
        <p:txBody>
          <a:bodyPr wrap="none" lIns="80167" tIns="40084" rIns="80167" bIns="40084" anchor="ctr">
            <a:spAutoFit/>
          </a:bodyPr>
          <a:lstStyle/>
          <a:p>
            <a:endParaRPr lang="en-US"/>
          </a:p>
        </p:txBody>
      </p:sp>
      <p:sp>
        <p:nvSpPr>
          <p:cNvPr id="28676" name="Line 4"/>
          <p:cNvSpPr>
            <a:spLocks noChangeShapeType="1"/>
          </p:cNvSpPr>
          <p:nvPr/>
        </p:nvSpPr>
        <p:spPr bwMode="auto">
          <a:xfrm flipV="1">
            <a:off x="1806575" y="4178300"/>
            <a:ext cx="1095375" cy="0"/>
          </a:xfrm>
          <a:prstGeom prst="line">
            <a:avLst/>
          </a:prstGeom>
          <a:noFill/>
          <a:ln w="12700">
            <a:solidFill>
              <a:schemeClr val="tx1"/>
            </a:solidFill>
            <a:round/>
            <a:headEnd/>
            <a:tailEnd/>
          </a:ln>
        </p:spPr>
        <p:txBody>
          <a:bodyPr lIns="80167" tIns="40084" rIns="80167" bIns="40084" anchor="ctr">
            <a:spAutoFit/>
          </a:bodyPr>
          <a:lstStyle/>
          <a:p>
            <a:endParaRPr lang="en-US"/>
          </a:p>
        </p:txBody>
      </p:sp>
      <p:sp>
        <p:nvSpPr>
          <p:cNvPr id="28677" name="Rectangle 5"/>
          <p:cNvSpPr>
            <a:spLocks noGrp="1" noChangeArrowheads="1"/>
          </p:cNvSpPr>
          <p:nvPr>
            <p:ph type="title"/>
          </p:nvPr>
        </p:nvSpPr>
        <p:spPr/>
        <p:txBody>
          <a:bodyPr/>
          <a:lstStyle/>
          <a:p>
            <a:pPr eaLnBrk="1" hangingPunct="1"/>
            <a:r>
              <a:rPr lang="en-US" smtClean="0"/>
              <a:t>Cortex-M3 Datapath</a:t>
            </a:r>
          </a:p>
        </p:txBody>
      </p:sp>
      <p:sp>
        <p:nvSpPr>
          <p:cNvPr id="28678" name="Freeform 6"/>
          <p:cNvSpPr>
            <a:spLocks/>
          </p:cNvSpPr>
          <p:nvPr/>
        </p:nvSpPr>
        <p:spPr bwMode="gray">
          <a:xfrm>
            <a:off x="7810500" y="4087813"/>
            <a:ext cx="735013" cy="1276350"/>
          </a:xfrm>
          <a:custGeom>
            <a:avLst/>
            <a:gdLst>
              <a:gd name="T0" fmla="*/ 2147483647 w 289"/>
              <a:gd name="T1" fmla="*/ 2147483647 h 865"/>
              <a:gd name="T2" fmla="*/ 2147483647 w 289"/>
              <a:gd name="T3" fmla="*/ 2147483647 h 865"/>
              <a:gd name="T4" fmla="*/ 0 w 289"/>
              <a:gd name="T5" fmla="*/ 2147483647 h 865"/>
              <a:gd name="T6" fmla="*/ 0 w 289"/>
              <a:gd name="T7" fmla="*/ 2147483647 h 865"/>
              <a:gd name="T8" fmla="*/ 2147483647 w 289"/>
              <a:gd name="T9" fmla="*/ 2147483647 h 865"/>
              <a:gd name="T10" fmla="*/ 2147483647 w 289"/>
              <a:gd name="T11" fmla="*/ 2147483647 h 865"/>
              <a:gd name="T12" fmla="*/ 0 w 289"/>
              <a:gd name="T13" fmla="*/ 2147483647 h 865"/>
              <a:gd name="T14" fmla="*/ 0 w 289"/>
              <a:gd name="T15" fmla="*/ 0 h 865"/>
              <a:gd name="T16" fmla="*/ 2147483647 w 289"/>
              <a:gd name="T17" fmla="*/ 2147483647 h 865"/>
              <a:gd name="T18" fmla="*/ 2147483647 w 289"/>
              <a:gd name="T19" fmla="*/ 2147483647 h 8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9"/>
              <a:gd name="T31" fmla="*/ 0 h 865"/>
              <a:gd name="T32" fmla="*/ 289 w 289"/>
              <a:gd name="T33" fmla="*/ 865 h 8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9" h="865">
                <a:moveTo>
                  <a:pt x="288" y="256"/>
                </a:moveTo>
                <a:lnTo>
                  <a:pt x="288" y="704"/>
                </a:lnTo>
                <a:lnTo>
                  <a:pt x="0" y="864"/>
                </a:lnTo>
                <a:lnTo>
                  <a:pt x="0" y="640"/>
                </a:lnTo>
                <a:lnTo>
                  <a:pt x="48" y="624"/>
                </a:lnTo>
                <a:lnTo>
                  <a:pt x="48" y="288"/>
                </a:lnTo>
                <a:lnTo>
                  <a:pt x="0" y="256"/>
                </a:lnTo>
                <a:lnTo>
                  <a:pt x="0" y="0"/>
                </a:lnTo>
                <a:lnTo>
                  <a:pt x="288" y="192"/>
                </a:lnTo>
                <a:lnTo>
                  <a:pt x="288" y="256"/>
                </a:lnTo>
              </a:path>
            </a:pathLst>
          </a:custGeom>
          <a:solidFill>
            <a:schemeClr val="folHlink"/>
          </a:solidFill>
          <a:ln w="12700" cap="rnd">
            <a:solidFill>
              <a:schemeClr val="tx1"/>
            </a:solidFill>
            <a:round/>
            <a:headEnd/>
            <a:tailEnd/>
          </a:ln>
        </p:spPr>
        <p:txBody>
          <a:bodyPr/>
          <a:lstStyle/>
          <a:p>
            <a:endParaRPr lang="en-US"/>
          </a:p>
        </p:txBody>
      </p:sp>
      <p:sp>
        <p:nvSpPr>
          <p:cNvPr id="28679" name="Rectangle 7"/>
          <p:cNvSpPr>
            <a:spLocks noChangeArrowheads="1"/>
          </p:cNvSpPr>
          <p:nvPr/>
        </p:nvSpPr>
        <p:spPr bwMode="gray">
          <a:xfrm>
            <a:off x="3778250" y="3313113"/>
            <a:ext cx="984250" cy="2273300"/>
          </a:xfrm>
          <a:prstGeom prst="rect">
            <a:avLst/>
          </a:prstGeom>
          <a:solidFill>
            <a:schemeClr val="folHlink"/>
          </a:solidFill>
          <a:ln w="12700">
            <a:solidFill>
              <a:schemeClr val="tx1"/>
            </a:solidFill>
            <a:miter lim="800000"/>
            <a:headEnd/>
            <a:tailEnd/>
          </a:ln>
        </p:spPr>
        <p:txBody>
          <a:bodyPr wrap="none" anchor="ctr"/>
          <a:lstStyle/>
          <a:p>
            <a:pPr algn="ctr"/>
            <a:endParaRPr lang="en-US"/>
          </a:p>
        </p:txBody>
      </p:sp>
      <p:sp>
        <p:nvSpPr>
          <p:cNvPr id="28680" name="Rectangle 8"/>
          <p:cNvSpPr>
            <a:spLocks noChangeArrowheads="1"/>
          </p:cNvSpPr>
          <p:nvPr/>
        </p:nvSpPr>
        <p:spPr bwMode="gray">
          <a:xfrm>
            <a:off x="3778250" y="4068763"/>
            <a:ext cx="960438" cy="517525"/>
          </a:xfrm>
          <a:prstGeom prst="rect">
            <a:avLst/>
          </a:prstGeom>
          <a:solidFill>
            <a:schemeClr val="folHlink"/>
          </a:solidFill>
          <a:ln w="9525">
            <a:noFill/>
            <a:miter lim="800000"/>
            <a:headEnd/>
            <a:tailEnd/>
          </a:ln>
        </p:spPr>
        <p:txBody>
          <a:bodyPr lIns="21600" tIns="46038" rIns="21600" bIns="46038">
            <a:spAutoFit/>
          </a:bodyPr>
          <a:lstStyle/>
          <a:p>
            <a:pPr algn="ctr" eaLnBrk="0" hangingPunct="0"/>
            <a:r>
              <a:rPr lang="en-US" sz="1400">
                <a:solidFill>
                  <a:schemeClr val="bg1"/>
                </a:solidFill>
                <a:cs typeface="Arial" pitchFamily="34" charset="0"/>
              </a:rPr>
              <a:t>Register</a:t>
            </a:r>
          </a:p>
          <a:p>
            <a:pPr algn="ctr" eaLnBrk="0" hangingPunct="0"/>
            <a:r>
              <a:rPr lang="en-US" sz="1400">
                <a:solidFill>
                  <a:schemeClr val="bg1"/>
                </a:solidFill>
                <a:cs typeface="Arial" pitchFamily="34" charset="0"/>
              </a:rPr>
              <a:t>Bank</a:t>
            </a:r>
          </a:p>
        </p:txBody>
      </p:sp>
      <p:sp>
        <p:nvSpPr>
          <p:cNvPr id="28681" name="Freeform 9"/>
          <p:cNvSpPr>
            <a:spLocks/>
          </p:cNvSpPr>
          <p:nvPr/>
        </p:nvSpPr>
        <p:spPr bwMode="gray">
          <a:xfrm>
            <a:off x="2268538" y="4983163"/>
            <a:ext cx="230187" cy="763587"/>
          </a:xfrm>
          <a:custGeom>
            <a:avLst/>
            <a:gdLst>
              <a:gd name="T0" fmla="*/ 2147483647 w 145"/>
              <a:gd name="T1" fmla="*/ 0 h 481"/>
              <a:gd name="T2" fmla="*/ 2147483647 w 145"/>
              <a:gd name="T3" fmla="*/ 2147483647 h 481"/>
              <a:gd name="T4" fmla="*/ 0 w 145"/>
              <a:gd name="T5" fmla="*/ 2147483647 h 481"/>
              <a:gd name="T6" fmla="*/ 0 w 145"/>
              <a:gd name="T7" fmla="*/ 2147483647 h 481"/>
              <a:gd name="T8" fmla="*/ 2147483647 w 145"/>
              <a:gd name="T9" fmla="*/ 0 h 481"/>
              <a:gd name="T10" fmla="*/ 0 60000 65536"/>
              <a:gd name="T11" fmla="*/ 0 60000 65536"/>
              <a:gd name="T12" fmla="*/ 0 60000 65536"/>
              <a:gd name="T13" fmla="*/ 0 60000 65536"/>
              <a:gd name="T14" fmla="*/ 0 60000 65536"/>
              <a:gd name="T15" fmla="*/ 0 w 145"/>
              <a:gd name="T16" fmla="*/ 0 h 481"/>
              <a:gd name="T17" fmla="*/ 145 w 145"/>
              <a:gd name="T18" fmla="*/ 481 h 481"/>
            </a:gdLst>
            <a:ahLst/>
            <a:cxnLst>
              <a:cxn ang="T10">
                <a:pos x="T0" y="T1"/>
              </a:cxn>
              <a:cxn ang="T11">
                <a:pos x="T2" y="T3"/>
              </a:cxn>
              <a:cxn ang="T12">
                <a:pos x="T4" y="T5"/>
              </a:cxn>
              <a:cxn ang="T13">
                <a:pos x="T6" y="T7"/>
              </a:cxn>
              <a:cxn ang="T14">
                <a:pos x="T8" y="T9"/>
              </a:cxn>
            </a:cxnLst>
            <a:rect l="T15" t="T16" r="T17" b="T18"/>
            <a:pathLst>
              <a:path w="145" h="481">
                <a:moveTo>
                  <a:pt x="144" y="0"/>
                </a:moveTo>
                <a:lnTo>
                  <a:pt x="144" y="480"/>
                </a:lnTo>
                <a:lnTo>
                  <a:pt x="0" y="384"/>
                </a:lnTo>
                <a:lnTo>
                  <a:pt x="0" y="96"/>
                </a:lnTo>
                <a:lnTo>
                  <a:pt x="144" y="0"/>
                </a:lnTo>
              </a:path>
            </a:pathLst>
          </a:custGeom>
          <a:solidFill>
            <a:schemeClr val="folHlink"/>
          </a:solidFill>
          <a:ln w="12700" cap="rnd">
            <a:solidFill>
              <a:schemeClr val="tx1"/>
            </a:solidFill>
            <a:round/>
            <a:headEnd/>
            <a:tailEnd/>
          </a:ln>
        </p:spPr>
        <p:txBody>
          <a:bodyPr/>
          <a:lstStyle/>
          <a:p>
            <a:endParaRPr lang="en-US"/>
          </a:p>
        </p:txBody>
      </p:sp>
      <p:sp>
        <p:nvSpPr>
          <p:cNvPr id="28682" name="Rectangle 10"/>
          <p:cNvSpPr>
            <a:spLocks noChangeArrowheads="1"/>
          </p:cNvSpPr>
          <p:nvPr/>
        </p:nvSpPr>
        <p:spPr bwMode="gray">
          <a:xfrm>
            <a:off x="5064125" y="4087813"/>
            <a:ext cx="914400" cy="569912"/>
          </a:xfrm>
          <a:prstGeom prst="rect">
            <a:avLst/>
          </a:prstGeom>
          <a:solidFill>
            <a:schemeClr val="folHlink"/>
          </a:solidFill>
          <a:ln w="12700">
            <a:solidFill>
              <a:schemeClr val="tx1"/>
            </a:solidFill>
            <a:miter lim="800000"/>
            <a:headEnd/>
            <a:tailEnd/>
          </a:ln>
        </p:spPr>
        <p:txBody>
          <a:bodyPr wrap="none" anchor="ctr"/>
          <a:lstStyle/>
          <a:p>
            <a:pPr algn="ctr" eaLnBrk="0" hangingPunct="0"/>
            <a:r>
              <a:rPr lang="en-GB" sz="1400">
                <a:solidFill>
                  <a:schemeClr val="bg1"/>
                </a:solidFill>
                <a:cs typeface="Arial" pitchFamily="34" charset="0"/>
              </a:rPr>
              <a:t>Mul/Div</a:t>
            </a:r>
          </a:p>
        </p:txBody>
      </p:sp>
      <p:sp>
        <p:nvSpPr>
          <p:cNvPr id="28683" name="Rectangle 11"/>
          <p:cNvSpPr>
            <a:spLocks noChangeArrowheads="1"/>
          </p:cNvSpPr>
          <p:nvPr/>
        </p:nvSpPr>
        <p:spPr bwMode="gray">
          <a:xfrm>
            <a:off x="685800" y="3886200"/>
            <a:ext cx="1119188" cy="673100"/>
          </a:xfrm>
          <a:prstGeom prst="rect">
            <a:avLst/>
          </a:prstGeom>
          <a:solidFill>
            <a:schemeClr val="folHlink"/>
          </a:solidFill>
          <a:ln w="12700">
            <a:solidFill>
              <a:schemeClr val="tx1"/>
            </a:solidFill>
            <a:miter lim="800000"/>
            <a:headEnd/>
            <a:tailEnd/>
          </a:ln>
        </p:spPr>
        <p:txBody>
          <a:bodyPr wrap="none" anchor="ctr"/>
          <a:lstStyle/>
          <a:p>
            <a:pPr algn="ctr" eaLnBrk="0" hangingPunct="0"/>
            <a:r>
              <a:rPr lang="en-GB" sz="1400">
                <a:solidFill>
                  <a:schemeClr val="bg1"/>
                </a:solidFill>
                <a:cs typeface="Arial" pitchFamily="34" charset="0"/>
              </a:rPr>
              <a:t>Address</a:t>
            </a:r>
          </a:p>
          <a:p>
            <a:pPr algn="ctr" eaLnBrk="0" hangingPunct="0"/>
            <a:r>
              <a:rPr lang="en-GB" sz="1400">
                <a:solidFill>
                  <a:schemeClr val="bg1"/>
                </a:solidFill>
                <a:cs typeface="Arial" pitchFamily="34" charset="0"/>
              </a:rPr>
              <a:t>Incrementer</a:t>
            </a:r>
          </a:p>
        </p:txBody>
      </p:sp>
      <p:sp>
        <p:nvSpPr>
          <p:cNvPr id="28684" name="Line 12"/>
          <p:cNvSpPr>
            <a:spLocks noChangeShapeType="1"/>
          </p:cNvSpPr>
          <p:nvPr/>
        </p:nvSpPr>
        <p:spPr bwMode="gray">
          <a:xfrm flipH="1">
            <a:off x="152400" y="5257800"/>
            <a:ext cx="4572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28685" name="Line 13"/>
          <p:cNvSpPr>
            <a:spLocks noChangeShapeType="1"/>
          </p:cNvSpPr>
          <p:nvPr/>
        </p:nvSpPr>
        <p:spPr bwMode="gray">
          <a:xfrm>
            <a:off x="2498725" y="5156200"/>
            <a:ext cx="403225" cy="1588"/>
          </a:xfrm>
          <a:prstGeom prst="line">
            <a:avLst/>
          </a:prstGeom>
          <a:noFill/>
          <a:ln w="12700">
            <a:solidFill>
              <a:schemeClr val="tx1"/>
            </a:solidFill>
            <a:round/>
            <a:headEnd type="stealth" w="med" len="lg"/>
            <a:tailEnd type="none" w="med" len="lg"/>
          </a:ln>
        </p:spPr>
        <p:txBody>
          <a:bodyPr wrap="none" anchor="ctr"/>
          <a:lstStyle/>
          <a:p>
            <a:endParaRPr lang="en-US"/>
          </a:p>
        </p:txBody>
      </p:sp>
      <p:sp>
        <p:nvSpPr>
          <p:cNvPr id="28686" name="Line 14"/>
          <p:cNvSpPr>
            <a:spLocks noChangeShapeType="1"/>
          </p:cNvSpPr>
          <p:nvPr/>
        </p:nvSpPr>
        <p:spPr bwMode="gray">
          <a:xfrm flipH="1">
            <a:off x="2901950" y="4178300"/>
            <a:ext cx="0" cy="979488"/>
          </a:xfrm>
          <a:prstGeom prst="line">
            <a:avLst/>
          </a:prstGeom>
          <a:noFill/>
          <a:ln w="12700">
            <a:solidFill>
              <a:schemeClr val="tx1"/>
            </a:solidFill>
            <a:round/>
            <a:headEnd type="none" w="sm" len="sm"/>
            <a:tailEnd type="none" w="med" len="lg"/>
          </a:ln>
        </p:spPr>
        <p:txBody>
          <a:bodyPr wrap="none" anchor="ctr"/>
          <a:lstStyle/>
          <a:p>
            <a:endParaRPr lang="en-US"/>
          </a:p>
        </p:txBody>
      </p:sp>
      <p:sp>
        <p:nvSpPr>
          <p:cNvPr id="28687" name="Line 15"/>
          <p:cNvSpPr>
            <a:spLocks noChangeShapeType="1"/>
          </p:cNvSpPr>
          <p:nvPr/>
        </p:nvSpPr>
        <p:spPr bwMode="gray">
          <a:xfrm flipV="1">
            <a:off x="1066800" y="4572000"/>
            <a:ext cx="11113" cy="533400"/>
          </a:xfrm>
          <a:prstGeom prst="line">
            <a:avLst/>
          </a:prstGeom>
          <a:noFill/>
          <a:ln w="12700">
            <a:solidFill>
              <a:schemeClr val="tx1"/>
            </a:solidFill>
            <a:round/>
            <a:headEnd type="none" w="sm" len="sm"/>
            <a:tailEnd type="none" w="med" len="lg"/>
          </a:ln>
        </p:spPr>
        <p:txBody>
          <a:bodyPr wrap="none" anchor="ctr"/>
          <a:lstStyle/>
          <a:p>
            <a:endParaRPr lang="en-US"/>
          </a:p>
        </p:txBody>
      </p:sp>
      <p:sp>
        <p:nvSpPr>
          <p:cNvPr id="28688" name="Freeform 16"/>
          <p:cNvSpPr>
            <a:spLocks/>
          </p:cNvSpPr>
          <p:nvPr/>
        </p:nvSpPr>
        <p:spPr bwMode="auto">
          <a:xfrm>
            <a:off x="4768850" y="3605213"/>
            <a:ext cx="1916113" cy="463550"/>
          </a:xfrm>
          <a:custGeom>
            <a:avLst/>
            <a:gdLst>
              <a:gd name="T0" fmla="*/ 0 w 1207"/>
              <a:gd name="T1" fmla="*/ 2147483647 h 292"/>
              <a:gd name="T2" fmla="*/ 2147483647 w 1207"/>
              <a:gd name="T3" fmla="*/ 0 h 292"/>
              <a:gd name="T4" fmla="*/ 2147483647 w 1207"/>
              <a:gd name="T5" fmla="*/ 2147483647 h 292"/>
              <a:gd name="T6" fmla="*/ 0 60000 65536"/>
              <a:gd name="T7" fmla="*/ 0 60000 65536"/>
              <a:gd name="T8" fmla="*/ 0 60000 65536"/>
              <a:gd name="T9" fmla="*/ 0 w 1207"/>
              <a:gd name="T10" fmla="*/ 0 h 292"/>
              <a:gd name="T11" fmla="*/ 1207 w 1207"/>
              <a:gd name="T12" fmla="*/ 292 h 292"/>
            </a:gdLst>
            <a:ahLst/>
            <a:cxnLst>
              <a:cxn ang="T6">
                <a:pos x="T0" y="T1"/>
              </a:cxn>
              <a:cxn ang="T7">
                <a:pos x="T2" y="T3"/>
              </a:cxn>
              <a:cxn ang="T8">
                <a:pos x="T4" y="T5"/>
              </a:cxn>
            </a:cxnLst>
            <a:rect l="T9" t="T10" r="T11" b="T12"/>
            <a:pathLst>
              <a:path w="1207" h="292">
                <a:moveTo>
                  <a:pt x="0" y="4"/>
                </a:moveTo>
                <a:lnTo>
                  <a:pt x="1207" y="0"/>
                </a:lnTo>
                <a:lnTo>
                  <a:pt x="1207" y="292"/>
                </a:lnTo>
              </a:path>
            </a:pathLst>
          </a:custGeom>
          <a:noFill/>
          <a:ln w="38100">
            <a:solidFill>
              <a:schemeClr val="bg2"/>
            </a:solidFill>
            <a:round/>
            <a:headEnd type="none" w="sm" len="sm"/>
            <a:tailEnd type="stealth" w="med" len="lg"/>
          </a:ln>
        </p:spPr>
        <p:txBody>
          <a:bodyPr wrap="none" anchor="ctr"/>
          <a:lstStyle/>
          <a:p>
            <a:endParaRPr lang="en-US"/>
          </a:p>
        </p:txBody>
      </p:sp>
      <p:sp>
        <p:nvSpPr>
          <p:cNvPr id="28689" name="Line 17"/>
          <p:cNvSpPr>
            <a:spLocks noChangeShapeType="1"/>
          </p:cNvSpPr>
          <p:nvPr/>
        </p:nvSpPr>
        <p:spPr bwMode="auto">
          <a:xfrm>
            <a:off x="4768850" y="5116513"/>
            <a:ext cx="3041650" cy="0"/>
          </a:xfrm>
          <a:prstGeom prst="line">
            <a:avLst/>
          </a:prstGeom>
          <a:noFill/>
          <a:ln w="38100">
            <a:solidFill>
              <a:schemeClr val="bg2"/>
            </a:solidFill>
            <a:round/>
            <a:headEnd type="none" w="sm" len="sm"/>
            <a:tailEnd type="stealth" w="med" len="lg"/>
          </a:ln>
        </p:spPr>
        <p:txBody>
          <a:bodyPr wrap="none" anchor="ctr"/>
          <a:lstStyle/>
          <a:p>
            <a:endParaRPr lang="en-US"/>
          </a:p>
        </p:txBody>
      </p:sp>
      <p:sp>
        <p:nvSpPr>
          <p:cNvPr id="28690" name="Line 18"/>
          <p:cNvSpPr>
            <a:spLocks noChangeShapeType="1"/>
          </p:cNvSpPr>
          <p:nvPr/>
        </p:nvSpPr>
        <p:spPr bwMode="auto">
          <a:xfrm>
            <a:off x="7164388" y="4373563"/>
            <a:ext cx="646112" cy="0"/>
          </a:xfrm>
          <a:prstGeom prst="line">
            <a:avLst/>
          </a:prstGeom>
          <a:noFill/>
          <a:ln w="38100">
            <a:solidFill>
              <a:schemeClr val="bg2"/>
            </a:solidFill>
            <a:round/>
            <a:headEnd type="none" w="sm" len="sm"/>
            <a:tailEnd type="stealth" w="med" len="lg"/>
          </a:ln>
        </p:spPr>
        <p:txBody>
          <a:bodyPr wrap="none" anchor="ctr"/>
          <a:lstStyle/>
          <a:p>
            <a:endParaRPr lang="en-US"/>
          </a:p>
        </p:txBody>
      </p:sp>
      <p:sp>
        <p:nvSpPr>
          <p:cNvPr id="28691" name="Freeform 19"/>
          <p:cNvSpPr>
            <a:spLocks/>
          </p:cNvSpPr>
          <p:nvPr/>
        </p:nvSpPr>
        <p:spPr bwMode="auto">
          <a:xfrm>
            <a:off x="4286250" y="4724400"/>
            <a:ext cx="4514850" cy="1273175"/>
          </a:xfrm>
          <a:custGeom>
            <a:avLst/>
            <a:gdLst>
              <a:gd name="T0" fmla="*/ 2147483647 w 2844"/>
              <a:gd name="T1" fmla="*/ 0 h 802"/>
              <a:gd name="T2" fmla="*/ 2147483647 w 2844"/>
              <a:gd name="T3" fmla="*/ 2147483647 h 802"/>
              <a:gd name="T4" fmla="*/ 2147483647 w 2844"/>
              <a:gd name="T5" fmla="*/ 2147483647 h 802"/>
              <a:gd name="T6" fmla="*/ 0 w 2844"/>
              <a:gd name="T7" fmla="*/ 2147483647 h 802"/>
              <a:gd name="T8" fmla="*/ 2147483647 w 2844"/>
              <a:gd name="T9" fmla="*/ 2147483647 h 802"/>
              <a:gd name="T10" fmla="*/ 0 60000 65536"/>
              <a:gd name="T11" fmla="*/ 0 60000 65536"/>
              <a:gd name="T12" fmla="*/ 0 60000 65536"/>
              <a:gd name="T13" fmla="*/ 0 60000 65536"/>
              <a:gd name="T14" fmla="*/ 0 60000 65536"/>
              <a:gd name="T15" fmla="*/ 0 w 2844"/>
              <a:gd name="T16" fmla="*/ 0 h 802"/>
              <a:gd name="T17" fmla="*/ 2844 w 2844"/>
              <a:gd name="T18" fmla="*/ 802 h 802"/>
            </a:gdLst>
            <a:ahLst/>
            <a:cxnLst>
              <a:cxn ang="T10">
                <a:pos x="T0" y="T1"/>
              </a:cxn>
              <a:cxn ang="T11">
                <a:pos x="T2" y="T3"/>
              </a:cxn>
              <a:cxn ang="T12">
                <a:pos x="T4" y="T5"/>
              </a:cxn>
              <a:cxn ang="T13">
                <a:pos x="T6" y="T7"/>
              </a:cxn>
              <a:cxn ang="T14">
                <a:pos x="T8" y="T9"/>
              </a:cxn>
            </a:cxnLst>
            <a:rect l="T15" t="T16" r="T17" b="T18"/>
            <a:pathLst>
              <a:path w="2844" h="802">
                <a:moveTo>
                  <a:pt x="2683" y="0"/>
                </a:moveTo>
                <a:lnTo>
                  <a:pt x="2844" y="2"/>
                </a:lnTo>
                <a:lnTo>
                  <a:pt x="2839" y="801"/>
                </a:lnTo>
                <a:lnTo>
                  <a:pt x="0" y="802"/>
                </a:lnTo>
                <a:lnTo>
                  <a:pt x="1" y="534"/>
                </a:lnTo>
              </a:path>
            </a:pathLst>
          </a:custGeom>
          <a:noFill/>
          <a:ln w="38100" cap="rnd">
            <a:solidFill>
              <a:schemeClr val="bg2"/>
            </a:solidFill>
            <a:round/>
            <a:headEnd type="none" w="sm" len="sm"/>
            <a:tailEnd type="stealth" w="med" len="lg"/>
          </a:ln>
        </p:spPr>
        <p:txBody>
          <a:bodyPr/>
          <a:lstStyle/>
          <a:p>
            <a:endParaRPr lang="en-US"/>
          </a:p>
        </p:txBody>
      </p:sp>
      <p:sp>
        <p:nvSpPr>
          <p:cNvPr id="28692" name="Rectangle 20"/>
          <p:cNvSpPr>
            <a:spLocks noChangeArrowheads="1"/>
          </p:cNvSpPr>
          <p:nvPr/>
        </p:nvSpPr>
        <p:spPr bwMode="gray">
          <a:xfrm>
            <a:off x="7280275" y="4783138"/>
            <a:ext cx="549275" cy="304800"/>
          </a:xfrm>
          <a:prstGeom prst="rect">
            <a:avLst/>
          </a:prstGeom>
          <a:noFill/>
          <a:ln w="9525">
            <a:noFill/>
            <a:miter lim="800000"/>
            <a:headEnd/>
            <a:tailEnd/>
          </a:ln>
        </p:spPr>
        <p:txBody>
          <a:bodyPr wrap="none" lIns="92075" tIns="46038" rIns="92075" bIns="46038">
            <a:spAutoFit/>
          </a:bodyPr>
          <a:lstStyle/>
          <a:p>
            <a:pPr algn="ctr" eaLnBrk="0" hangingPunct="0"/>
            <a:r>
              <a:rPr lang="en-US" sz="1400">
                <a:solidFill>
                  <a:schemeClr val="bg1"/>
                </a:solidFill>
                <a:cs typeface="Arial" pitchFamily="34" charset="0"/>
              </a:rPr>
              <a:t>ALU</a:t>
            </a:r>
          </a:p>
        </p:txBody>
      </p:sp>
      <p:sp>
        <p:nvSpPr>
          <p:cNvPr id="28693" name="Rectangle 21"/>
          <p:cNvSpPr>
            <a:spLocks noChangeArrowheads="1"/>
          </p:cNvSpPr>
          <p:nvPr/>
        </p:nvSpPr>
        <p:spPr bwMode="gray">
          <a:xfrm>
            <a:off x="4770438" y="3595688"/>
            <a:ext cx="303212" cy="304800"/>
          </a:xfrm>
          <a:prstGeom prst="rect">
            <a:avLst/>
          </a:prstGeom>
          <a:noFill/>
          <a:ln w="9525">
            <a:noFill/>
            <a:miter lim="800000"/>
            <a:headEnd/>
            <a:tailEnd/>
          </a:ln>
        </p:spPr>
        <p:txBody>
          <a:bodyPr wrap="none" lIns="92075" tIns="46038" rIns="92075" bIns="46038">
            <a:spAutoFit/>
          </a:bodyPr>
          <a:lstStyle/>
          <a:p>
            <a:pPr algn="ctr" eaLnBrk="0" hangingPunct="0"/>
            <a:r>
              <a:rPr lang="en-US" sz="1400" b="0">
                <a:solidFill>
                  <a:schemeClr val="tx1"/>
                </a:solidFill>
                <a:cs typeface="Arial" pitchFamily="34" charset="0"/>
              </a:rPr>
              <a:t>B</a:t>
            </a:r>
          </a:p>
        </p:txBody>
      </p:sp>
      <p:sp>
        <p:nvSpPr>
          <p:cNvPr id="28694" name="Rectangle 22"/>
          <p:cNvSpPr>
            <a:spLocks noChangeArrowheads="1"/>
          </p:cNvSpPr>
          <p:nvPr/>
        </p:nvSpPr>
        <p:spPr bwMode="gray">
          <a:xfrm>
            <a:off x="4757738" y="4849813"/>
            <a:ext cx="303212" cy="304800"/>
          </a:xfrm>
          <a:prstGeom prst="rect">
            <a:avLst/>
          </a:prstGeom>
          <a:noFill/>
          <a:ln w="9525">
            <a:noFill/>
            <a:miter lim="800000"/>
            <a:headEnd/>
            <a:tailEnd/>
          </a:ln>
        </p:spPr>
        <p:txBody>
          <a:bodyPr wrap="none" lIns="92075" tIns="46038" rIns="92075" bIns="46038">
            <a:spAutoFit/>
          </a:bodyPr>
          <a:lstStyle/>
          <a:p>
            <a:pPr algn="ctr" eaLnBrk="0" hangingPunct="0"/>
            <a:r>
              <a:rPr lang="en-US" sz="1400" b="0">
                <a:solidFill>
                  <a:schemeClr val="tx1"/>
                </a:solidFill>
                <a:cs typeface="Arial" pitchFamily="34" charset="0"/>
              </a:rPr>
              <a:t>A</a:t>
            </a:r>
          </a:p>
        </p:txBody>
      </p:sp>
      <p:sp>
        <p:nvSpPr>
          <p:cNvPr id="28695" name="Rectangle 23"/>
          <p:cNvSpPr>
            <a:spLocks noChangeArrowheads="1"/>
          </p:cNvSpPr>
          <p:nvPr/>
        </p:nvSpPr>
        <p:spPr bwMode="gray">
          <a:xfrm>
            <a:off x="2414588" y="5972175"/>
            <a:ext cx="974725" cy="304800"/>
          </a:xfrm>
          <a:prstGeom prst="rect">
            <a:avLst/>
          </a:prstGeom>
          <a:noFill/>
          <a:ln w="9525">
            <a:noFill/>
            <a:miter lim="800000"/>
            <a:headEnd/>
            <a:tailEnd/>
          </a:ln>
        </p:spPr>
        <p:txBody>
          <a:bodyPr wrap="none" lIns="92075" tIns="46038" rIns="92075" bIns="46038">
            <a:spAutoFit/>
          </a:bodyPr>
          <a:lstStyle/>
          <a:p>
            <a:pPr eaLnBrk="0" hangingPunct="0"/>
            <a:r>
              <a:rPr lang="en-US" sz="1400" b="0">
                <a:solidFill>
                  <a:schemeClr val="tx1"/>
                </a:solidFill>
                <a:cs typeface="Arial" pitchFamily="34" charset="0"/>
              </a:rPr>
              <a:t>INTADDR</a:t>
            </a:r>
          </a:p>
        </p:txBody>
      </p:sp>
      <p:sp>
        <p:nvSpPr>
          <p:cNvPr id="28696" name="Rectangle 24"/>
          <p:cNvSpPr>
            <a:spLocks noChangeArrowheads="1"/>
          </p:cNvSpPr>
          <p:nvPr/>
        </p:nvSpPr>
        <p:spPr bwMode="gray">
          <a:xfrm>
            <a:off x="0" y="4648200"/>
            <a:ext cx="965200" cy="304800"/>
          </a:xfrm>
          <a:prstGeom prst="rect">
            <a:avLst/>
          </a:prstGeom>
          <a:noFill/>
          <a:ln w="9525">
            <a:noFill/>
            <a:miter lim="800000"/>
            <a:headEnd/>
            <a:tailEnd/>
          </a:ln>
        </p:spPr>
        <p:txBody>
          <a:bodyPr wrap="none" lIns="92075" tIns="46038" rIns="92075" bIns="46038">
            <a:spAutoFit/>
          </a:bodyPr>
          <a:lstStyle/>
          <a:p>
            <a:pPr algn="ctr" eaLnBrk="0" hangingPunct="0"/>
            <a:r>
              <a:rPr lang="en-US" sz="1400" b="0">
                <a:solidFill>
                  <a:schemeClr val="tx1"/>
                </a:solidFill>
                <a:cs typeface="Arial" pitchFamily="34" charset="0"/>
              </a:rPr>
              <a:t>I_HADDR</a:t>
            </a:r>
          </a:p>
        </p:txBody>
      </p:sp>
      <p:sp>
        <p:nvSpPr>
          <p:cNvPr id="28697" name="Rectangle 25"/>
          <p:cNvSpPr>
            <a:spLocks noChangeArrowheads="1"/>
          </p:cNvSpPr>
          <p:nvPr/>
        </p:nvSpPr>
        <p:spPr bwMode="gray">
          <a:xfrm>
            <a:off x="1219200" y="5105400"/>
            <a:ext cx="820738" cy="457200"/>
          </a:xfrm>
          <a:prstGeom prst="rect">
            <a:avLst/>
          </a:prstGeom>
          <a:solidFill>
            <a:schemeClr val="folHlink"/>
          </a:solidFill>
          <a:ln w="12700">
            <a:solidFill>
              <a:schemeClr val="tx1"/>
            </a:solidFill>
            <a:miter lim="800000"/>
            <a:headEnd/>
            <a:tailEnd/>
          </a:ln>
        </p:spPr>
        <p:txBody>
          <a:bodyPr wrap="none" anchor="ctr"/>
          <a:lstStyle/>
          <a:p>
            <a:pPr algn="ctr" eaLnBrk="0" hangingPunct="0"/>
            <a:r>
              <a:rPr lang="en-GB" sz="1400">
                <a:solidFill>
                  <a:schemeClr val="bg1"/>
                </a:solidFill>
                <a:cs typeface="Arial" pitchFamily="34" charset="0"/>
              </a:rPr>
              <a:t>Address</a:t>
            </a:r>
          </a:p>
          <a:p>
            <a:pPr algn="ctr" eaLnBrk="0" hangingPunct="0"/>
            <a:r>
              <a:rPr lang="en-GB" sz="1400">
                <a:solidFill>
                  <a:schemeClr val="bg1"/>
                </a:solidFill>
                <a:cs typeface="Arial" pitchFamily="34" charset="0"/>
              </a:rPr>
              <a:t>Register</a:t>
            </a:r>
          </a:p>
        </p:txBody>
      </p:sp>
      <p:sp>
        <p:nvSpPr>
          <p:cNvPr id="28698" name="Line 26"/>
          <p:cNvSpPr>
            <a:spLocks noChangeShapeType="1"/>
          </p:cNvSpPr>
          <p:nvPr/>
        </p:nvSpPr>
        <p:spPr bwMode="gray">
          <a:xfrm>
            <a:off x="2057400" y="5334000"/>
            <a:ext cx="196850" cy="23813"/>
          </a:xfrm>
          <a:prstGeom prst="line">
            <a:avLst/>
          </a:prstGeom>
          <a:noFill/>
          <a:ln w="12700">
            <a:solidFill>
              <a:schemeClr val="tx1"/>
            </a:solidFill>
            <a:round/>
            <a:headEnd type="stealth" w="med" len="lg"/>
            <a:tailEnd type="none" w="sm" len="sm"/>
          </a:ln>
        </p:spPr>
        <p:txBody>
          <a:bodyPr wrap="none" anchor="ctr"/>
          <a:lstStyle/>
          <a:p>
            <a:endParaRPr lang="en-US"/>
          </a:p>
        </p:txBody>
      </p:sp>
      <p:sp>
        <p:nvSpPr>
          <p:cNvPr id="28699" name="Rectangle 27"/>
          <p:cNvSpPr>
            <a:spLocks noChangeArrowheads="1"/>
          </p:cNvSpPr>
          <p:nvPr/>
        </p:nvSpPr>
        <p:spPr bwMode="gray">
          <a:xfrm>
            <a:off x="6249988" y="4087813"/>
            <a:ext cx="914400" cy="569912"/>
          </a:xfrm>
          <a:prstGeom prst="rect">
            <a:avLst/>
          </a:prstGeom>
          <a:solidFill>
            <a:schemeClr val="folHlink"/>
          </a:solidFill>
          <a:ln w="12700">
            <a:solidFill>
              <a:schemeClr val="tx1"/>
            </a:solidFill>
            <a:miter lim="800000"/>
            <a:headEnd/>
            <a:tailEnd/>
          </a:ln>
        </p:spPr>
        <p:txBody>
          <a:bodyPr wrap="none" anchor="ctr"/>
          <a:lstStyle/>
          <a:p>
            <a:pPr algn="ctr" eaLnBrk="0" hangingPunct="0"/>
            <a:r>
              <a:rPr lang="en-GB" sz="1400">
                <a:solidFill>
                  <a:schemeClr val="bg1"/>
                </a:solidFill>
                <a:cs typeface="Arial" pitchFamily="34" charset="0"/>
              </a:rPr>
              <a:t>Barrel</a:t>
            </a:r>
          </a:p>
          <a:p>
            <a:pPr algn="ctr" eaLnBrk="0" hangingPunct="0"/>
            <a:r>
              <a:rPr lang="en-GB" sz="1400">
                <a:solidFill>
                  <a:schemeClr val="bg1"/>
                </a:solidFill>
                <a:cs typeface="Arial" pitchFamily="34" charset="0"/>
              </a:rPr>
              <a:t>Shifter</a:t>
            </a:r>
          </a:p>
        </p:txBody>
      </p:sp>
      <p:sp>
        <p:nvSpPr>
          <p:cNvPr id="28700" name="Rectangle 28"/>
          <p:cNvSpPr>
            <a:spLocks noChangeArrowheads="1"/>
          </p:cNvSpPr>
          <p:nvPr/>
        </p:nvSpPr>
        <p:spPr bwMode="gray">
          <a:xfrm>
            <a:off x="4284663" y="5562600"/>
            <a:ext cx="973137" cy="304800"/>
          </a:xfrm>
          <a:prstGeom prst="rect">
            <a:avLst/>
          </a:prstGeom>
          <a:noFill/>
          <a:ln w="9525">
            <a:noFill/>
            <a:miter lim="800000"/>
            <a:headEnd/>
            <a:tailEnd/>
          </a:ln>
        </p:spPr>
        <p:txBody>
          <a:bodyPr wrap="none" lIns="92075" tIns="46038" rIns="92075" bIns="46038">
            <a:spAutoFit/>
          </a:bodyPr>
          <a:lstStyle/>
          <a:p>
            <a:pPr algn="ctr" eaLnBrk="0" hangingPunct="0"/>
            <a:r>
              <a:rPr lang="en-US" sz="1400" b="0">
                <a:solidFill>
                  <a:schemeClr val="tx1"/>
                </a:solidFill>
                <a:cs typeface="Arial" pitchFamily="34" charset="0"/>
              </a:rPr>
              <a:t>Writeback</a:t>
            </a:r>
          </a:p>
        </p:txBody>
      </p:sp>
      <p:sp>
        <p:nvSpPr>
          <p:cNvPr id="28701" name="Rectangle 29"/>
          <p:cNvSpPr>
            <a:spLocks noChangeArrowheads="1"/>
          </p:cNvSpPr>
          <p:nvPr/>
        </p:nvSpPr>
        <p:spPr bwMode="gray">
          <a:xfrm rot="10800000" flipV="1">
            <a:off x="7874000" y="4573588"/>
            <a:ext cx="735013" cy="304800"/>
          </a:xfrm>
          <a:prstGeom prst="rect">
            <a:avLst/>
          </a:prstGeom>
          <a:noFill/>
          <a:ln w="9525">
            <a:noFill/>
            <a:miter lim="800000"/>
            <a:headEnd/>
            <a:tailEnd/>
          </a:ln>
        </p:spPr>
        <p:txBody>
          <a:bodyPr lIns="92075" tIns="46038" rIns="92075" bIns="46038">
            <a:spAutoFit/>
          </a:bodyPr>
          <a:lstStyle/>
          <a:p>
            <a:pPr algn="ctr" eaLnBrk="0" hangingPunct="0"/>
            <a:r>
              <a:rPr lang="en-US" sz="1400">
                <a:solidFill>
                  <a:schemeClr val="bg1"/>
                </a:solidFill>
                <a:cs typeface="Arial" pitchFamily="34" charset="0"/>
              </a:rPr>
              <a:t>ALU</a:t>
            </a:r>
          </a:p>
        </p:txBody>
      </p:sp>
      <p:sp>
        <p:nvSpPr>
          <p:cNvPr id="28702" name="Rectangle 30"/>
          <p:cNvSpPr>
            <a:spLocks noChangeArrowheads="1"/>
          </p:cNvSpPr>
          <p:nvPr/>
        </p:nvSpPr>
        <p:spPr bwMode="gray">
          <a:xfrm>
            <a:off x="6376988" y="2679700"/>
            <a:ext cx="1143000" cy="569913"/>
          </a:xfrm>
          <a:prstGeom prst="rect">
            <a:avLst/>
          </a:prstGeom>
          <a:solidFill>
            <a:schemeClr val="folHlink"/>
          </a:solidFill>
          <a:ln w="12700">
            <a:solidFill>
              <a:schemeClr val="tx1"/>
            </a:solidFill>
            <a:miter lim="800000"/>
            <a:headEnd/>
            <a:tailEnd/>
          </a:ln>
        </p:spPr>
        <p:txBody>
          <a:bodyPr wrap="none" anchor="ctr"/>
          <a:lstStyle/>
          <a:p>
            <a:pPr algn="ctr" eaLnBrk="0" hangingPunct="0"/>
            <a:r>
              <a:rPr lang="en-GB" sz="1400">
                <a:solidFill>
                  <a:schemeClr val="bg1"/>
                </a:solidFill>
                <a:cs typeface="Arial" pitchFamily="34" charset="0"/>
              </a:rPr>
              <a:t>Read Data</a:t>
            </a:r>
          </a:p>
          <a:p>
            <a:pPr algn="ctr" eaLnBrk="0" hangingPunct="0"/>
            <a:r>
              <a:rPr lang="en-GB" sz="1400">
                <a:solidFill>
                  <a:schemeClr val="bg1"/>
                </a:solidFill>
                <a:cs typeface="Arial" pitchFamily="34" charset="0"/>
              </a:rPr>
              <a:t>Register</a:t>
            </a:r>
          </a:p>
        </p:txBody>
      </p:sp>
      <p:sp>
        <p:nvSpPr>
          <p:cNvPr id="28703" name="Rectangle 31"/>
          <p:cNvSpPr>
            <a:spLocks noChangeArrowheads="1"/>
          </p:cNvSpPr>
          <p:nvPr/>
        </p:nvSpPr>
        <p:spPr bwMode="gray">
          <a:xfrm>
            <a:off x="6365875" y="1919288"/>
            <a:ext cx="1154113" cy="569912"/>
          </a:xfrm>
          <a:prstGeom prst="rect">
            <a:avLst/>
          </a:prstGeom>
          <a:solidFill>
            <a:schemeClr val="folHlink"/>
          </a:solidFill>
          <a:ln w="12700">
            <a:solidFill>
              <a:schemeClr val="tx1"/>
            </a:solidFill>
            <a:miter lim="800000"/>
            <a:headEnd/>
            <a:tailEnd/>
          </a:ln>
        </p:spPr>
        <p:txBody>
          <a:bodyPr wrap="none" anchor="ctr"/>
          <a:lstStyle/>
          <a:p>
            <a:pPr algn="ctr" eaLnBrk="0" hangingPunct="0"/>
            <a:r>
              <a:rPr lang="en-GB" sz="1400">
                <a:solidFill>
                  <a:schemeClr val="bg1"/>
                </a:solidFill>
                <a:cs typeface="Arial" pitchFamily="34" charset="0"/>
              </a:rPr>
              <a:t>Write Data</a:t>
            </a:r>
          </a:p>
          <a:p>
            <a:pPr algn="ctr" eaLnBrk="0" hangingPunct="0"/>
            <a:r>
              <a:rPr lang="en-GB" sz="1400">
                <a:solidFill>
                  <a:schemeClr val="bg1"/>
                </a:solidFill>
                <a:cs typeface="Arial" pitchFamily="34" charset="0"/>
              </a:rPr>
              <a:t>Register</a:t>
            </a:r>
          </a:p>
        </p:txBody>
      </p:sp>
      <p:sp>
        <p:nvSpPr>
          <p:cNvPr id="28704" name="Freeform 32"/>
          <p:cNvSpPr>
            <a:spLocks/>
          </p:cNvSpPr>
          <p:nvPr/>
        </p:nvSpPr>
        <p:spPr bwMode="auto">
          <a:xfrm>
            <a:off x="5707063" y="2909888"/>
            <a:ext cx="660400" cy="685800"/>
          </a:xfrm>
          <a:custGeom>
            <a:avLst/>
            <a:gdLst>
              <a:gd name="T0" fmla="*/ 2147483647 w 416"/>
              <a:gd name="T1" fmla="*/ 2147483647 h 378"/>
              <a:gd name="T2" fmla="*/ 0 w 416"/>
              <a:gd name="T3" fmla="*/ 0 h 378"/>
              <a:gd name="T4" fmla="*/ 2147483647 w 416"/>
              <a:gd name="T5" fmla="*/ 2147483647 h 378"/>
              <a:gd name="T6" fmla="*/ 0 60000 65536"/>
              <a:gd name="T7" fmla="*/ 0 60000 65536"/>
              <a:gd name="T8" fmla="*/ 0 60000 65536"/>
              <a:gd name="T9" fmla="*/ 0 w 416"/>
              <a:gd name="T10" fmla="*/ 0 h 378"/>
              <a:gd name="T11" fmla="*/ 416 w 416"/>
              <a:gd name="T12" fmla="*/ 378 h 378"/>
            </a:gdLst>
            <a:ahLst/>
            <a:cxnLst>
              <a:cxn ang="T6">
                <a:pos x="T0" y="T1"/>
              </a:cxn>
              <a:cxn ang="T7">
                <a:pos x="T2" y="T3"/>
              </a:cxn>
              <a:cxn ang="T8">
                <a:pos x="T4" y="T5"/>
              </a:cxn>
            </a:cxnLst>
            <a:rect l="T9" t="T10" r="T11" b="T12"/>
            <a:pathLst>
              <a:path w="416" h="378">
                <a:moveTo>
                  <a:pt x="416" y="2"/>
                </a:moveTo>
                <a:lnTo>
                  <a:pt x="0" y="0"/>
                </a:lnTo>
                <a:lnTo>
                  <a:pt x="1" y="378"/>
                </a:lnTo>
              </a:path>
            </a:pathLst>
          </a:custGeom>
          <a:noFill/>
          <a:ln w="12700">
            <a:solidFill>
              <a:schemeClr val="tx1"/>
            </a:solidFill>
            <a:round/>
            <a:headEnd/>
            <a:tailEnd type="stealth" w="med" len="lg"/>
          </a:ln>
        </p:spPr>
        <p:txBody>
          <a:bodyPr wrap="none" lIns="90000" tIns="46800" rIns="90000" bIns="46800" anchor="ctr"/>
          <a:lstStyle/>
          <a:p>
            <a:endParaRPr lang="en-US"/>
          </a:p>
        </p:txBody>
      </p:sp>
      <p:sp>
        <p:nvSpPr>
          <p:cNvPr id="28705" name="Freeform 33"/>
          <p:cNvSpPr>
            <a:spLocks/>
          </p:cNvSpPr>
          <p:nvPr/>
        </p:nvSpPr>
        <p:spPr bwMode="auto">
          <a:xfrm>
            <a:off x="5345113" y="2185988"/>
            <a:ext cx="1020762" cy="1419225"/>
          </a:xfrm>
          <a:custGeom>
            <a:avLst/>
            <a:gdLst>
              <a:gd name="T0" fmla="*/ 0 w 834"/>
              <a:gd name="T1" fmla="*/ 2147483647 h 894"/>
              <a:gd name="T2" fmla="*/ 2147483647 w 834"/>
              <a:gd name="T3" fmla="*/ 0 h 894"/>
              <a:gd name="T4" fmla="*/ 2147483647 w 834"/>
              <a:gd name="T5" fmla="*/ 0 h 894"/>
              <a:gd name="T6" fmla="*/ 0 60000 65536"/>
              <a:gd name="T7" fmla="*/ 0 60000 65536"/>
              <a:gd name="T8" fmla="*/ 0 60000 65536"/>
              <a:gd name="T9" fmla="*/ 0 w 834"/>
              <a:gd name="T10" fmla="*/ 0 h 894"/>
              <a:gd name="T11" fmla="*/ 834 w 834"/>
              <a:gd name="T12" fmla="*/ 894 h 894"/>
            </a:gdLst>
            <a:ahLst/>
            <a:cxnLst>
              <a:cxn ang="T6">
                <a:pos x="T0" y="T1"/>
              </a:cxn>
              <a:cxn ang="T7">
                <a:pos x="T2" y="T3"/>
              </a:cxn>
              <a:cxn ang="T8">
                <a:pos x="T4" y="T5"/>
              </a:cxn>
            </a:cxnLst>
            <a:rect l="T9" t="T10" r="T11" b="T12"/>
            <a:pathLst>
              <a:path w="834" h="894">
                <a:moveTo>
                  <a:pt x="0" y="894"/>
                </a:moveTo>
                <a:lnTo>
                  <a:pt x="2" y="0"/>
                </a:lnTo>
                <a:lnTo>
                  <a:pt x="834" y="0"/>
                </a:lnTo>
              </a:path>
            </a:pathLst>
          </a:custGeom>
          <a:noFill/>
          <a:ln w="12700">
            <a:solidFill>
              <a:schemeClr val="tx1"/>
            </a:solidFill>
            <a:round/>
            <a:headEnd/>
            <a:tailEnd type="stealth" w="med" len="lg"/>
          </a:ln>
        </p:spPr>
        <p:txBody>
          <a:bodyPr wrap="none" lIns="90000" tIns="46800" rIns="90000" bIns="46800" anchor="ctr"/>
          <a:lstStyle/>
          <a:p>
            <a:endParaRPr lang="en-US"/>
          </a:p>
        </p:txBody>
      </p:sp>
      <p:sp>
        <p:nvSpPr>
          <p:cNvPr id="28706" name="Freeform 34"/>
          <p:cNvSpPr>
            <a:spLocks/>
          </p:cNvSpPr>
          <p:nvPr/>
        </p:nvSpPr>
        <p:spPr bwMode="auto">
          <a:xfrm>
            <a:off x="7519988" y="2185988"/>
            <a:ext cx="868362" cy="1587"/>
          </a:xfrm>
          <a:custGeom>
            <a:avLst/>
            <a:gdLst>
              <a:gd name="T0" fmla="*/ 0 w 547"/>
              <a:gd name="T1" fmla="*/ 0 h 1"/>
              <a:gd name="T2" fmla="*/ 2147483647 w 547"/>
              <a:gd name="T3" fmla="*/ 0 h 1"/>
              <a:gd name="T4" fmla="*/ 2147483647 w 547"/>
              <a:gd name="T5" fmla="*/ 2147483647 h 1"/>
              <a:gd name="T6" fmla="*/ 0 60000 65536"/>
              <a:gd name="T7" fmla="*/ 0 60000 65536"/>
              <a:gd name="T8" fmla="*/ 0 60000 65536"/>
              <a:gd name="T9" fmla="*/ 0 w 547"/>
              <a:gd name="T10" fmla="*/ 0 h 1"/>
              <a:gd name="T11" fmla="*/ 547 w 547"/>
              <a:gd name="T12" fmla="*/ 1 h 1"/>
            </a:gdLst>
            <a:ahLst/>
            <a:cxnLst>
              <a:cxn ang="T6">
                <a:pos x="T0" y="T1"/>
              </a:cxn>
              <a:cxn ang="T7">
                <a:pos x="T2" y="T3"/>
              </a:cxn>
              <a:cxn ang="T8">
                <a:pos x="T4" y="T5"/>
              </a:cxn>
            </a:cxnLst>
            <a:rect l="T9" t="T10" r="T11" b="T12"/>
            <a:pathLst>
              <a:path w="547" h="1">
                <a:moveTo>
                  <a:pt x="0" y="0"/>
                </a:moveTo>
                <a:lnTo>
                  <a:pt x="546" y="0"/>
                </a:lnTo>
                <a:lnTo>
                  <a:pt x="547" y="1"/>
                </a:lnTo>
              </a:path>
            </a:pathLst>
          </a:custGeom>
          <a:noFill/>
          <a:ln w="12700">
            <a:solidFill>
              <a:schemeClr val="tx1"/>
            </a:solidFill>
            <a:round/>
            <a:headEnd/>
            <a:tailEnd type="stealth" w="med" len="lg"/>
          </a:ln>
        </p:spPr>
        <p:txBody>
          <a:bodyPr wrap="none" lIns="90000" tIns="46800" rIns="90000" bIns="46800" anchor="ctr"/>
          <a:lstStyle/>
          <a:p>
            <a:endParaRPr lang="en-US"/>
          </a:p>
        </p:txBody>
      </p:sp>
      <p:sp>
        <p:nvSpPr>
          <p:cNvPr id="28707" name="Line 35"/>
          <p:cNvSpPr>
            <a:spLocks noChangeShapeType="1"/>
          </p:cNvSpPr>
          <p:nvPr/>
        </p:nvSpPr>
        <p:spPr bwMode="auto">
          <a:xfrm>
            <a:off x="5526088" y="3605213"/>
            <a:ext cx="0" cy="482600"/>
          </a:xfrm>
          <a:prstGeom prst="line">
            <a:avLst/>
          </a:prstGeom>
          <a:noFill/>
          <a:ln w="12700">
            <a:solidFill>
              <a:schemeClr val="tx1"/>
            </a:solidFill>
            <a:round/>
            <a:headEnd type="stealth" w="med" len="lg"/>
            <a:tailEnd type="stealth" w="med" len="lg"/>
          </a:ln>
        </p:spPr>
        <p:txBody>
          <a:bodyPr wrap="none" lIns="90000" tIns="46800" rIns="90000" bIns="46800" anchor="ctr"/>
          <a:lstStyle/>
          <a:p>
            <a:endParaRPr lang="en-US"/>
          </a:p>
        </p:txBody>
      </p:sp>
      <p:sp>
        <p:nvSpPr>
          <p:cNvPr id="28708" name="Line 36"/>
          <p:cNvSpPr>
            <a:spLocks noChangeShapeType="1"/>
          </p:cNvSpPr>
          <p:nvPr/>
        </p:nvSpPr>
        <p:spPr bwMode="auto">
          <a:xfrm>
            <a:off x="5526088" y="4657725"/>
            <a:ext cx="0" cy="458788"/>
          </a:xfrm>
          <a:prstGeom prst="line">
            <a:avLst/>
          </a:prstGeom>
          <a:noFill/>
          <a:ln w="12700">
            <a:solidFill>
              <a:schemeClr val="tx1"/>
            </a:solidFill>
            <a:round/>
            <a:headEnd type="stealth" w="med" len="lg"/>
            <a:tailEnd type="stealth" w="med" len="lg"/>
          </a:ln>
        </p:spPr>
        <p:txBody>
          <a:bodyPr wrap="none" lIns="90000" tIns="46800" rIns="90000" bIns="46800" anchor="ctr"/>
          <a:lstStyle/>
          <a:p>
            <a:endParaRPr lang="en-US"/>
          </a:p>
        </p:txBody>
      </p:sp>
      <p:sp>
        <p:nvSpPr>
          <p:cNvPr id="28709" name="Rectangle 37"/>
          <p:cNvSpPr>
            <a:spLocks noChangeArrowheads="1"/>
          </p:cNvSpPr>
          <p:nvPr/>
        </p:nvSpPr>
        <p:spPr bwMode="gray">
          <a:xfrm>
            <a:off x="2151063" y="1143000"/>
            <a:ext cx="1154112" cy="569913"/>
          </a:xfrm>
          <a:prstGeom prst="rect">
            <a:avLst/>
          </a:prstGeom>
          <a:solidFill>
            <a:schemeClr val="folHlink"/>
          </a:solidFill>
          <a:ln w="12700">
            <a:solidFill>
              <a:schemeClr val="tx1"/>
            </a:solidFill>
            <a:miter lim="800000"/>
            <a:headEnd/>
            <a:tailEnd/>
          </a:ln>
        </p:spPr>
        <p:txBody>
          <a:bodyPr wrap="none" anchor="ctr"/>
          <a:lstStyle/>
          <a:p>
            <a:pPr algn="ctr" eaLnBrk="0" hangingPunct="0"/>
            <a:r>
              <a:rPr lang="en-GB" sz="1400">
                <a:solidFill>
                  <a:schemeClr val="bg1"/>
                </a:solidFill>
                <a:cs typeface="Arial" pitchFamily="34" charset="0"/>
              </a:rPr>
              <a:t>Instruction</a:t>
            </a:r>
          </a:p>
          <a:p>
            <a:pPr algn="ctr" eaLnBrk="0" hangingPunct="0"/>
            <a:r>
              <a:rPr lang="en-GB" sz="1400">
                <a:solidFill>
                  <a:schemeClr val="bg1"/>
                </a:solidFill>
                <a:cs typeface="Arial" pitchFamily="34" charset="0"/>
              </a:rPr>
              <a:t>Decode</a:t>
            </a:r>
          </a:p>
        </p:txBody>
      </p:sp>
      <p:sp>
        <p:nvSpPr>
          <p:cNvPr id="28710" name="Rectangle 38"/>
          <p:cNvSpPr>
            <a:spLocks noChangeArrowheads="1"/>
          </p:cNvSpPr>
          <p:nvPr/>
        </p:nvSpPr>
        <p:spPr bwMode="gray">
          <a:xfrm>
            <a:off x="423863" y="1123950"/>
            <a:ext cx="1063625" cy="304800"/>
          </a:xfrm>
          <a:prstGeom prst="rect">
            <a:avLst/>
          </a:prstGeom>
          <a:noFill/>
          <a:ln w="9525">
            <a:noFill/>
            <a:miter lim="800000"/>
            <a:headEnd/>
            <a:tailEnd/>
          </a:ln>
        </p:spPr>
        <p:txBody>
          <a:bodyPr wrap="none" lIns="92075" tIns="46038" rIns="92075" bIns="46038">
            <a:spAutoFit/>
          </a:bodyPr>
          <a:lstStyle/>
          <a:p>
            <a:pPr algn="ctr" eaLnBrk="0" hangingPunct="0"/>
            <a:r>
              <a:rPr lang="en-US" sz="1400" b="0">
                <a:solidFill>
                  <a:schemeClr val="tx1"/>
                </a:solidFill>
                <a:cs typeface="Arial" pitchFamily="34" charset="0"/>
              </a:rPr>
              <a:t>I_HRDATA</a:t>
            </a:r>
          </a:p>
        </p:txBody>
      </p:sp>
      <p:sp>
        <p:nvSpPr>
          <p:cNvPr id="28711" name="Line 39"/>
          <p:cNvSpPr>
            <a:spLocks noChangeShapeType="1"/>
          </p:cNvSpPr>
          <p:nvPr/>
        </p:nvSpPr>
        <p:spPr bwMode="auto">
          <a:xfrm>
            <a:off x="3305175" y="1411288"/>
            <a:ext cx="1670050" cy="0"/>
          </a:xfrm>
          <a:prstGeom prst="line">
            <a:avLst/>
          </a:prstGeom>
          <a:noFill/>
          <a:ln w="12700">
            <a:solidFill>
              <a:schemeClr val="tx1"/>
            </a:solidFill>
            <a:round/>
            <a:headEnd/>
            <a:tailEnd/>
          </a:ln>
        </p:spPr>
        <p:txBody>
          <a:bodyPr wrap="none" lIns="80167" tIns="40084" rIns="80167" bIns="40084" anchor="ctr">
            <a:spAutoFit/>
          </a:bodyPr>
          <a:lstStyle/>
          <a:p>
            <a:endParaRPr lang="en-US"/>
          </a:p>
        </p:txBody>
      </p:sp>
      <p:sp>
        <p:nvSpPr>
          <p:cNvPr id="28712" name="Line 40"/>
          <p:cNvSpPr>
            <a:spLocks noChangeShapeType="1"/>
          </p:cNvSpPr>
          <p:nvPr/>
        </p:nvSpPr>
        <p:spPr bwMode="auto">
          <a:xfrm>
            <a:off x="4975225" y="1411288"/>
            <a:ext cx="0" cy="2189162"/>
          </a:xfrm>
          <a:prstGeom prst="line">
            <a:avLst/>
          </a:prstGeom>
          <a:noFill/>
          <a:ln w="12700">
            <a:solidFill>
              <a:schemeClr val="tx1"/>
            </a:solidFill>
            <a:round/>
            <a:headEnd/>
            <a:tailEnd type="triangle" w="med" len="med"/>
          </a:ln>
        </p:spPr>
        <p:txBody>
          <a:bodyPr wrap="none" lIns="80167" tIns="40084" rIns="80167" bIns="40084" anchor="ctr">
            <a:spAutoFit/>
          </a:bodyPr>
          <a:lstStyle/>
          <a:p>
            <a:endParaRPr lang="en-US"/>
          </a:p>
        </p:txBody>
      </p:sp>
      <p:sp>
        <p:nvSpPr>
          <p:cNvPr id="28713" name="Line 41"/>
          <p:cNvSpPr>
            <a:spLocks noChangeShapeType="1"/>
          </p:cNvSpPr>
          <p:nvPr/>
        </p:nvSpPr>
        <p:spPr bwMode="auto">
          <a:xfrm>
            <a:off x="482600" y="1411288"/>
            <a:ext cx="1670050" cy="0"/>
          </a:xfrm>
          <a:prstGeom prst="line">
            <a:avLst/>
          </a:prstGeom>
          <a:noFill/>
          <a:ln w="12700">
            <a:solidFill>
              <a:schemeClr val="tx1"/>
            </a:solidFill>
            <a:round/>
            <a:headEnd/>
            <a:tailEnd type="triangle" w="med" len="med"/>
          </a:ln>
        </p:spPr>
        <p:txBody>
          <a:bodyPr wrap="none" lIns="80167" tIns="40084" rIns="80167" bIns="40084" anchor="ctr">
            <a:spAutoFit/>
          </a:bodyPr>
          <a:lstStyle/>
          <a:p>
            <a:endParaRPr lang="en-US"/>
          </a:p>
        </p:txBody>
      </p:sp>
      <p:sp>
        <p:nvSpPr>
          <p:cNvPr id="28714" name="Freeform 42"/>
          <p:cNvSpPr>
            <a:spLocks/>
          </p:cNvSpPr>
          <p:nvPr/>
        </p:nvSpPr>
        <p:spPr bwMode="auto">
          <a:xfrm>
            <a:off x="7510463" y="2908300"/>
            <a:ext cx="868362" cy="1588"/>
          </a:xfrm>
          <a:custGeom>
            <a:avLst/>
            <a:gdLst>
              <a:gd name="T0" fmla="*/ 0 w 547"/>
              <a:gd name="T1" fmla="*/ 0 h 1"/>
              <a:gd name="T2" fmla="*/ 2147483647 w 547"/>
              <a:gd name="T3" fmla="*/ 0 h 1"/>
              <a:gd name="T4" fmla="*/ 2147483647 w 547"/>
              <a:gd name="T5" fmla="*/ 2147483647 h 1"/>
              <a:gd name="T6" fmla="*/ 0 60000 65536"/>
              <a:gd name="T7" fmla="*/ 0 60000 65536"/>
              <a:gd name="T8" fmla="*/ 0 60000 65536"/>
              <a:gd name="T9" fmla="*/ 0 w 547"/>
              <a:gd name="T10" fmla="*/ 0 h 1"/>
              <a:gd name="T11" fmla="*/ 547 w 547"/>
              <a:gd name="T12" fmla="*/ 1 h 1"/>
            </a:gdLst>
            <a:ahLst/>
            <a:cxnLst>
              <a:cxn ang="T6">
                <a:pos x="T0" y="T1"/>
              </a:cxn>
              <a:cxn ang="T7">
                <a:pos x="T2" y="T3"/>
              </a:cxn>
              <a:cxn ang="T8">
                <a:pos x="T4" y="T5"/>
              </a:cxn>
            </a:cxnLst>
            <a:rect l="T9" t="T10" r="T11" b="T12"/>
            <a:pathLst>
              <a:path w="547" h="1">
                <a:moveTo>
                  <a:pt x="0" y="0"/>
                </a:moveTo>
                <a:lnTo>
                  <a:pt x="546" y="0"/>
                </a:lnTo>
                <a:lnTo>
                  <a:pt x="547" y="1"/>
                </a:lnTo>
              </a:path>
            </a:pathLst>
          </a:custGeom>
          <a:noFill/>
          <a:ln w="12700">
            <a:solidFill>
              <a:schemeClr val="tx1"/>
            </a:solidFill>
            <a:round/>
            <a:headEnd type="arrow" w="med" len="med"/>
            <a:tailEnd type="none" w="med" len="lg"/>
          </a:ln>
        </p:spPr>
        <p:txBody>
          <a:bodyPr wrap="none" lIns="90000" tIns="46800" rIns="90000" bIns="46800" anchor="ctr"/>
          <a:lstStyle/>
          <a:p>
            <a:endParaRPr lang="en-US"/>
          </a:p>
        </p:txBody>
      </p:sp>
      <p:sp>
        <p:nvSpPr>
          <p:cNvPr id="28715" name="Rectangle 43"/>
          <p:cNvSpPr>
            <a:spLocks noChangeArrowheads="1"/>
          </p:cNvSpPr>
          <p:nvPr/>
        </p:nvSpPr>
        <p:spPr bwMode="gray">
          <a:xfrm>
            <a:off x="7508875" y="1855788"/>
            <a:ext cx="1182688" cy="304800"/>
          </a:xfrm>
          <a:prstGeom prst="rect">
            <a:avLst/>
          </a:prstGeom>
          <a:noFill/>
          <a:ln w="9525">
            <a:noFill/>
            <a:miter lim="800000"/>
            <a:headEnd/>
            <a:tailEnd/>
          </a:ln>
        </p:spPr>
        <p:txBody>
          <a:bodyPr wrap="none" lIns="92075" tIns="46038" rIns="92075" bIns="46038">
            <a:spAutoFit/>
          </a:bodyPr>
          <a:lstStyle/>
          <a:p>
            <a:pPr algn="ctr" eaLnBrk="0" hangingPunct="0"/>
            <a:r>
              <a:rPr lang="en-US" sz="1400" b="0">
                <a:solidFill>
                  <a:schemeClr val="tx1"/>
                </a:solidFill>
                <a:cs typeface="Arial" pitchFamily="34" charset="0"/>
              </a:rPr>
              <a:t>D_HWDATA</a:t>
            </a:r>
          </a:p>
        </p:txBody>
      </p:sp>
      <p:sp>
        <p:nvSpPr>
          <p:cNvPr id="28716" name="Rectangle 44"/>
          <p:cNvSpPr>
            <a:spLocks noChangeArrowheads="1"/>
          </p:cNvSpPr>
          <p:nvPr/>
        </p:nvSpPr>
        <p:spPr bwMode="gray">
          <a:xfrm>
            <a:off x="7567613" y="2605088"/>
            <a:ext cx="1143000" cy="304800"/>
          </a:xfrm>
          <a:prstGeom prst="rect">
            <a:avLst/>
          </a:prstGeom>
          <a:noFill/>
          <a:ln w="9525">
            <a:noFill/>
            <a:miter lim="800000"/>
            <a:headEnd/>
            <a:tailEnd/>
          </a:ln>
        </p:spPr>
        <p:txBody>
          <a:bodyPr wrap="none" lIns="92075" tIns="46038" rIns="92075" bIns="46038">
            <a:spAutoFit/>
          </a:bodyPr>
          <a:lstStyle/>
          <a:p>
            <a:pPr algn="ctr" eaLnBrk="0" hangingPunct="0"/>
            <a:r>
              <a:rPr lang="en-US" sz="1400" b="0">
                <a:solidFill>
                  <a:schemeClr val="tx1"/>
                </a:solidFill>
                <a:cs typeface="Arial" pitchFamily="34" charset="0"/>
              </a:rPr>
              <a:t>D_HRDATA</a:t>
            </a:r>
          </a:p>
        </p:txBody>
      </p:sp>
      <p:sp>
        <p:nvSpPr>
          <p:cNvPr id="28717" name="Rectangle 45"/>
          <p:cNvSpPr>
            <a:spLocks noChangeArrowheads="1"/>
          </p:cNvSpPr>
          <p:nvPr/>
        </p:nvSpPr>
        <p:spPr bwMode="gray">
          <a:xfrm>
            <a:off x="1460500" y="2011363"/>
            <a:ext cx="1119188" cy="673100"/>
          </a:xfrm>
          <a:prstGeom prst="rect">
            <a:avLst/>
          </a:prstGeom>
          <a:solidFill>
            <a:schemeClr val="folHlink"/>
          </a:solidFill>
          <a:ln w="12700">
            <a:solidFill>
              <a:schemeClr val="tx1"/>
            </a:solidFill>
            <a:miter lim="800000"/>
            <a:headEnd/>
            <a:tailEnd/>
          </a:ln>
        </p:spPr>
        <p:txBody>
          <a:bodyPr wrap="none" anchor="ctr"/>
          <a:lstStyle/>
          <a:p>
            <a:pPr algn="ctr" eaLnBrk="0" hangingPunct="0"/>
            <a:r>
              <a:rPr lang="en-GB" sz="1400">
                <a:solidFill>
                  <a:schemeClr val="bg1"/>
                </a:solidFill>
                <a:cs typeface="Arial" pitchFamily="34" charset="0"/>
              </a:rPr>
              <a:t>Address</a:t>
            </a:r>
          </a:p>
          <a:p>
            <a:pPr algn="ctr" eaLnBrk="0" hangingPunct="0"/>
            <a:r>
              <a:rPr lang="en-GB" sz="1400">
                <a:solidFill>
                  <a:schemeClr val="bg1"/>
                </a:solidFill>
                <a:cs typeface="Arial" pitchFamily="34" charset="0"/>
              </a:rPr>
              <a:t>Incrementer</a:t>
            </a:r>
          </a:p>
        </p:txBody>
      </p:sp>
      <p:sp>
        <p:nvSpPr>
          <p:cNvPr id="28718" name="Line 46"/>
          <p:cNvSpPr>
            <a:spLocks noChangeShapeType="1"/>
          </p:cNvSpPr>
          <p:nvPr/>
        </p:nvSpPr>
        <p:spPr bwMode="gray">
          <a:xfrm flipH="1">
            <a:off x="430213" y="3205163"/>
            <a:ext cx="1058862"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28719" name="Rectangle 47"/>
          <p:cNvSpPr>
            <a:spLocks noChangeArrowheads="1"/>
          </p:cNvSpPr>
          <p:nvPr/>
        </p:nvSpPr>
        <p:spPr bwMode="gray">
          <a:xfrm>
            <a:off x="193675" y="2767013"/>
            <a:ext cx="1044575" cy="304800"/>
          </a:xfrm>
          <a:prstGeom prst="rect">
            <a:avLst/>
          </a:prstGeom>
          <a:noFill/>
          <a:ln w="9525">
            <a:noFill/>
            <a:miter lim="800000"/>
            <a:headEnd/>
            <a:tailEnd/>
          </a:ln>
        </p:spPr>
        <p:txBody>
          <a:bodyPr wrap="none" lIns="92075" tIns="46038" rIns="92075" bIns="46038">
            <a:spAutoFit/>
          </a:bodyPr>
          <a:lstStyle/>
          <a:p>
            <a:pPr algn="ctr" eaLnBrk="0" hangingPunct="0"/>
            <a:r>
              <a:rPr lang="en-US" sz="1400" b="0">
                <a:solidFill>
                  <a:schemeClr val="tx1"/>
                </a:solidFill>
                <a:cs typeface="Arial" pitchFamily="34" charset="0"/>
              </a:rPr>
              <a:t>D_HADDR</a:t>
            </a:r>
          </a:p>
        </p:txBody>
      </p:sp>
      <p:sp>
        <p:nvSpPr>
          <p:cNvPr id="28720" name="Rectangle 48"/>
          <p:cNvSpPr>
            <a:spLocks noChangeArrowheads="1"/>
          </p:cNvSpPr>
          <p:nvPr/>
        </p:nvSpPr>
        <p:spPr bwMode="gray">
          <a:xfrm>
            <a:off x="1220788" y="2970213"/>
            <a:ext cx="820737" cy="457200"/>
          </a:xfrm>
          <a:prstGeom prst="rect">
            <a:avLst/>
          </a:prstGeom>
          <a:solidFill>
            <a:schemeClr val="folHlink"/>
          </a:solidFill>
          <a:ln w="12700">
            <a:solidFill>
              <a:schemeClr val="tx1"/>
            </a:solidFill>
            <a:miter lim="800000"/>
            <a:headEnd/>
            <a:tailEnd/>
          </a:ln>
        </p:spPr>
        <p:txBody>
          <a:bodyPr wrap="none" anchor="ctr"/>
          <a:lstStyle/>
          <a:p>
            <a:pPr algn="ctr" eaLnBrk="0" hangingPunct="0"/>
            <a:r>
              <a:rPr lang="en-GB" sz="1400">
                <a:solidFill>
                  <a:schemeClr val="bg1"/>
                </a:solidFill>
                <a:cs typeface="Arial" pitchFamily="34" charset="0"/>
              </a:rPr>
              <a:t>Address</a:t>
            </a:r>
          </a:p>
          <a:p>
            <a:pPr algn="ctr" eaLnBrk="0" hangingPunct="0"/>
            <a:r>
              <a:rPr lang="en-GB" sz="1400">
                <a:solidFill>
                  <a:schemeClr val="bg1"/>
                </a:solidFill>
                <a:cs typeface="Arial" pitchFamily="34" charset="0"/>
              </a:rPr>
              <a:t>Register</a:t>
            </a:r>
          </a:p>
        </p:txBody>
      </p:sp>
      <p:sp>
        <p:nvSpPr>
          <p:cNvPr id="28721" name="Line 49"/>
          <p:cNvSpPr>
            <a:spLocks noChangeShapeType="1"/>
          </p:cNvSpPr>
          <p:nvPr/>
        </p:nvSpPr>
        <p:spPr bwMode="gray">
          <a:xfrm flipV="1">
            <a:off x="2041525" y="3198813"/>
            <a:ext cx="1090613" cy="6350"/>
          </a:xfrm>
          <a:prstGeom prst="line">
            <a:avLst/>
          </a:prstGeom>
          <a:noFill/>
          <a:ln w="12700">
            <a:solidFill>
              <a:schemeClr val="tx1"/>
            </a:solidFill>
            <a:round/>
            <a:headEnd type="stealth" w="med" len="lg"/>
            <a:tailEnd type="none" w="sm" len="sm"/>
          </a:ln>
        </p:spPr>
        <p:txBody>
          <a:bodyPr wrap="none" anchor="ctr"/>
          <a:lstStyle/>
          <a:p>
            <a:endParaRPr lang="en-US"/>
          </a:p>
        </p:txBody>
      </p:sp>
      <p:sp>
        <p:nvSpPr>
          <p:cNvPr id="28722" name="Line 50"/>
          <p:cNvSpPr>
            <a:spLocks noChangeShapeType="1"/>
          </p:cNvSpPr>
          <p:nvPr/>
        </p:nvSpPr>
        <p:spPr bwMode="gray">
          <a:xfrm flipV="1">
            <a:off x="2498725" y="5618163"/>
            <a:ext cx="403225" cy="6350"/>
          </a:xfrm>
          <a:prstGeom prst="line">
            <a:avLst/>
          </a:prstGeom>
          <a:noFill/>
          <a:ln w="12700">
            <a:solidFill>
              <a:schemeClr val="tx1"/>
            </a:solidFill>
            <a:round/>
            <a:headEnd type="stealth" w="med" len="lg"/>
            <a:tailEnd type="none" w="sm" len="sm"/>
          </a:ln>
        </p:spPr>
        <p:txBody>
          <a:bodyPr wrap="none" anchor="ctr"/>
          <a:lstStyle/>
          <a:p>
            <a:endParaRPr lang="en-US"/>
          </a:p>
        </p:txBody>
      </p:sp>
      <p:sp>
        <p:nvSpPr>
          <p:cNvPr id="28723" name="Line 51"/>
          <p:cNvSpPr>
            <a:spLocks noChangeShapeType="1"/>
          </p:cNvSpPr>
          <p:nvPr/>
        </p:nvSpPr>
        <p:spPr bwMode="auto">
          <a:xfrm>
            <a:off x="2901950" y="5618163"/>
            <a:ext cx="0" cy="403225"/>
          </a:xfrm>
          <a:prstGeom prst="line">
            <a:avLst/>
          </a:prstGeom>
          <a:noFill/>
          <a:ln w="12700">
            <a:solidFill>
              <a:schemeClr val="tx1"/>
            </a:solidFill>
            <a:round/>
            <a:headEnd/>
            <a:tailEnd/>
          </a:ln>
        </p:spPr>
        <p:txBody>
          <a:bodyPr wrap="none" lIns="80167" tIns="40084" rIns="80167" bIns="40084" anchor="ctr">
            <a:spAutoFit/>
          </a:bodyPr>
          <a:lstStyle/>
          <a:p>
            <a:endParaRPr lang="en-US"/>
          </a:p>
        </p:txBody>
      </p:sp>
      <p:sp>
        <p:nvSpPr>
          <p:cNvPr id="28724" name="Line 52"/>
          <p:cNvSpPr>
            <a:spLocks noChangeShapeType="1"/>
          </p:cNvSpPr>
          <p:nvPr/>
        </p:nvSpPr>
        <p:spPr bwMode="auto">
          <a:xfrm>
            <a:off x="3132138" y="3198813"/>
            <a:ext cx="0" cy="2649537"/>
          </a:xfrm>
          <a:prstGeom prst="line">
            <a:avLst/>
          </a:prstGeom>
          <a:noFill/>
          <a:ln w="12700">
            <a:solidFill>
              <a:schemeClr val="tx1"/>
            </a:solidFill>
            <a:round/>
            <a:headEnd/>
            <a:tailEnd/>
          </a:ln>
        </p:spPr>
        <p:txBody>
          <a:bodyPr wrap="none" lIns="80167" tIns="40084" rIns="80167" bIns="40084" anchor="ctr">
            <a:spAutoFit/>
          </a:bodyPr>
          <a:lstStyle/>
          <a:p>
            <a:endParaRPr lang="en-US"/>
          </a:p>
        </p:txBody>
      </p:sp>
      <p:sp>
        <p:nvSpPr>
          <p:cNvPr id="28725" name="Line 53"/>
          <p:cNvSpPr>
            <a:spLocks noChangeShapeType="1"/>
          </p:cNvSpPr>
          <p:nvPr/>
        </p:nvSpPr>
        <p:spPr bwMode="gray">
          <a:xfrm flipV="1">
            <a:off x="2498725" y="5387975"/>
            <a:ext cx="633413" cy="6350"/>
          </a:xfrm>
          <a:prstGeom prst="line">
            <a:avLst/>
          </a:prstGeom>
          <a:noFill/>
          <a:ln w="12700">
            <a:solidFill>
              <a:schemeClr val="tx1"/>
            </a:solidFill>
            <a:round/>
            <a:headEnd type="stealth" w="med" len="lg"/>
            <a:tailEnd type="none" w="sm" len="sm"/>
          </a:ln>
        </p:spPr>
        <p:txBody>
          <a:bodyPr wrap="none" anchor="ctr"/>
          <a:lstStyle/>
          <a:p>
            <a:endParaRPr lang="en-US"/>
          </a:p>
        </p:txBody>
      </p:sp>
      <p:sp>
        <p:nvSpPr>
          <p:cNvPr id="28726" name="Line 54"/>
          <p:cNvSpPr>
            <a:spLocks noChangeShapeType="1"/>
          </p:cNvSpPr>
          <p:nvPr/>
        </p:nvSpPr>
        <p:spPr bwMode="gray">
          <a:xfrm flipH="1" flipV="1">
            <a:off x="2325688" y="2679700"/>
            <a:ext cx="0" cy="519113"/>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28727" name="Freeform 55"/>
          <p:cNvSpPr>
            <a:spLocks/>
          </p:cNvSpPr>
          <p:nvPr/>
        </p:nvSpPr>
        <p:spPr bwMode="gray">
          <a:xfrm>
            <a:off x="609600" y="4876800"/>
            <a:ext cx="230188" cy="763588"/>
          </a:xfrm>
          <a:custGeom>
            <a:avLst/>
            <a:gdLst>
              <a:gd name="T0" fmla="*/ 2147483647 w 145"/>
              <a:gd name="T1" fmla="*/ 0 h 481"/>
              <a:gd name="T2" fmla="*/ 2147483647 w 145"/>
              <a:gd name="T3" fmla="*/ 2147483647 h 481"/>
              <a:gd name="T4" fmla="*/ 0 w 145"/>
              <a:gd name="T5" fmla="*/ 2147483647 h 481"/>
              <a:gd name="T6" fmla="*/ 0 w 145"/>
              <a:gd name="T7" fmla="*/ 2147483647 h 481"/>
              <a:gd name="T8" fmla="*/ 2147483647 w 145"/>
              <a:gd name="T9" fmla="*/ 0 h 481"/>
              <a:gd name="T10" fmla="*/ 0 60000 65536"/>
              <a:gd name="T11" fmla="*/ 0 60000 65536"/>
              <a:gd name="T12" fmla="*/ 0 60000 65536"/>
              <a:gd name="T13" fmla="*/ 0 60000 65536"/>
              <a:gd name="T14" fmla="*/ 0 60000 65536"/>
              <a:gd name="T15" fmla="*/ 0 w 145"/>
              <a:gd name="T16" fmla="*/ 0 h 481"/>
              <a:gd name="T17" fmla="*/ 145 w 145"/>
              <a:gd name="T18" fmla="*/ 481 h 481"/>
            </a:gdLst>
            <a:ahLst/>
            <a:cxnLst>
              <a:cxn ang="T10">
                <a:pos x="T0" y="T1"/>
              </a:cxn>
              <a:cxn ang="T11">
                <a:pos x="T2" y="T3"/>
              </a:cxn>
              <a:cxn ang="T12">
                <a:pos x="T4" y="T5"/>
              </a:cxn>
              <a:cxn ang="T13">
                <a:pos x="T6" y="T7"/>
              </a:cxn>
              <a:cxn ang="T14">
                <a:pos x="T8" y="T9"/>
              </a:cxn>
            </a:cxnLst>
            <a:rect l="T15" t="T16" r="T17" b="T18"/>
            <a:pathLst>
              <a:path w="145" h="481">
                <a:moveTo>
                  <a:pt x="144" y="0"/>
                </a:moveTo>
                <a:lnTo>
                  <a:pt x="144" y="480"/>
                </a:lnTo>
                <a:lnTo>
                  <a:pt x="0" y="384"/>
                </a:lnTo>
                <a:lnTo>
                  <a:pt x="0" y="96"/>
                </a:lnTo>
                <a:lnTo>
                  <a:pt x="144" y="0"/>
                </a:lnTo>
              </a:path>
            </a:pathLst>
          </a:custGeom>
          <a:solidFill>
            <a:schemeClr val="folHlink"/>
          </a:solidFill>
          <a:ln w="12700" cap="rnd">
            <a:solidFill>
              <a:schemeClr val="tx1"/>
            </a:solidFill>
            <a:round/>
            <a:headEnd/>
            <a:tailEnd/>
          </a:ln>
        </p:spPr>
        <p:txBody>
          <a:bodyPr/>
          <a:lstStyle/>
          <a:p>
            <a:endParaRPr lang="en-US"/>
          </a:p>
        </p:txBody>
      </p:sp>
      <p:sp>
        <p:nvSpPr>
          <p:cNvPr id="28728" name="Line 56"/>
          <p:cNvSpPr>
            <a:spLocks noChangeShapeType="1"/>
          </p:cNvSpPr>
          <p:nvPr/>
        </p:nvSpPr>
        <p:spPr bwMode="gray">
          <a:xfrm flipH="1">
            <a:off x="838200" y="5105400"/>
            <a:ext cx="2286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28729" name="Line 57"/>
          <p:cNvSpPr>
            <a:spLocks noChangeShapeType="1"/>
          </p:cNvSpPr>
          <p:nvPr/>
        </p:nvSpPr>
        <p:spPr bwMode="gray">
          <a:xfrm flipH="1">
            <a:off x="838200" y="5334000"/>
            <a:ext cx="381000" cy="0"/>
          </a:xfrm>
          <a:prstGeom prst="line">
            <a:avLst/>
          </a:prstGeom>
          <a:noFill/>
          <a:ln w="12700">
            <a:solidFill>
              <a:schemeClr val="tx1"/>
            </a:solidFill>
            <a:round/>
            <a:headEnd type="none" w="sm" len="sm"/>
            <a:tailEnd type="stealth" w="med" len="lg"/>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7"/>
          <p:cNvSpPr>
            <a:spLocks noGrp="1" noChangeArrowheads="1"/>
          </p:cNvSpPr>
          <p:nvPr>
            <p:ph type="body" idx="4294967295"/>
          </p:nvPr>
        </p:nvSpPr>
        <p:spPr>
          <a:xfrm>
            <a:off x="496888" y="868363"/>
            <a:ext cx="8418512" cy="5422900"/>
          </a:xfrm>
        </p:spPr>
        <p:txBody>
          <a:bodyPr lIns="80151" tIns="40076" rIns="80151" bIns="40076"/>
          <a:lstStyle/>
          <a:p>
            <a:pPr marL="301625" indent="-301625" defTabSz="801688" eaLnBrk="1" hangingPunct="1"/>
            <a:r>
              <a:rPr lang="en-US" smtClean="0"/>
              <a:t>Cortex-M3 has 3-stage fetch-decode-execute pipeline</a:t>
            </a:r>
          </a:p>
          <a:p>
            <a:pPr marL="650875" lvl="1" indent="-249238" defTabSz="801688" eaLnBrk="1" hangingPunct="1"/>
            <a:r>
              <a:rPr lang="en-US" smtClean="0"/>
              <a:t>Similar to ARM7</a:t>
            </a:r>
          </a:p>
          <a:p>
            <a:pPr marL="650875" lvl="1" indent="-249238" defTabSz="801688" eaLnBrk="1" hangingPunct="1"/>
            <a:r>
              <a:rPr lang="en-US" smtClean="0"/>
              <a:t>Cortex-M3 does more in each stage to increase overall performance</a:t>
            </a:r>
          </a:p>
          <a:p>
            <a:pPr marL="301625" indent="-301625" defTabSz="801688" eaLnBrk="1" hangingPunct="1"/>
            <a:endParaRPr lang="en-US" smtClean="0"/>
          </a:p>
          <a:p>
            <a:pPr marL="301625" indent="-301625" defTabSz="801688" eaLnBrk="1" hangingPunct="1"/>
            <a:endParaRPr lang="en-US" smtClean="0"/>
          </a:p>
          <a:p>
            <a:pPr marL="301625" indent="-301625" defTabSz="801688" eaLnBrk="1" hangingPunct="1"/>
            <a:endParaRPr lang="en-US" smtClean="0"/>
          </a:p>
          <a:p>
            <a:pPr marL="301625" indent="-301625" defTabSz="801688" eaLnBrk="1" hangingPunct="1"/>
            <a:endParaRPr lang="en-US" smtClean="0"/>
          </a:p>
          <a:p>
            <a:pPr marL="301625" indent="-301625" defTabSz="801688" eaLnBrk="1" hangingPunct="1"/>
            <a:endParaRPr lang="en-US" smtClean="0"/>
          </a:p>
          <a:p>
            <a:pPr marL="301625" indent="-301625" defTabSz="801688" eaLnBrk="1" hangingPunct="1"/>
            <a:endParaRPr lang="en-US" smtClean="0"/>
          </a:p>
          <a:p>
            <a:pPr marL="301625" indent="-301625" defTabSz="801688" eaLnBrk="1" hangingPunct="1"/>
            <a:endParaRPr lang="en-US" smtClean="0"/>
          </a:p>
          <a:p>
            <a:pPr marL="301625" indent="-301625" defTabSz="801688" eaLnBrk="1" hangingPunct="1"/>
            <a:endParaRPr lang="en-US" smtClean="0"/>
          </a:p>
          <a:p>
            <a:pPr marL="301625" indent="-301625" defTabSz="801688" eaLnBrk="1" hangingPunct="1">
              <a:buFont typeface="Wingdings" pitchFamily="2" charset="2"/>
              <a:buNone/>
            </a:pPr>
            <a:endParaRPr lang="en-US" smtClean="0"/>
          </a:p>
          <a:p>
            <a:pPr marL="301625" indent="-301625" defTabSz="801688" eaLnBrk="1" hangingPunct="1"/>
            <a:endParaRPr lang="en-US" smtClean="0"/>
          </a:p>
        </p:txBody>
      </p:sp>
      <p:sp>
        <p:nvSpPr>
          <p:cNvPr id="29699" name="Rectangle 4"/>
          <p:cNvSpPr>
            <a:spLocks noGrp="1" noChangeArrowheads="1"/>
          </p:cNvSpPr>
          <p:nvPr>
            <p:ph type="title" idx="4294967295"/>
          </p:nvPr>
        </p:nvSpPr>
        <p:spPr/>
        <p:txBody>
          <a:bodyPr wrap="square" lIns="80151" tIns="40076" rIns="80151" bIns="40076"/>
          <a:lstStyle/>
          <a:p>
            <a:pPr eaLnBrk="1" hangingPunct="1"/>
            <a:r>
              <a:rPr lang="en-GB" smtClean="0"/>
              <a:t>Cortex-M3 Pipeline</a:t>
            </a:r>
          </a:p>
        </p:txBody>
      </p:sp>
      <p:grpSp>
        <p:nvGrpSpPr>
          <p:cNvPr id="2" name="Group 36"/>
          <p:cNvGrpSpPr>
            <a:grpSpLocks/>
          </p:cNvGrpSpPr>
          <p:nvPr/>
        </p:nvGrpSpPr>
        <p:grpSpPr bwMode="auto">
          <a:xfrm>
            <a:off x="266700" y="2657475"/>
            <a:ext cx="8704263" cy="2889250"/>
            <a:chOff x="209550" y="1827213"/>
            <a:chExt cx="8704263" cy="2889250"/>
          </a:xfrm>
        </p:grpSpPr>
        <p:sp>
          <p:nvSpPr>
            <p:cNvPr id="29701" name="Rectangle 2"/>
            <p:cNvSpPr>
              <a:spLocks noChangeArrowheads="1"/>
            </p:cNvSpPr>
            <p:nvPr/>
          </p:nvSpPr>
          <p:spPr bwMode="auto">
            <a:xfrm>
              <a:off x="4945063" y="1828800"/>
              <a:ext cx="3706812" cy="2836863"/>
            </a:xfrm>
            <a:prstGeom prst="rect">
              <a:avLst/>
            </a:prstGeom>
            <a:solidFill>
              <a:srgbClr val="C0C0C0">
                <a:alpha val="30196"/>
              </a:srgbClr>
            </a:solidFill>
            <a:ln w="38100" algn="ctr">
              <a:noFill/>
              <a:miter lim="800000"/>
              <a:headEnd/>
              <a:tailEnd/>
            </a:ln>
          </p:spPr>
          <p:txBody>
            <a:bodyPr wrap="none" anchor="ctr"/>
            <a:lstStyle/>
            <a:p>
              <a:pPr algn="ctr" eaLnBrk="0" fontAlgn="ctr" hangingPunct="0">
                <a:lnSpc>
                  <a:spcPct val="80000"/>
                </a:lnSpc>
                <a:spcBef>
                  <a:spcPct val="50000"/>
                </a:spcBef>
                <a:buClr>
                  <a:schemeClr val="bg2"/>
                </a:buClr>
                <a:buSzPct val="125000"/>
                <a:buFont typeface="Wingdings" pitchFamily="2" charset="2"/>
                <a:buNone/>
              </a:pPr>
              <a:endParaRPr lang="en-GB" b="0">
                <a:solidFill>
                  <a:schemeClr val="tx1"/>
                </a:solidFill>
                <a:cs typeface="Arial" pitchFamily="34" charset="0"/>
              </a:endParaRPr>
            </a:p>
          </p:txBody>
        </p:sp>
        <p:sp>
          <p:nvSpPr>
            <p:cNvPr id="29702" name="Line 3"/>
            <p:cNvSpPr>
              <a:spLocks noChangeShapeType="1"/>
            </p:cNvSpPr>
            <p:nvPr/>
          </p:nvSpPr>
          <p:spPr bwMode="auto">
            <a:xfrm>
              <a:off x="6132513" y="4110038"/>
              <a:ext cx="1479550" cy="0"/>
            </a:xfrm>
            <a:prstGeom prst="line">
              <a:avLst/>
            </a:prstGeom>
            <a:noFill/>
            <a:ln w="57150">
              <a:solidFill>
                <a:srgbClr val="333333"/>
              </a:solidFill>
              <a:round/>
              <a:headEnd/>
              <a:tailEnd type="triangle" w="med" len="med"/>
            </a:ln>
          </p:spPr>
          <p:txBody>
            <a:bodyPr anchor="ctr"/>
            <a:lstStyle/>
            <a:p>
              <a:endParaRPr lang="en-US"/>
            </a:p>
          </p:txBody>
        </p:sp>
        <p:sp>
          <p:nvSpPr>
            <p:cNvPr id="29703" name="Rectangle 6"/>
            <p:cNvSpPr>
              <a:spLocks noChangeArrowheads="1"/>
            </p:cNvSpPr>
            <p:nvPr/>
          </p:nvSpPr>
          <p:spPr bwMode="auto">
            <a:xfrm>
              <a:off x="2762250" y="1838325"/>
              <a:ext cx="2128838" cy="2836863"/>
            </a:xfrm>
            <a:prstGeom prst="rect">
              <a:avLst/>
            </a:prstGeom>
            <a:solidFill>
              <a:srgbClr val="C0C0C0">
                <a:alpha val="30196"/>
              </a:srgbClr>
            </a:solidFill>
            <a:ln w="38100" algn="ctr">
              <a:noFill/>
              <a:miter lim="800000"/>
              <a:headEnd/>
              <a:tailEnd/>
            </a:ln>
          </p:spPr>
          <p:txBody>
            <a:bodyPr wrap="none" anchor="ctr"/>
            <a:lstStyle/>
            <a:p>
              <a:pPr algn="ctr" eaLnBrk="0" fontAlgn="ctr" hangingPunct="0">
                <a:lnSpc>
                  <a:spcPct val="80000"/>
                </a:lnSpc>
                <a:spcBef>
                  <a:spcPct val="50000"/>
                </a:spcBef>
                <a:buClr>
                  <a:schemeClr val="bg2"/>
                </a:buClr>
                <a:buSzPct val="125000"/>
                <a:buFont typeface="Wingdings" pitchFamily="2" charset="2"/>
                <a:buNone/>
              </a:pPr>
              <a:endParaRPr lang="en-GB" b="0">
                <a:solidFill>
                  <a:schemeClr val="tx1"/>
                </a:solidFill>
                <a:cs typeface="Arial" pitchFamily="34" charset="0"/>
              </a:endParaRPr>
            </a:p>
          </p:txBody>
        </p:sp>
        <p:sp>
          <p:nvSpPr>
            <p:cNvPr id="29704" name="Rectangle 7"/>
            <p:cNvSpPr>
              <a:spLocks noChangeArrowheads="1"/>
            </p:cNvSpPr>
            <p:nvPr/>
          </p:nvSpPr>
          <p:spPr bwMode="auto">
            <a:xfrm>
              <a:off x="631825" y="1828800"/>
              <a:ext cx="2079625" cy="2836863"/>
            </a:xfrm>
            <a:prstGeom prst="rect">
              <a:avLst/>
            </a:prstGeom>
            <a:solidFill>
              <a:srgbClr val="C0C0C0">
                <a:alpha val="30196"/>
              </a:srgbClr>
            </a:solidFill>
            <a:ln w="3175" algn="ctr">
              <a:noFill/>
              <a:miter lim="800000"/>
              <a:headEnd/>
              <a:tailEnd/>
            </a:ln>
          </p:spPr>
          <p:txBody>
            <a:bodyPr wrap="none" anchor="ctr"/>
            <a:lstStyle/>
            <a:p>
              <a:pPr algn="ctr" eaLnBrk="0" fontAlgn="ctr" hangingPunct="0">
                <a:lnSpc>
                  <a:spcPct val="80000"/>
                </a:lnSpc>
                <a:spcBef>
                  <a:spcPct val="50000"/>
                </a:spcBef>
                <a:buClr>
                  <a:schemeClr val="bg2"/>
                </a:buClr>
                <a:buSzPct val="125000"/>
                <a:buFont typeface="Wingdings" pitchFamily="2" charset="2"/>
                <a:buNone/>
              </a:pPr>
              <a:endParaRPr lang="en-GB" b="0">
                <a:solidFill>
                  <a:schemeClr val="tx1"/>
                </a:solidFill>
                <a:cs typeface="Arial" pitchFamily="34" charset="0"/>
              </a:endParaRPr>
            </a:p>
          </p:txBody>
        </p:sp>
        <p:sp>
          <p:nvSpPr>
            <p:cNvPr id="29705" name="Line 8"/>
            <p:cNvSpPr>
              <a:spLocks noChangeShapeType="1"/>
            </p:cNvSpPr>
            <p:nvPr/>
          </p:nvSpPr>
          <p:spPr bwMode="auto">
            <a:xfrm>
              <a:off x="209550" y="3411538"/>
              <a:ext cx="642938" cy="0"/>
            </a:xfrm>
            <a:prstGeom prst="line">
              <a:avLst/>
            </a:prstGeom>
            <a:noFill/>
            <a:ln w="76200">
              <a:solidFill>
                <a:srgbClr val="333333"/>
              </a:solidFill>
              <a:round/>
              <a:headEnd/>
              <a:tailEnd type="triangle" w="med" len="med"/>
            </a:ln>
          </p:spPr>
          <p:txBody>
            <a:bodyPr anchor="ctr"/>
            <a:lstStyle/>
            <a:p>
              <a:endParaRPr lang="en-US"/>
            </a:p>
          </p:txBody>
        </p:sp>
        <p:sp>
          <p:nvSpPr>
            <p:cNvPr id="29706" name="Line 9"/>
            <p:cNvSpPr>
              <a:spLocks noChangeShapeType="1"/>
            </p:cNvSpPr>
            <p:nvPr/>
          </p:nvSpPr>
          <p:spPr bwMode="auto">
            <a:xfrm>
              <a:off x="2209800" y="3411538"/>
              <a:ext cx="703263" cy="0"/>
            </a:xfrm>
            <a:prstGeom prst="line">
              <a:avLst/>
            </a:prstGeom>
            <a:noFill/>
            <a:ln w="76200">
              <a:solidFill>
                <a:srgbClr val="333333"/>
              </a:solidFill>
              <a:round/>
              <a:headEnd/>
              <a:tailEnd type="triangle" w="med" len="med"/>
            </a:ln>
          </p:spPr>
          <p:txBody>
            <a:bodyPr anchor="ctr"/>
            <a:lstStyle/>
            <a:p>
              <a:endParaRPr lang="en-US"/>
            </a:p>
          </p:txBody>
        </p:sp>
        <p:sp>
          <p:nvSpPr>
            <p:cNvPr id="29707" name="Line 10"/>
            <p:cNvSpPr>
              <a:spLocks noChangeShapeType="1"/>
            </p:cNvSpPr>
            <p:nvPr/>
          </p:nvSpPr>
          <p:spPr bwMode="auto">
            <a:xfrm flipH="1" flipV="1">
              <a:off x="942975" y="4071938"/>
              <a:ext cx="2782888" cy="9525"/>
            </a:xfrm>
            <a:prstGeom prst="line">
              <a:avLst/>
            </a:prstGeom>
            <a:noFill/>
            <a:ln w="38100">
              <a:solidFill>
                <a:srgbClr val="333333"/>
              </a:solidFill>
              <a:prstDash val="lgDash"/>
              <a:round/>
              <a:headEnd/>
              <a:tailEnd type="triangle" w="med" len="med"/>
            </a:ln>
          </p:spPr>
          <p:txBody>
            <a:bodyPr anchor="ctr"/>
            <a:lstStyle/>
            <a:p>
              <a:endParaRPr lang="en-US"/>
            </a:p>
          </p:txBody>
        </p:sp>
        <p:sp>
          <p:nvSpPr>
            <p:cNvPr id="29708" name="Text Box 11"/>
            <p:cNvSpPr txBox="1">
              <a:spLocks noChangeArrowheads="1"/>
            </p:cNvSpPr>
            <p:nvPr/>
          </p:nvSpPr>
          <p:spPr bwMode="auto">
            <a:xfrm>
              <a:off x="1074738" y="4044950"/>
              <a:ext cx="2582862" cy="274638"/>
            </a:xfrm>
            <a:prstGeom prst="rect">
              <a:avLst/>
            </a:prstGeom>
            <a:noFill/>
            <a:ln w="38100" algn="ctr">
              <a:noFill/>
              <a:miter lim="800000"/>
              <a:headEnd/>
              <a:tailEnd/>
            </a:ln>
          </p:spPr>
          <p:txBody>
            <a:bodyPr wrap="none">
              <a:spAutoFit/>
            </a:bodyPr>
            <a:lstStyle/>
            <a:p>
              <a:pPr algn="ctr">
                <a:spcBef>
                  <a:spcPct val="25000"/>
                </a:spcBef>
                <a:buSzPct val="125000"/>
                <a:buFont typeface="Wingdings" pitchFamily="2" charset="2"/>
                <a:buNone/>
              </a:pPr>
              <a:r>
                <a:rPr lang="en-GB" sz="1200">
                  <a:solidFill>
                    <a:srgbClr val="333333"/>
                  </a:solidFill>
                  <a:cs typeface="Arial" pitchFamily="34" charset="0"/>
                </a:rPr>
                <a:t>Branch forwarding &amp; speculation</a:t>
              </a:r>
            </a:p>
          </p:txBody>
        </p:sp>
        <p:sp>
          <p:nvSpPr>
            <p:cNvPr id="29709" name="Text Box 12"/>
            <p:cNvSpPr txBox="1">
              <a:spLocks noChangeArrowheads="1"/>
            </p:cNvSpPr>
            <p:nvPr/>
          </p:nvSpPr>
          <p:spPr bwMode="auto">
            <a:xfrm>
              <a:off x="631825" y="1836738"/>
              <a:ext cx="2079625" cy="304800"/>
            </a:xfrm>
            <a:prstGeom prst="rect">
              <a:avLst/>
            </a:prstGeom>
            <a:solidFill>
              <a:srgbClr val="777777"/>
            </a:solidFill>
            <a:ln w="38100" algn="ctr">
              <a:noFill/>
              <a:miter lim="800000"/>
              <a:headEnd/>
              <a:tailEnd/>
            </a:ln>
          </p:spPr>
          <p:txBody>
            <a:bodyPr>
              <a:spAutoFit/>
            </a:bodyPr>
            <a:lstStyle/>
            <a:p>
              <a:pPr algn="ctr">
                <a:spcBef>
                  <a:spcPct val="25000"/>
                </a:spcBef>
                <a:buSzPct val="125000"/>
                <a:buFont typeface="Wingdings" pitchFamily="2" charset="2"/>
                <a:buNone/>
              </a:pPr>
              <a:r>
                <a:rPr lang="en-GB" sz="1400">
                  <a:solidFill>
                    <a:schemeClr val="bg1"/>
                  </a:solidFill>
                  <a:cs typeface="Arial" pitchFamily="34" charset="0"/>
                </a:rPr>
                <a:t>1</a:t>
              </a:r>
              <a:r>
                <a:rPr lang="en-GB" sz="1400" baseline="30000">
                  <a:solidFill>
                    <a:schemeClr val="bg1"/>
                  </a:solidFill>
                  <a:cs typeface="Arial" pitchFamily="34" charset="0"/>
                </a:rPr>
                <a:t>st</a:t>
              </a:r>
              <a:r>
                <a:rPr lang="en-GB" sz="1400">
                  <a:solidFill>
                    <a:schemeClr val="bg1"/>
                  </a:solidFill>
                  <a:cs typeface="Arial" pitchFamily="34" charset="0"/>
                </a:rPr>
                <a:t> Stage - Fetch</a:t>
              </a:r>
            </a:p>
          </p:txBody>
        </p:sp>
        <p:sp>
          <p:nvSpPr>
            <p:cNvPr id="29710" name="Text Box 13"/>
            <p:cNvSpPr txBox="1">
              <a:spLocks noChangeArrowheads="1"/>
            </p:cNvSpPr>
            <p:nvPr/>
          </p:nvSpPr>
          <p:spPr bwMode="auto">
            <a:xfrm>
              <a:off x="2762250" y="1827213"/>
              <a:ext cx="2128838" cy="304800"/>
            </a:xfrm>
            <a:prstGeom prst="rect">
              <a:avLst/>
            </a:prstGeom>
            <a:solidFill>
              <a:srgbClr val="777777"/>
            </a:solidFill>
            <a:ln w="38100" algn="ctr">
              <a:noFill/>
              <a:miter lim="800000"/>
              <a:headEnd/>
              <a:tailEnd/>
            </a:ln>
          </p:spPr>
          <p:txBody>
            <a:bodyPr>
              <a:spAutoFit/>
            </a:bodyPr>
            <a:lstStyle/>
            <a:p>
              <a:pPr algn="ctr">
                <a:spcBef>
                  <a:spcPct val="25000"/>
                </a:spcBef>
                <a:buSzPct val="125000"/>
                <a:buFont typeface="Wingdings" pitchFamily="2" charset="2"/>
                <a:buNone/>
              </a:pPr>
              <a:r>
                <a:rPr lang="en-GB" sz="1400">
                  <a:solidFill>
                    <a:schemeClr val="bg1"/>
                  </a:solidFill>
                  <a:cs typeface="Arial" pitchFamily="34" charset="0"/>
                </a:rPr>
                <a:t>2</a:t>
              </a:r>
              <a:r>
                <a:rPr lang="en-GB" sz="1400" baseline="30000">
                  <a:solidFill>
                    <a:schemeClr val="bg1"/>
                  </a:solidFill>
                  <a:cs typeface="Arial" pitchFamily="34" charset="0"/>
                </a:rPr>
                <a:t>nd</a:t>
              </a:r>
              <a:r>
                <a:rPr lang="en-GB" sz="1400">
                  <a:solidFill>
                    <a:schemeClr val="bg1"/>
                  </a:solidFill>
                  <a:cs typeface="Arial" pitchFamily="34" charset="0"/>
                </a:rPr>
                <a:t> Stage - Decode</a:t>
              </a:r>
            </a:p>
          </p:txBody>
        </p:sp>
        <p:sp>
          <p:nvSpPr>
            <p:cNvPr id="29711" name="Text Box 14"/>
            <p:cNvSpPr txBox="1">
              <a:spLocks noChangeArrowheads="1"/>
            </p:cNvSpPr>
            <p:nvPr/>
          </p:nvSpPr>
          <p:spPr bwMode="auto">
            <a:xfrm>
              <a:off x="4945063" y="1827213"/>
              <a:ext cx="3706812" cy="304800"/>
            </a:xfrm>
            <a:prstGeom prst="rect">
              <a:avLst/>
            </a:prstGeom>
            <a:solidFill>
              <a:srgbClr val="777777"/>
            </a:solidFill>
            <a:ln w="38100" algn="ctr">
              <a:noFill/>
              <a:miter lim="800000"/>
              <a:headEnd/>
              <a:tailEnd/>
            </a:ln>
          </p:spPr>
          <p:txBody>
            <a:bodyPr>
              <a:spAutoFit/>
            </a:bodyPr>
            <a:lstStyle/>
            <a:p>
              <a:pPr algn="ctr">
                <a:spcBef>
                  <a:spcPct val="25000"/>
                </a:spcBef>
                <a:buSzPct val="125000"/>
                <a:buFont typeface="Wingdings" pitchFamily="2" charset="2"/>
                <a:buNone/>
              </a:pPr>
              <a:r>
                <a:rPr lang="en-GB" sz="1400">
                  <a:solidFill>
                    <a:schemeClr val="bg1"/>
                  </a:solidFill>
                  <a:cs typeface="Arial" pitchFamily="34" charset="0"/>
                </a:rPr>
                <a:t>3</a:t>
              </a:r>
              <a:r>
                <a:rPr lang="en-GB" sz="1400" baseline="30000">
                  <a:solidFill>
                    <a:schemeClr val="bg1"/>
                  </a:solidFill>
                  <a:cs typeface="Arial" pitchFamily="34" charset="0"/>
                </a:rPr>
                <a:t>rd</a:t>
              </a:r>
              <a:r>
                <a:rPr lang="en-GB" sz="1400">
                  <a:solidFill>
                    <a:schemeClr val="bg1"/>
                  </a:solidFill>
                  <a:cs typeface="Arial" pitchFamily="34" charset="0"/>
                </a:rPr>
                <a:t> Stage - Execute</a:t>
              </a:r>
            </a:p>
          </p:txBody>
        </p:sp>
        <p:sp>
          <p:nvSpPr>
            <p:cNvPr id="29712" name="Line 15"/>
            <p:cNvSpPr>
              <a:spLocks noChangeShapeType="1"/>
            </p:cNvSpPr>
            <p:nvPr/>
          </p:nvSpPr>
          <p:spPr bwMode="auto">
            <a:xfrm>
              <a:off x="4524375" y="2792413"/>
              <a:ext cx="488950" cy="0"/>
            </a:xfrm>
            <a:prstGeom prst="line">
              <a:avLst/>
            </a:prstGeom>
            <a:noFill/>
            <a:ln w="57150">
              <a:solidFill>
                <a:srgbClr val="333333"/>
              </a:solidFill>
              <a:round/>
              <a:headEnd/>
              <a:tailEnd type="triangle" w="med" len="med"/>
            </a:ln>
          </p:spPr>
          <p:txBody>
            <a:bodyPr anchor="ctr"/>
            <a:lstStyle/>
            <a:p>
              <a:endParaRPr lang="en-US"/>
            </a:p>
          </p:txBody>
        </p:sp>
        <p:sp>
          <p:nvSpPr>
            <p:cNvPr id="29713" name="Line 16"/>
            <p:cNvSpPr>
              <a:spLocks noChangeShapeType="1"/>
            </p:cNvSpPr>
            <p:nvPr/>
          </p:nvSpPr>
          <p:spPr bwMode="auto">
            <a:xfrm>
              <a:off x="4524375" y="3430588"/>
              <a:ext cx="519113" cy="0"/>
            </a:xfrm>
            <a:prstGeom prst="line">
              <a:avLst/>
            </a:prstGeom>
            <a:noFill/>
            <a:ln w="57150">
              <a:solidFill>
                <a:srgbClr val="333333"/>
              </a:solidFill>
              <a:round/>
              <a:headEnd/>
              <a:tailEnd type="triangle" w="med" len="med"/>
            </a:ln>
          </p:spPr>
          <p:txBody>
            <a:bodyPr anchor="ctr"/>
            <a:lstStyle/>
            <a:p>
              <a:endParaRPr lang="en-US"/>
            </a:p>
          </p:txBody>
        </p:sp>
        <p:sp>
          <p:nvSpPr>
            <p:cNvPr id="29714" name="Line 17"/>
            <p:cNvSpPr>
              <a:spLocks noChangeShapeType="1"/>
            </p:cNvSpPr>
            <p:nvPr/>
          </p:nvSpPr>
          <p:spPr bwMode="auto">
            <a:xfrm>
              <a:off x="7326313" y="3406775"/>
              <a:ext cx="252412" cy="4763"/>
            </a:xfrm>
            <a:prstGeom prst="line">
              <a:avLst/>
            </a:prstGeom>
            <a:noFill/>
            <a:ln w="57150">
              <a:solidFill>
                <a:srgbClr val="333333"/>
              </a:solidFill>
              <a:round/>
              <a:headEnd/>
              <a:tailEnd type="triangle" w="med" len="med"/>
            </a:ln>
          </p:spPr>
          <p:txBody>
            <a:bodyPr anchor="ctr"/>
            <a:lstStyle/>
            <a:p>
              <a:endParaRPr lang="en-US"/>
            </a:p>
          </p:txBody>
        </p:sp>
        <p:sp>
          <p:nvSpPr>
            <p:cNvPr id="29715" name="Line 18"/>
            <p:cNvSpPr>
              <a:spLocks noChangeShapeType="1"/>
            </p:cNvSpPr>
            <p:nvPr/>
          </p:nvSpPr>
          <p:spPr bwMode="auto">
            <a:xfrm>
              <a:off x="7316788" y="2787650"/>
              <a:ext cx="261937" cy="9525"/>
            </a:xfrm>
            <a:prstGeom prst="line">
              <a:avLst/>
            </a:prstGeom>
            <a:noFill/>
            <a:ln w="57150">
              <a:solidFill>
                <a:srgbClr val="333333"/>
              </a:solidFill>
              <a:round/>
              <a:headEnd/>
              <a:tailEnd type="triangle" w="med" len="med"/>
            </a:ln>
          </p:spPr>
          <p:txBody>
            <a:bodyPr anchor="ctr"/>
            <a:lstStyle/>
            <a:p>
              <a:endParaRPr lang="en-US"/>
            </a:p>
          </p:txBody>
        </p:sp>
        <p:sp>
          <p:nvSpPr>
            <p:cNvPr id="29716" name="Line 19"/>
            <p:cNvSpPr>
              <a:spLocks noChangeShapeType="1"/>
            </p:cNvSpPr>
            <p:nvPr/>
          </p:nvSpPr>
          <p:spPr bwMode="auto">
            <a:xfrm>
              <a:off x="6148388" y="2792413"/>
              <a:ext cx="79375" cy="0"/>
            </a:xfrm>
            <a:prstGeom prst="line">
              <a:avLst/>
            </a:prstGeom>
            <a:noFill/>
            <a:ln w="57150">
              <a:solidFill>
                <a:srgbClr val="333333"/>
              </a:solidFill>
              <a:round/>
              <a:headEnd/>
              <a:tailEnd/>
            </a:ln>
          </p:spPr>
          <p:txBody>
            <a:bodyPr anchor="ctr"/>
            <a:lstStyle/>
            <a:p>
              <a:endParaRPr lang="en-US"/>
            </a:p>
          </p:txBody>
        </p:sp>
        <p:sp>
          <p:nvSpPr>
            <p:cNvPr id="29717" name="Line 20"/>
            <p:cNvSpPr>
              <a:spLocks noChangeShapeType="1"/>
            </p:cNvSpPr>
            <p:nvPr/>
          </p:nvSpPr>
          <p:spPr bwMode="auto">
            <a:xfrm flipH="1" flipV="1">
              <a:off x="942975" y="4470400"/>
              <a:ext cx="5778500" cy="9525"/>
            </a:xfrm>
            <a:prstGeom prst="line">
              <a:avLst/>
            </a:prstGeom>
            <a:noFill/>
            <a:ln w="38100">
              <a:solidFill>
                <a:srgbClr val="333333"/>
              </a:solidFill>
              <a:prstDash val="lgDash"/>
              <a:round/>
              <a:headEnd/>
              <a:tailEnd type="triangle" w="med" len="med"/>
            </a:ln>
          </p:spPr>
          <p:txBody>
            <a:bodyPr anchor="ctr"/>
            <a:lstStyle/>
            <a:p>
              <a:endParaRPr lang="en-US"/>
            </a:p>
          </p:txBody>
        </p:sp>
        <p:sp>
          <p:nvSpPr>
            <p:cNvPr id="29718" name="Line 21"/>
            <p:cNvSpPr>
              <a:spLocks noChangeShapeType="1"/>
            </p:cNvSpPr>
            <p:nvPr/>
          </p:nvSpPr>
          <p:spPr bwMode="auto">
            <a:xfrm flipV="1">
              <a:off x="6761163" y="4233863"/>
              <a:ext cx="0" cy="246062"/>
            </a:xfrm>
            <a:prstGeom prst="line">
              <a:avLst/>
            </a:prstGeom>
            <a:noFill/>
            <a:ln w="38100">
              <a:solidFill>
                <a:srgbClr val="333333"/>
              </a:solidFill>
              <a:prstDash val="lgDash"/>
              <a:round/>
              <a:headEnd/>
              <a:tailEnd/>
            </a:ln>
          </p:spPr>
          <p:txBody>
            <a:bodyPr anchor="ctr"/>
            <a:lstStyle/>
            <a:p>
              <a:endParaRPr lang="en-US"/>
            </a:p>
          </p:txBody>
        </p:sp>
        <p:sp>
          <p:nvSpPr>
            <p:cNvPr id="29719" name="Text Box 22"/>
            <p:cNvSpPr txBox="1">
              <a:spLocks noChangeArrowheads="1"/>
            </p:cNvSpPr>
            <p:nvPr/>
          </p:nvSpPr>
          <p:spPr bwMode="auto">
            <a:xfrm>
              <a:off x="1076325" y="4441825"/>
              <a:ext cx="4324350" cy="274638"/>
            </a:xfrm>
            <a:prstGeom prst="rect">
              <a:avLst/>
            </a:prstGeom>
            <a:noFill/>
            <a:ln w="38100" algn="ctr">
              <a:noFill/>
              <a:miter lim="800000"/>
              <a:headEnd/>
              <a:tailEnd/>
            </a:ln>
          </p:spPr>
          <p:txBody>
            <a:bodyPr wrap="none">
              <a:spAutoFit/>
            </a:bodyPr>
            <a:lstStyle/>
            <a:p>
              <a:pPr algn="ctr">
                <a:spcBef>
                  <a:spcPct val="25000"/>
                </a:spcBef>
                <a:buSzPct val="125000"/>
                <a:buFont typeface="Wingdings" pitchFamily="2" charset="2"/>
                <a:buNone/>
              </a:pPr>
              <a:r>
                <a:rPr lang="en-GB" sz="1200">
                  <a:solidFill>
                    <a:srgbClr val="333333"/>
                  </a:solidFill>
                  <a:cs typeface="Arial" pitchFamily="34" charset="0"/>
                </a:rPr>
                <a:t>Execute stage branch (ALU branch &amp; Load Store Branch)</a:t>
              </a:r>
            </a:p>
          </p:txBody>
        </p:sp>
        <p:sp>
          <p:nvSpPr>
            <p:cNvPr id="29720" name="Line 23"/>
            <p:cNvSpPr>
              <a:spLocks noChangeShapeType="1"/>
            </p:cNvSpPr>
            <p:nvPr/>
          </p:nvSpPr>
          <p:spPr bwMode="auto">
            <a:xfrm>
              <a:off x="8270875" y="3414713"/>
              <a:ext cx="642938" cy="0"/>
            </a:xfrm>
            <a:prstGeom prst="line">
              <a:avLst/>
            </a:prstGeom>
            <a:noFill/>
            <a:ln w="76200">
              <a:solidFill>
                <a:srgbClr val="333333"/>
              </a:solidFill>
              <a:round/>
              <a:headEnd/>
              <a:tailEnd type="triangle" w="med" len="med"/>
            </a:ln>
          </p:spPr>
          <p:txBody>
            <a:bodyPr anchor="ctr"/>
            <a:lstStyle/>
            <a:p>
              <a:endParaRPr lang="en-US"/>
            </a:p>
          </p:txBody>
        </p:sp>
        <p:sp>
          <p:nvSpPr>
            <p:cNvPr id="731160" name="AutoShape 24"/>
            <p:cNvSpPr>
              <a:spLocks noChangeArrowheads="1"/>
            </p:cNvSpPr>
            <p:nvPr/>
          </p:nvSpPr>
          <p:spPr bwMode="auto">
            <a:xfrm>
              <a:off x="812800" y="3092451"/>
              <a:ext cx="1597025" cy="646112"/>
            </a:xfrm>
            <a:prstGeom prst="roundRect">
              <a:avLst>
                <a:gd name="adj" fmla="val 16667"/>
              </a:avLst>
            </a:prstGeom>
            <a:solidFill>
              <a:srgbClr val="C0C0C0"/>
            </a:solidFill>
            <a:ln w="38100" algn="ctr">
              <a:solidFill>
                <a:srgbClr val="333333"/>
              </a:solidFill>
              <a:round/>
              <a:headEnd/>
              <a:tailEnd/>
            </a:ln>
            <a:effectLst>
              <a:outerShdw dist="107763" dir="2700000" algn="ctr" rotWithShape="0">
                <a:schemeClr val="tx1">
                  <a:alpha val="50000"/>
                </a:schemeClr>
              </a:outerShdw>
            </a:effectLst>
          </p:spPr>
          <p:txBody>
            <a:bodyPr wrap="none" anchor="ctr"/>
            <a:lstStyle/>
            <a:p>
              <a:pPr algn="ctr">
                <a:spcBef>
                  <a:spcPct val="25000"/>
                </a:spcBef>
                <a:buSzPct val="125000"/>
                <a:buFont typeface="Wingdings" pitchFamily="2" charset="2"/>
                <a:buNone/>
                <a:defRPr/>
              </a:pPr>
              <a:r>
                <a:rPr lang="en-GB" sz="1400">
                  <a:solidFill>
                    <a:srgbClr val="333333"/>
                  </a:solidFill>
                  <a:latin typeface="Arial" charset="0"/>
                  <a:ea typeface="+mn-ea"/>
                  <a:cs typeface="Arial" charset="0"/>
                </a:rPr>
                <a:t>Fetch</a:t>
              </a:r>
              <a:br>
                <a:rPr lang="en-GB" sz="1400">
                  <a:solidFill>
                    <a:srgbClr val="333333"/>
                  </a:solidFill>
                  <a:latin typeface="Arial" charset="0"/>
                  <a:ea typeface="+mn-ea"/>
                  <a:cs typeface="Arial" charset="0"/>
                </a:rPr>
              </a:br>
              <a:r>
                <a:rPr lang="en-GB" sz="1400">
                  <a:solidFill>
                    <a:srgbClr val="333333"/>
                  </a:solidFill>
                  <a:latin typeface="Arial" charset="0"/>
                  <a:ea typeface="+mn-ea"/>
                  <a:cs typeface="Arial" charset="0"/>
                </a:rPr>
                <a:t>(Prefetch)</a:t>
              </a:r>
            </a:p>
          </p:txBody>
        </p:sp>
        <p:sp>
          <p:nvSpPr>
            <p:cNvPr id="731161" name="AutoShape 25"/>
            <p:cNvSpPr>
              <a:spLocks noChangeArrowheads="1"/>
            </p:cNvSpPr>
            <p:nvPr/>
          </p:nvSpPr>
          <p:spPr bwMode="auto">
            <a:xfrm>
              <a:off x="3686175" y="2509838"/>
              <a:ext cx="838200" cy="461963"/>
            </a:xfrm>
            <a:prstGeom prst="roundRect">
              <a:avLst>
                <a:gd name="adj" fmla="val 16667"/>
              </a:avLst>
            </a:prstGeom>
            <a:solidFill>
              <a:srgbClr val="C0C0C0"/>
            </a:solidFill>
            <a:ln w="38100" algn="ctr">
              <a:solidFill>
                <a:srgbClr val="333333"/>
              </a:solidFill>
              <a:round/>
              <a:headEnd/>
              <a:tailEnd/>
            </a:ln>
            <a:effectLst>
              <a:outerShdw dist="107763" dir="2700000" algn="ctr" rotWithShape="0">
                <a:schemeClr val="tx1">
                  <a:alpha val="50000"/>
                </a:schemeClr>
              </a:outerShdw>
            </a:effectLst>
          </p:spPr>
          <p:txBody>
            <a:bodyPr wrap="none" anchor="ctr"/>
            <a:lstStyle/>
            <a:p>
              <a:pPr algn="ctr">
                <a:spcBef>
                  <a:spcPct val="25000"/>
                </a:spcBef>
                <a:buSzPct val="125000"/>
                <a:buFont typeface="Wingdings" pitchFamily="2" charset="2"/>
                <a:buNone/>
                <a:defRPr/>
              </a:pPr>
              <a:r>
                <a:rPr lang="en-GB" sz="1400">
                  <a:solidFill>
                    <a:srgbClr val="333333"/>
                  </a:solidFill>
                  <a:latin typeface="Arial" charset="0"/>
                  <a:ea typeface="+mn-ea"/>
                  <a:cs typeface="Arial" charset="0"/>
                </a:rPr>
                <a:t>AGU</a:t>
              </a:r>
            </a:p>
          </p:txBody>
        </p:sp>
        <p:sp>
          <p:nvSpPr>
            <p:cNvPr id="731162" name="AutoShape 26"/>
            <p:cNvSpPr>
              <a:spLocks noChangeArrowheads="1"/>
            </p:cNvSpPr>
            <p:nvPr/>
          </p:nvSpPr>
          <p:spPr bwMode="auto">
            <a:xfrm>
              <a:off x="2927350" y="2982913"/>
              <a:ext cx="1597025" cy="850900"/>
            </a:xfrm>
            <a:prstGeom prst="roundRect">
              <a:avLst>
                <a:gd name="adj" fmla="val 16667"/>
              </a:avLst>
            </a:prstGeom>
            <a:solidFill>
              <a:srgbClr val="C0C0C0"/>
            </a:solidFill>
            <a:ln w="38100" algn="ctr">
              <a:solidFill>
                <a:srgbClr val="333333"/>
              </a:solidFill>
              <a:round/>
              <a:headEnd/>
              <a:tailEnd/>
            </a:ln>
            <a:effectLst>
              <a:outerShdw dist="107763" dir="2700000" algn="ctr" rotWithShape="0">
                <a:schemeClr val="tx1">
                  <a:alpha val="50000"/>
                </a:schemeClr>
              </a:outerShdw>
            </a:effectLst>
          </p:spPr>
          <p:txBody>
            <a:bodyPr anchor="ctr"/>
            <a:lstStyle/>
            <a:p>
              <a:pPr algn="ctr">
                <a:spcBef>
                  <a:spcPct val="25000"/>
                </a:spcBef>
                <a:buSzPct val="125000"/>
                <a:buFont typeface="Wingdings" pitchFamily="2" charset="2"/>
                <a:buNone/>
                <a:defRPr/>
              </a:pPr>
              <a:r>
                <a:rPr lang="en-GB" sz="1400">
                  <a:solidFill>
                    <a:srgbClr val="333333"/>
                  </a:solidFill>
                  <a:latin typeface="Arial" charset="0"/>
                  <a:ea typeface="+mn-ea"/>
                  <a:cs typeface="Arial" charset="0"/>
                </a:rPr>
                <a:t>Instruction Decode &amp; Register Read</a:t>
              </a:r>
            </a:p>
          </p:txBody>
        </p:sp>
        <p:sp>
          <p:nvSpPr>
            <p:cNvPr id="731163" name="AutoShape 27"/>
            <p:cNvSpPr>
              <a:spLocks noChangeArrowheads="1"/>
            </p:cNvSpPr>
            <p:nvPr/>
          </p:nvSpPr>
          <p:spPr bwMode="auto">
            <a:xfrm>
              <a:off x="3686175" y="3833813"/>
              <a:ext cx="838200" cy="461963"/>
            </a:xfrm>
            <a:prstGeom prst="roundRect">
              <a:avLst>
                <a:gd name="adj" fmla="val 16667"/>
              </a:avLst>
            </a:prstGeom>
            <a:solidFill>
              <a:srgbClr val="C0C0C0"/>
            </a:solidFill>
            <a:ln w="38100" algn="ctr">
              <a:solidFill>
                <a:srgbClr val="333333"/>
              </a:solidFill>
              <a:round/>
              <a:headEnd/>
              <a:tailEnd/>
            </a:ln>
            <a:effectLst>
              <a:outerShdw dist="107763" dir="2700000" algn="ctr" rotWithShape="0">
                <a:schemeClr val="tx1">
                  <a:alpha val="50000"/>
                </a:schemeClr>
              </a:outerShdw>
            </a:effectLst>
          </p:spPr>
          <p:txBody>
            <a:bodyPr wrap="none" anchor="ctr"/>
            <a:lstStyle/>
            <a:p>
              <a:pPr algn="ctr">
                <a:spcBef>
                  <a:spcPct val="25000"/>
                </a:spcBef>
                <a:buSzPct val="125000"/>
                <a:buFont typeface="Wingdings" pitchFamily="2" charset="2"/>
                <a:buNone/>
                <a:defRPr/>
              </a:pPr>
              <a:r>
                <a:rPr lang="en-GB" sz="1400">
                  <a:solidFill>
                    <a:srgbClr val="333333"/>
                  </a:solidFill>
                  <a:latin typeface="Arial" charset="0"/>
                  <a:ea typeface="+mn-ea"/>
                  <a:cs typeface="Arial" charset="0"/>
                </a:rPr>
                <a:t>Branch</a:t>
              </a:r>
            </a:p>
          </p:txBody>
        </p:sp>
        <p:sp>
          <p:nvSpPr>
            <p:cNvPr id="731164" name="AutoShape 28"/>
            <p:cNvSpPr>
              <a:spLocks noChangeArrowheads="1"/>
            </p:cNvSpPr>
            <p:nvPr/>
          </p:nvSpPr>
          <p:spPr bwMode="auto">
            <a:xfrm>
              <a:off x="5037138" y="2484438"/>
              <a:ext cx="1095375" cy="601663"/>
            </a:xfrm>
            <a:prstGeom prst="roundRect">
              <a:avLst>
                <a:gd name="adj" fmla="val 16667"/>
              </a:avLst>
            </a:prstGeom>
            <a:solidFill>
              <a:srgbClr val="C0C0C0"/>
            </a:solidFill>
            <a:ln w="38100" algn="ctr">
              <a:solidFill>
                <a:srgbClr val="333333"/>
              </a:solidFill>
              <a:round/>
              <a:headEnd/>
              <a:tailEnd/>
            </a:ln>
            <a:effectLst>
              <a:outerShdw dist="107763" dir="2700000" algn="ctr" rotWithShape="0">
                <a:schemeClr val="tx1">
                  <a:alpha val="50000"/>
                </a:schemeClr>
              </a:outerShdw>
            </a:effectLst>
          </p:spPr>
          <p:txBody>
            <a:bodyPr anchor="ctr"/>
            <a:lstStyle/>
            <a:p>
              <a:pPr algn="ctr">
                <a:spcBef>
                  <a:spcPct val="25000"/>
                </a:spcBef>
                <a:buSzPct val="125000"/>
                <a:buFont typeface="Wingdings" pitchFamily="2" charset="2"/>
                <a:buNone/>
                <a:defRPr/>
              </a:pPr>
              <a:r>
                <a:rPr lang="en-GB" sz="1000">
                  <a:solidFill>
                    <a:srgbClr val="333333"/>
                  </a:solidFill>
                  <a:latin typeface="Arial" charset="0"/>
                  <a:ea typeface="+mn-ea"/>
                  <a:cs typeface="Arial" charset="0"/>
                </a:rPr>
                <a:t>Address Phase &amp; Write Back</a:t>
              </a:r>
            </a:p>
          </p:txBody>
        </p:sp>
        <p:sp>
          <p:nvSpPr>
            <p:cNvPr id="731165" name="AutoShape 29"/>
            <p:cNvSpPr>
              <a:spLocks noChangeArrowheads="1"/>
            </p:cNvSpPr>
            <p:nvPr/>
          </p:nvSpPr>
          <p:spPr bwMode="auto">
            <a:xfrm>
              <a:off x="6208713" y="2484438"/>
              <a:ext cx="1095375" cy="601663"/>
            </a:xfrm>
            <a:prstGeom prst="roundRect">
              <a:avLst>
                <a:gd name="adj" fmla="val 16667"/>
              </a:avLst>
            </a:prstGeom>
            <a:solidFill>
              <a:srgbClr val="C0C0C0"/>
            </a:solidFill>
            <a:ln w="38100" algn="ctr">
              <a:solidFill>
                <a:srgbClr val="333333"/>
              </a:solidFill>
              <a:round/>
              <a:headEnd/>
              <a:tailEnd/>
            </a:ln>
            <a:effectLst>
              <a:outerShdw dist="107763" dir="2700000" algn="ctr" rotWithShape="0">
                <a:schemeClr val="tx1">
                  <a:alpha val="50000"/>
                </a:schemeClr>
              </a:outerShdw>
            </a:effectLst>
          </p:spPr>
          <p:txBody>
            <a:bodyPr anchor="ctr"/>
            <a:lstStyle/>
            <a:p>
              <a:pPr algn="ctr">
                <a:spcBef>
                  <a:spcPct val="25000"/>
                </a:spcBef>
                <a:buSzPct val="125000"/>
                <a:buFont typeface="Wingdings" pitchFamily="2" charset="2"/>
                <a:buNone/>
                <a:defRPr/>
              </a:pPr>
              <a:r>
                <a:rPr lang="en-GB" sz="1000">
                  <a:solidFill>
                    <a:srgbClr val="333333"/>
                  </a:solidFill>
                  <a:latin typeface="Arial" charset="0"/>
                  <a:ea typeface="+mn-ea"/>
                  <a:cs typeface="Arial" charset="0"/>
                </a:rPr>
                <a:t>Data Phase Load/Store &amp; Branch</a:t>
              </a:r>
            </a:p>
          </p:txBody>
        </p:sp>
        <p:sp>
          <p:nvSpPr>
            <p:cNvPr id="731166" name="AutoShape 30"/>
            <p:cNvSpPr>
              <a:spLocks noChangeArrowheads="1"/>
            </p:cNvSpPr>
            <p:nvPr/>
          </p:nvSpPr>
          <p:spPr bwMode="auto">
            <a:xfrm>
              <a:off x="5037138" y="3205163"/>
              <a:ext cx="2271712" cy="492125"/>
            </a:xfrm>
            <a:prstGeom prst="roundRect">
              <a:avLst>
                <a:gd name="adj" fmla="val 16667"/>
              </a:avLst>
            </a:prstGeom>
            <a:solidFill>
              <a:srgbClr val="C0C0C0"/>
            </a:solidFill>
            <a:ln w="38100" algn="ctr">
              <a:solidFill>
                <a:srgbClr val="333333"/>
              </a:solidFill>
              <a:round/>
              <a:headEnd/>
              <a:tailEnd/>
            </a:ln>
            <a:effectLst>
              <a:outerShdw dist="107763" dir="2700000" algn="ctr" rotWithShape="0">
                <a:schemeClr val="tx1">
                  <a:alpha val="50000"/>
                </a:schemeClr>
              </a:outerShdw>
            </a:effectLst>
          </p:spPr>
          <p:txBody>
            <a:bodyPr anchor="ctr"/>
            <a:lstStyle/>
            <a:p>
              <a:pPr algn="ctr">
                <a:spcBef>
                  <a:spcPct val="25000"/>
                </a:spcBef>
                <a:buSzPct val="125000"/>
                <a:buFont typeface="Wingdings" pitchFamily="2" charset="2"/>
                <a:buNone/>
                <a:defRPr/>
              </a:pPr>
              <a:r>
                <a:rPr lang="en-GB" sz="1400">
                  <a:solidFill>
                    <a:srgbClr val="333333"/>
                  </a:solidFill>
                  <a:latin typeface="Arial" charset="0"/>
                  <a:ea typeface="+mn-ea"/>
                  <a:cs typeface="Arial" charset="0"/>
                </a:rPr>
                <a:t>Multiply &amp; Divide</a:t>
              </a:r>
            </a:p>
          </p:txBody>
        </p:sp>
        <p:sp>
          <p:nvSpPr>
            <p:cNvPr id="731167" name="AutoShape 31"/>
            <p:cNvSpPr>
              <a:spLocks noChangeArrowheads="1"/>
            </p:cNvSpPr>
            <p:nvPr/>
          </p:nvSpPr>
          <p:spPr bwMode="auto">
            <a:xfrm>
              <a:off x="5037138" y="3852863"/>
              <a:ext cx="1095375" cy="461963"/>
            </a:xfrm>
            <a:prstGeom prst="roundRect">
              <a:avLst>
                <a:gd name="adj" fmla="val 16667"/>
              </a:avLst>
            </a:prstGeom>
            <a:solidFill>
              <a:srgbClr val="C0C0C0"/>
            </a:solidFill>
            <a:ln w="38100" algn="ctr">
              <a:solidFill>
                <a:srgbClr val="333333"/>
              </a:solidFill>
              <a:round/>
              <a:headEnd/>
              <a:tailEnd/>
            </a:ln>
            <a:effectLst>
              <a:outerShdw dist="107763" dir="2700000" algn="ctr" rotWithShape="0">
                <a:schemeClr val="tx1">
                  <a:alpha val="50000"/>
                </a:schemeClr>
              </a:outerShdw>
            </a:effectLst>
          </p:spPr>
          <p:txBody>
            <a:bodyPr wrap="none" anchor="ctr"/>
            <a:lstStyle/>
            <a:p>
              <a:pPr algn="ctr">
                <a:spcBef>
                  <a:spcPct val="25000"/>
                </a:spcBef>
                <a:buSzPct val="125000"/>
                <a:buFont typeface="Wingdings" pitchFamily="2" charset="2"/>
                <a:buNone/>
                <a:defRPr/>
              </a:pPr>
              <a:r>
                <a:rPr lang="en-GB" sz="1400">
                  <a:solidFill>
                    <a:srgbClr val="333333"/>
                  </a:solidFill>
                  <a:latin typeface="Arial" charset="0"/>
                  <a:ea typeface="+mn-ea"/>
                  <a:cs typeface="Arial" charset="0"/>
                </a:rPr>
                <a:t>Shift</a:t>
              </a:r>
            </a:p>
          </p:txBody>
        </p:sp>
        <p:sp>
          <p:nvSpPr>
            <p:cNvPr id="731168" name="AutoShape 32"/>
            <p:cNvSpPr>
              <a:spLocks noChangeArrowheads="1"/>
            </p:cNvSpPr>
            <p:nvPr/>
          </p:nvSpPr>
          <p:spPr bwMode="auto">
            <a:xfrm>
              <a:off x="6208713" y="3860801"/>
              <a:ext cx="1128712" cy="461962"/>
            </a:xfrm>
            <a:prstGeom prst="roundRect">
              <a:avLst>
                <a:gd name="adj" fmla="val 16667"/>
              </a:avLst>
            </a:prstGeom>
            <a:solidFill>
              <a:srgbClr val="C0C0C0"/>
            </a:solidFill>
            <a:ln w="38100" algn="ctr">
              <a:solidFill>
                <a:srgbClr val="333333"/>
              </a:solidFill>
              <a:round/>
              <a:headEnd/>
              <a:tailEnd/>
            </a:ln>
            <a:effectLst>
              <a:outerShdw dist="107763" dir="2700000" algn="ctr" rotWithShape="0">
                <a:schemeClr val="tx1">
                  <a:alpha val="50000"/>
                </a:schemeClr>
              </a:outerShdw>
            </a:effectLst>
          </p:spPr>
          <p:txBody>
            <a:bodyPr wrap="none" anchor="ctr"/>
            <a:lstStyle/>
            <a:p>
              <a:pPr algn="ctr">
                <a:spcBef>
                  <a:spcPct val="25000"/>
                </a:spcBef>
                <a:buSzPct val="125000"/>
                <a:buFont typeface="Wingdings" pitchFamily="2" charset="2"/>
                <a:buNone/>
                <a:defRPr/>
              </a:pPr>
              <a:r>
                <a:rPr lang="en-GB" sz="1000">
                  <a:solidFill>
                    <a:srgbClr val="333333"/>
                  </a:solidFill>
                  <a:latin typeface="Arial" charset="0"/>
                  <a:ea typeface="+mn-ea"/>
                  <a:cs typeface="Arial" charset="0"/>
                </a:rPr>
                <a:t>ALU &amp; Branch</a:t>
              </a:r>
            </a:p>
          </p:txBody>
        </p:sp>
        <p:sp>
          <p:nvSpPr>
            <p:cNvPr id="731169" name="AutoShape 33"/>
            <p:cNvSpPr>
              <a:spLocks noChangeArrowheads="1"/>
            </p:cNvSpPr>
            <p:nvPr/>
          </p:nvSpPr>
          <p:spPr bwMode="auto">
            <a:xfrm>
              <a:off x="7578725" y="2484438"/>
              <a:ext cx="958850" cy="1838325"/>
            </a:xfrm>
            <a:prstGeom prst="roundRect">
              <a:avLst>
                <a:gd name="adj" fmla="val 16667"/>
              </a:avLst>
            </a:prstGeom>
            <a:solidFill>
              <a:srgbClr val="C0C0C0"/>
            </a:solidFill>
            <a:ln w="38100" algn="ctr">
              <a:solidFill>
                <a:srgbClr val="333333"/>
              </a:solidFill>
              <a:round/>
              <a:headEnd/>
              <a:tailEnd/>
            </a:ln>
            <a:effectLst>
              <a:outerShdw dist="107763" dir="2700000" algn="ctr" rotWithShape="0">
                <a:schemeClr val="tx1">
                  <a:alpha val="50000"/>
                </a:schemeClr>
              </a:outerShdw>
            </a:effectLst>
          </p:spPr>
          <p:txBody>
            <a:bodyPr wrap="none" anchor="ctr"/>
            <a:lstStyle/>
            <a:p>
              <a:pPr algn="ctr">
                <a:spcBef>
                  <a:spcPct val="25000"/>
                </a:spcBef>
                <a:buSzPct val="125000"/>
                <a:buFont typeface="Wingdings" pitchFamily="2" charset="2"/>
                <a:buNone/>
                <a:defRPr/>
              </a:pPr>
              <a:r>
                <a:rPr lang="en-GB" sz="1400">
                  <a:solidFill>
                    <a:srgbClr val="333333"/>
                  </a:solidFill>
                  <a:latin typeface="Arial" charset="0"/>
                  <a:ea typeface="+mn-ea"/>
                  <a:cs typeface="Arial" charset="0"/>
                </a:rPr>
                <a:t>Write</a:t>
              </a:r>
            </a:p>
          </p:txBody>
        </p:sp>
        <p:cxnSp>
          <p:nvCxnSpPr>
            <p:cNvPr id="29731" name="AutoShape 34"/>
            <p:cNvCxnSpPr>
              <a:cxnSpLocks noChangeShapeType="1"/>
              <a:stCxn id="731162" idx="3"/>
              <a:endCxn id="731162" idx="3"/>
            </p:cNvCxnSpPr>
            <p:nvPr/>
          </p:nvCxnSpPr>
          <p:spPr bwMode="auto">
            <a:xfrm>
              <a:off x="4543425" y="3408363"/>
              <a:ext cx="1588" cy="1587"/>
            </a:xfrm>
            <a:prstGeom prst="bentConnector3">
              <a:avLst>
                <a:gd name="adj1" fmla="val 13200005"/>
              </a:avLst>
            </a:prstGeom>
            <a:noFill/>
            <a:ln w="38100">
              <a:noFill/>
              <a:miter lim="800000"/>
              <a:headEnd/>
              <a:tailEnd type="triangle" w="med" len="med"/>
            </a:ln>
          </p:spPr>
        </p:cxnSp>
        <p:sp>
          <p:nvSpPr>
            <p:cNvPr id="29732" name="Line 35"/>
            <p:cNvSpPr>
              <a:spLocks noChangeShapeType="1"/>
            </p:cNvSpPr>
            <p:nvPr/>
          </p:nvSpPr>
          <p:spPr bwMode="auto">
            <a:xfrm>
              <a:off x="4711700" y="4105275"/>
              <a:ext cx="320675" cy="0"/>
            </a:xfrm>
            <a:prstGeom prst="line">
              <a:avLst/>
            </a:prstGeom>
            <a:noFill/>
            <a:ln w="57150">
              <a:solidFill>
                <a:srgbClr val="333333"/>
              </a:solidFill>
              <a:round/>
              <a:headEnd/>
              <a:tailEnd type="triangle" w="med" len="med"/>
            </a:ln>
          </p:spPr>
          <p:txBody>
            <a:bodyPr anchor="ctr"/>
            <a:lstStyle/>
            <a:p>
              <a:endParaRPr lang="en-US"/>
            </a:p>
          </p:txBody>
        </p:sp>
        <p:sp>
          <p:nvSpPr>
            <p:cNvPr id="29733" name="Line 36"/>
            <p:cNvSpPr>
              <a:spLocks noChangeShapeType="1"/>
            </p:cNvSpPr>
            <p:nvPr/>
          </p:nvSpPr>
          <p:spPr bwMode="auto">
            <a:xfrm>
              <a:off x="4711700" y="3398838"/>
              <a:ext cx="0" cy="731837"/>
            </a:xfrm>
            <a:prstGeom prst="line">
              <a:avLst/>
            </a:prstGeom>
            <a:noFill/>
            <a:ln w="57150">
              <a:solidFill>
                <a:srgbClr val="333333"/>
              </a:solidFill>
              <a:round/>
              <a:headEnd/>
              <a:tailEnd/>
            </a:ln>
          </p:spPr>
          <p:txBody>
            <a:bodyPr anchor="ctr"/>
            <a:lstStyle/>
            <a:p>
              <a:endParaRPr lang="en-US"/>
            </a:p>
          </p:txBody>
        </p:sp>
      </p:gr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building_scan_for_Wendy"/>
          <p:cNvPicPr>
            <a:picLocks noChangeAspect="1" noChangeArrowheads="1"/>
          </p:cNvPicPr>
          <p:nvPr/>
        </p:nvPicPr>
        <p:blipFill>
          <a:blip r:embed="rId3"/>
          <a:srcRect/>
          <a:stretch>
            <a:fillRect/>
          </a:stretch>
        </p:blipFill>
        <p:spPr bwMode="auto">
          <a:xfrm>
            <a:off x="5656263" y="935038"/>
            <a:ext cx="3487737" cy="3576637"/>
          </a:xfrm>
          <a:prstGeom prst="rect">
            <a:avLst/>
          </a:prstGeom>
          <a:noFill/>
        </p:spPr>
      </p:pic>
      <p:sp>
        <p:nvSpPr>
          <p:cNvPr id="223235" name="Rectangle 3"/>
          <p:cNvSpPr>
            <a:spLocks noGrp="1" noChangeArrowheads="1"/>
          </p:cNvSpPr>
          <p:nvPr>
            <p:ph type="title"/>
          </p:nvPr>
        </p:nvSpPr>
        <p:spPr>
          <a:noFill/>
          <a:ln/>
        </p:spPr>
        <p:txBody>
          <a:bodyPr wrap="square" lIns="92075" tIns="46038" rIns="92075" bIns="46038"/>
          <a:lstStyle/>
          <a:p>
            <a:r>
              <a:rPr lang="en-US" dirty="0"/>
              <a:t>ARM Ltd</a:t>
            </a:r>
          </a:p>
        </p:txBody>
      </p:sp>
      <p:sp>
        <p:nvSpPr>
          <p:cNvPr id="223236" name="Rectangle 4"/>
          <p:cNvSpPr>
            <a:spLocks noGrp="1" noChangeArrowheads="1"/>
          </p:cNvSpPr>
          <p:nvPr>
            <p:ph type="body" idx="1"/>
          </p:nvPr>
        </p:nvSpPr>
        <p:spPr>
          <a:xfrm>
            <a:off x="217488" y="987425"/>
            <a:ext cx="5770562" cy="4903788"/>
          </a:xfrm>
          <a:noFill/>
          <a:ln/>
        </p:spPr>
        <p:txBody>
          <a:bodyPr lIns="92075" tIns="46038" rIns="92075" bIns="46038" anchor="ctr" anchorCtr="1"/>
          <a:lstStyle/>
          <a:p>
            <a:pPr>
              <a:lnSpc>
                <a:spcPct val="90000"/>
              </a:lnSpc>
            </a:pPr>
            <a:r>
              <a:rPr lang="en-US" sz="1800" dirty="0"/>
              <a:t>Founded in November 1990</a:t>
            </a:r>
          </a:p>
          <a:p>
            <a:pPr lvl="1">
              <a:lnSpc>
                <a:spcPct val="90000"/>
              </a:lnSpc>
            </a:pPr>
            <a:r>
              <a:rPr lang="en-US" sz="1800" dirty="0"/>
              <a:t>Spun out of Acorn </a:t>
            </a:r>
            <a:r>
              <a:rPr lang="en-US" sz="1800" dirty="0" smtClean="0"/>
              <a:t>Computers</a:t>
            </a:r>
          </a:p>
          <a:p>
            <a:pPr lvl="1">
              <a:lnSpc>
                <a:spcPct val="90000"/>
              </a:lnSpc>
            </a:pPr>
            <a:r>
              <a:rPr lang="en-US" sz="1800" dirty="0" smtClean="0"/>
              <a:t>Initial funding from Apple, Acorn and VLSI</a:t>
            </a:r>
            <a:endParaRPr lang="en-US" sz="1800" dirty="0"/>
          </a:p>
          <a:p>
            <a:pPr>
              <a:lnSpc>
                <a:spcPct val="90000"/>
              </a:lnSpc>
            </a:pPr>
            <a:endParaRPr lang="en-US" sz="1800" dirty="0"/>
          </a:p>
          <a:p>
            <a:pPr>
              <a:lnSpc>
                <a:spcPct val="90000"/>
              </a:lnSpc>
            </a:pPr>
            <a:r>
              <a:rPr lang="en-US" sz="1800" dirty="0"/>
              <a:t>Designs the ARM range of RISC processor </a:t>
            </a:r>
            <a:r>
              <a:rPr lang="en-US" sz="1800" dirty="0" smtClean="0"/>
              <a:t>cores</a:t>
            </a:r>
          </a:p>
          <a:p>
            <a:pPr lvl="1">
              <a:lnSpc>
                <a:spcPct val="90000"/>
              </a:lnSpc>
            </a:pPr>
            <a:r>
              <a:rPr lang="en-US" sz="1800" dirty="0" smtClean="0"/>
              <a:t>Licenses </a:t>
            </a:r>
            <a:r>
              <a:rPr lang="en-US" sz="1800" dirty="0"/>
              <a:t>ARM core designs to semiconductor partners who fabricate and sell to their </a:t>
            </a:r>
            <a:r>
              <a:rPr lang="en-US" sz="1800" dirty="0" smtClean="0"/>
              <a:t>customers</a:t>
            </a:r>
            <a:endParaRPr lang="en-US" sz="1800" dirty="0"/>
          </a:p>
          <a:p>
            <a:pPr lvl="1">
              <a:lnSpc>
                <a:spcPct val="90000"/>
              </a:lnSpc>
            </a:pPr>
            <a:r>
              <a:rPr lang="en-US" sz="1800" dirty="0" smtClean="0">
                <a:solidFill>
                  <a:schemeClr val="bg2"/>
                </a:solidFill>
              </a:rPr>
              <a:t>ARM </a:t>
            </a:r>
            <a:r>
              <a:rPr lang="en-US" sz="1800" dirty="0">
                <a:solidFill>
                  <a:schemeClr val="bg2"/>
                </a:solidFill>
              </a:rPr>
              <a:t>does not fabricate silicon itself</a:t>
            </a:r>
            <a:endParaRPr lang="en-US" sz="1800" dirty="0"/>
          </a:p>
          <a:p>
            <a:pPr>
              <a:lnSpc>
                <a:spcPct val="90000"/>
              </a:lnSpc>
            </a:pPr>
            <a:endParaRPr lang="en-US" sz="1800" dirty="0"/>
          </a:p>
          <a:p>
            <a:pPr>
              <a:lnSpc>
                <a:spcPct val="90000"/>
              </a:lnSpc>
            </a:pPr>
            <a:r>
              <a:rPr lang="en-US" sz="1800" dirty="0"/>
              <a:t>Also develop technologies to assist with the design-in of the ARM architecture</a:t>
            </a:r>
          </a:p>
          <a:p>
            <a:pPr lvl="1">
              <a:lnSpc>
                <a:spcPct val="90000"/>
              </a:lnSpc>
            </a:pPr>
            <a:r>
              <a:rPr lang="en-US" sz="1800" dirty="0"/>
              <a:t>Software tools, boards, debug </a:t>
            </a:r>
            <a:r>
              <a:rPr lang="en-US" sz="1800" dirty="0" smtClean="0"/>
              <a:t>hardware</a:t>
            </a:r>
          </a:p>
          <a:p>
            <a:pPr lvl="1">
              <a:lnSpc>
                <a:spcPct val="90000"/>
              </a:lnSpc>
            </a:pPr>
            <a:r>
              <a:rPr lang="en-US" sz="1800" dirty="0" smtClean="0"/>
              <a:t>Application software</a:t>
            </a:r>
          </a:p>
          <a:p>
            <a:pPr lvl="1">
              <a:lnSpc>
                <a:spcPct val="90000"/>
              </a:lnSpc>
            </a:pPr>
            <a:r>
              <a:rPr lang="en-US" sz="1800" dirty="0" smtClean="0"/>
              <a:t>Bus architectures </a:t>
            </a:r>
          </a:p>
          <a:p>
            <a:pPr lvl="1">
              <a:lnSpc>
                <a:spcPct val="90000"/>
              </a:lnSpc>
            </a:pPr>
            <a:r>
              <a:rPr lang="en-US" sz="1800" dirty="0" smtClean="0"/>
              <a:t>Peripherals, </a:t>
            </a:r>
            <a:r>
              <a:rPr lang="en-US" sz="1800" dirty="0"/>
              <a:t>etc</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r>
              <a:rPr lang="en-US"/>
              <a:t>ARM10 vs. ARM11 Pipelines</a:t>
            </a:r>
          </a:p>
        </p:txBody>
      </p:sp>
      <p:sp>
        <p:nvSpPr>
          <p:cNvPr id="272387" name="Rectangle 3"/>
          <p:cNvSpPr>
            <a:spLocks noGrp="1" noChangeArrowheads="1"/>
          </p:cNvSpPr>
          <p:nvPr>
            <p:ph type="body" idx="1"/>
          </p:nvPr>
        </p:nvSpPr>
        <p:spPr>
          <a:xfrm>
            <a:off x="303213" y="3457575"/>
            <a:ext cx="7523162" cy="569913"/>
          </a:xfrm>
        </p:spPr>
        <p:txBody>
          <a:bodyPr/>
          <a:lstStyle/>
          <a:p>
            <a:pPr>
              <a:buFont typeface="Wingdings" pitchFamily="2" charset="2"/>
              <a:buNone/>
            </a:pPr>
            <a:r>
              <a:rPr lang="en-US"/>
              <a:t>ARM11</a:t>
            </a:r>
          </a:p>
        </p:txBody>
      </p:sp>
      <p:grpSp>
        <p:nvGrpSpPr>
          <p:cNvPr id="272388" name="Group 4"/>
          <p:cNvGrpSpPr>
            <a:grpSpLocks/>
          </p:cNvGrpSpPr>
          <p:nvPr/>
        </p:nvGrpSpPr>
        <p:grpSpPr bwMode="auto">
          <a:xfrm>
            <a:off x="455613" y="4776788"/>
            <a:ext cx="3025775" cy="684212"/>
            <a:chOff x="158" y="890"/>
            <a:chExt cx="1906" cy="431"/>
          </a:xfrm>
        </p:grpSpPr>
        <p:sp>
          <p:nvSpPr>
            <p:cNvPr id="272389" name="Rectangle 5"/>
            <p:cNvSpPr>
              <a:spLocks noChangeArrowheads="1"/>
            </p:cNvSpPr>
            <p:nvPr/>
          </p:nvSpPr>
          <p:spPr bwMode="gray">
            <a:xfrm>
              <a:off x="158" y="890"/>
              <a:ext cx="477" cy="431"/>
            </a:xfrm>
            <a:prstGeom prst="rect">
              <a:avLst/>
            </a:prstGeom>
            <a:solidFill>
              <a:srgbClr val="00CC66"/>
            </a:solidFill>
            <a:ln w="25400" algn="ctr">
              <a:solidFill>
                <a:schemeClr val="tx1"/>
              </a:solidFill>
              <a:miter lim="800000"/>
              <a:headEnd/>
              <a:tailEnd/>
            </a:ln>
            <a:effectLst/>
          </p:spPr>
          <p:txBody>
            <a:bodyPr wrap="none" anchor="ctr"/>
            <a:lstStyle/>
            <a:p>
              <a:pPr eaLnBrk="0" hangingPunct="0"/>
              <a:r>
                <a:rPr lang="en-US" sz="1200">
                  <a:solidFill>
                    <a:schemeClr val="bg1"/>
                  </a:solidFill>
                </a:rPr>
                <a:t>Fetch</a:t>
              </a:r>
            </a:p>
            <a:p>
              <a:pPr eaLnBrk="0" hangingPunct="0"/>
              <a:r>
                <a:rPr lang="en-US" sz="1200">
                  <a:solidFill>
                    <a:schemeClr val="bg1"/>
                  </a:solidFill>
                </a:rPr>
                <a:t>1</a:t>
              </a:r>
            </a:p>
          </p:txBody>
        </p:sp>
        <p:sp>
          <p:nvSpPr>
            <p:cNvPr id="272390" name="Rectangle 6"/>
            <p:cNvSpPr>
              <a:spLocks noChangeArrowheads="1"/>
            </p:cNvSpPr>
            <p:nvPr/>
          </p:nvSpPr>
          <p:spPr bwMode="gray">
            <a:xfrm>
              <a:off x="635" y="890"/>
              <a:ext cx="476" cy="431"/>
            </a:xfrm>
            <a:prstGeom prst="rect">
              <a:avLst/>
            </a:prstGeom>
            <a:solidFill>
              <a:srgbClr val="00CC66"/>
            </a:solidFill>
            <a:ln w="25400" algn="ctr">
              <a:solidFill>
                <a:schemeClr val="tx1"/>
              </a:solidFill>
              <a:miter lim="800000"/>
              <a:headEnd/>
              <a:tailEnd/>
            </a:ln>
            <a:effectLst/>
          </p:spPr>
          <p:txBody>
            <a:bodyPr wrap="none" anchor="ctr"/>
            <a:lstStyle/>
            <a:p>
              <a:pPr eaLnBrk="0" hangingPunct="0"/>
              <a:r>
                <a:rPr lang="en-US" sz="1200">
                  <a:solidFill>
                    <a:schemeClr val="bg1"/>
                  </a:solidFill>
                </a:rPr>
                <a:t>Fetch</a:t>
              </a:r>
            </a:p>
            <a:p>
              <a:pPr eaLnBrk="0" hangingPunct="0"/>
              <a:r>
                <a:rPr lang="en-US" sz="1200">
                  <a:solidFill>
                    <a:schemeClr val="bg1"/>
                  </a:solidFill>
                </a:rPr>
                <a:t>2</a:t>
              </a:r>
            </a:p>
          </p:txBody>
        </p:sp>
        <p:sp>
          <p:nvSpPr>
            <p:cNvPr id="272391" name="Rectangle 7"/>
            <p:cNvSpPr>
              <a:spLocks noChangeArrowheads="1"/>
            </p:cNvSpPr>
            <p:nvPr/>
          </p:nvSpPr>
          <p:spPr bwMode="gray">
            <a:xfrm>
              <a:off x="1111" y="890"/>
              <a:ext cx="476" cy="431"/>
            </a:xfrm>
            <a:prstGeom prst="rect">
              <a:avLst/>
            </a:prstGeom>
            <a:solidFill>
              <a:srgbClr val="00CC66"/>
            </a:solidFill>
            <a:ln w="25400" algn="ctr">
              <a:solidFill>
                <a:schemeClr val="tx1"/>
              </a:solidFill>
              <a:miter lim="800000"/>
              <a:headEnd/>
              <a:tailEnd/>
            </a:ln>
            <a:effectLst/>
          </p:spPr>
          <p:txBody>
            <a:bodyPr wrap="none" anchor="ctr"/>
            <a:lstStyle/>
            <a:p>
              <a:pPr eaLnBrk="0" hangingPunct="0"/>
              <a:r>
                <a:rPr lang="en-US" sz="1200">
                  <a:solidFill>
                    <a:schemeClr val="bg1"/>
                  </a:solidFill>
                </a:rPr>
                <a:t>Decode</a:t>
              </a:r>
            </a:p>
          </p:txBody>
        </p:sp>
        <p:sp>
          <p:nvSpPr>
            <p:cNvPr id="272392" name="Rectangle 8"/>
            <p:cNvSpPr>
              <a:spLocks noChangeArrowheads="1"/>
            </p:cNvSpPr>
            <p:nvPr/>
          </p:nvSpPr>
          <p:spPr bwMode="gray">
            <a:xfrm>
              <a:off x="1587" y="890"/>
              <a:ext cx="477" cy="431"/>
            </a:xfrm>
            <a:prstGeom prst="rect">
              <a:avLst/>
            </a:prstGeom>
            <a:solidFill>
              <a:srgbClr val="00CC66"/>
            </a:solidFill>
            <a:ln w="25400" algn="ctr">
              <a:solidFill>
                <a:schemeClr val="tx1"/>
              </a:solidFill>
              <a:miter lim="800000"/>
              <a:headEnd/>
              <a:tailEnd/>
            </a:ln>
            <a:effectLst/>
          </p:spPr>
          <p:txBody>
            <a:bodyPr wrap="none" anchor="ctr"/>
            <a:lstStyle/>
            <a:p>
              <a:pPr eaLnBrk="0" hangingPunct="0"/>
              <a:r>
                <a:rPr lang="en-US" sz="1200">
                  <a:solidFill>
                    <a:schemeClr val="bg1"/>
                  </a:solidFill>
                </a:rPr>
                <a:t>Issue</a:t>
              </a:r>
              <a:endParaRPr lang="en-GB" sz="1200">
                <a:solidFill>
                  <a:schemeClr val="bg1"/>
                </a:solidFill>
              </a:endParaRPr>
            </a:p>
          </p:txBody>
        </p:sp>
      </p:grpSp>
      <p:grpSp>
        <p:nvGrpSpPr>
          <p:cNvPr id="272393" name="Group 9"/>
          <p:cNvGrpSpPr>
            <a:grpSpLocks/>
          </p:cNvGrpSpPr>
          <p:nvPr/>
        </p:nvGrpSpPr>
        <p:grpSpPr bwMode="auto">
          <a:xfrm>
            <a:off x="3508375" y="4075113"/>
            <a:ext cx="2270125" cy="684212"/>
            <a:chOff x="2857" y="890"/>
            <a:chExt cx="1430" cy="431"/>
          </a:xfrm>
        </p:grpSpPr>
        <p:sp>
          <p:nvSpPr>
            <p:cNvPr id="272394" name="Rectangle 10"/>
            <p:cNvSpPr>
              <a:spLocks noChangeArrowheads="1"/>
            </p:cNvSpPr>
            <p:nvPr/>
          </p:nvSpPr>
          <p:spPr bwMode="gray">
            <a:xfrm>
              <a:off x="2857" y="890"/>
              <a:ext cx="477" cy="431"/>
            </a:xfrm>
            <a:prstGeom prst="rect">
              <a:avLst/>
            </a:prstGeom>
            <a:solidFill>
              <a:srgbClr val="00CC99"/>
            </a:solidFill>
            <a:ln w="25400" algn="ctr">
              <a:solidFill>
                <a:schemeClr val="tx1"/>
              </a:solidFill>
              <a:miter lim="800000"/>
              <a:headEnd/>
              <a:tailEnd/>
            </a:ln>
            <a:effectLst/>
          </p:spPr>
          <p:txBody>
            <a:bodyPr wrap="none" anchor="ctr"/>
            <a:lstStyle/>
            <a:p>
              <a:pPr eaLnBrk="0" hangingPunct="0"/>
              <a:r>
                <a:rPr lang="en-US" sz="1200">
                  <a:solidFill>
                    <a:schemeClr val="bg1"/>
                  </a:solidFill>
                </a:rPr>
                <a:t>Shift</a:t>
              </a:r>
            </a:p>
          </p:txBody>
        </p:sp>
        <p:sp>
          <p:nvSpPr>
            <p:cNvPr id="272395" name="Rectangle 11"/>
            <p:cNvSpPr>
              <a:spLocks noChangeArrowheads="1"/>
            </p:cNvSpPr>
            <p:nvPr/>
          </p:nvSpPr>
          <p:spPr bwMode="gray">
            <a:xfrm>
              <a:off x="3334" y="890"/>
              <a:ext cx="477" cy="431"/>
            </a:xfrm>
            <a:prstGeom prst="rect">
              <a:avLst/>
            </a:prstGeom>
            <a:solidFill>
              <a:srgbClr val="00CC99"/>
            </a:solidFill>
            <a:ln w="25400" algn="ctr">
              <a:solidFill>
                <a:schemeClr val="tx1"/>
              </a:solidFill>
              <a:miter lim="800000"/>
              <a:headEnd/>
              <a:tailEnd/>
            </a:ln>
            <a:effectLst/>
          </p:spPr>
          <p:txBody>
            <a:bodyPr wrap="none" anchor="ctr"/>
            <a:lstStyle/>
            <a:p>
              <a:pPr eaLnBrk="0" hangingPunct="0"/>
              <a:r>
                <a:rPr lang="en-US" sz="1200">
                  <a:solidFill>
                    <a:schemeClr val="bg1"/>
                  </a:solidFill>
                </a:rPr>
                <a:t>ALU</a:t>
              </a:r>
            </a:p>
          </p:txBody>
        </p:sp>
        <p:sp>
          <p:nvSpPr>
            <p:cNvPr id="272396" name="Rectangle 12"/>
            <p:cNvSpPr>
              <a:spLocks noChangeArrowheads="1"/>
            </p:cNvSpPr>
            <p:nvPr/>
          </p:nvSpPr>
          <p:spPr bwMode="gray">
            <a:xfrm>
              <a:off x="3810" y="890"/>
              <a:ext cx="477" cy="431"/>
            </a:xfrm>
            <a:prstGeom prst="rect">
              <a:avLst/>
            </a:prstGeom>
            <a:solidFill>
              <a:srgbClr val="00CC99"/>
            </a:solidFill>
            <a:ln w="25400" algn="ctr">
              <a:solidFill>
                <a:schemeClr val="tx1"/>
              </a:solidFill>
              <a:miter lim="800000"/>
              <a:headEnd/>
              <a:tailEnd/>
            </a:ln>
            <a:effectLst/>
          </p:spPr>
          <p:txBody>
            <a:bodyPr wrap="none" anchor="ctr"/>
            <a:lstStyle/>
            <a:p>
              <a:pPr eaLnBrk="0" hangingPunct="0">
                <a:lnSpc>
                  <a:spcPct val="90000"/>
                </a:lnSpc>
              </a:pPr>
              <a:r>
                <a:rPr lang="en-US" sz="1200">
                  <a:solidFill>
                    <a:schemeClr val="bg1"/>
                  </a:solidFill>
                </a:rPr>
                <a:t>Saturate</a:t>
              </a:r>
              <a:endParaRPr lang="en-GB" sz="1200" b="0">
                <a:solidFill>
                  <a:schemeClr val="bg1"/>
                </a:solidFill>
              </a:endParaRPr>
            </a:p>
          </p:txBody>
        </p:sp>
      </p:grpSp>
      <p:sp>
        <p:nvSpPr>
          <p:cNvPr id="272397" name="Rectangle 13"/>
          <p:cNvSpPr>
            <a:spLocks noChangeArrowheads="1"/>
          </p:cNvSpPr>
          <p:nvPr/>
        </p:nvSpPr>
        <p:spPr bwMode="gray">
          <a:xfrm>
            <a:off x="5773738" y="4075113"/>
            <a:ext cx="755650" cy="2093912"/>
          </a:xfrm>
          <a:prstGeom prst="rect">
            <a:avLst/>
          </a:prstGeom>
          <a:solidFill>
            <a:srgbClr val="006600"/>
          </a:solidFill>
          <a:ln w="25400" algn="ctr">
            <a:solidFill>
              <a:schemeClr val="tx1"/>
            </a:solidFill>
            <a:miter lim="800000"/>
            <a:headEnd/>
            <a:tailEnd/>
          </a:ln>
          <a:effectLst/>
        </p:spPr>
        <p:txBody>
          <a:bodyPr wrap="none" anchor="ctr"/>
          <a:lstStyle/>
          <a:p>
            <a:pPr eaLnBrk="0" hangingPunct="0"/>
            <a:r>
              <a:rPr lang="en-US" sz="1200">
                <a:solidFill>
                  <a:schemeClr val="bg1"/>
                </a:solidFill>
              </a:rPr>
              <a:t>Write</a:t>
            </a:r>
          </a:p>
          <a:p>
            <a:pPr eaLnBrk="0" hangingPunct="0"/>
            <a:r>
              <a:rPr lang="en-US" sz="1200">
                <a:solidFill>
                  <a:schemeClr val="bg1"/>
                </a:solidFill>
              </a:rPr>
              <a:t>back</a:t>
            </a:r>
            <a:endParaRPr lang="en-GB" sz="1200">
              <a:solidFill>
                <a:schemeClr val="bg1"/>
              </a:solidFill>
            </a:endParaRPr>
          </a:p>
        </p:txBody>
      </p:sp>
      <p:grpSp>
        <p:nvGrpSpPr>
          <p:cNvPr id="272398" name="Group 14"/>
          <p:cNvGrpSpPr>
            <a:grpSpLocks/>
          </p:cNvGrpSpPr>
          <p:nvPr/>
        </p:nvGrpSpPr>
        <p:grpSpPr bwMode="auto">
          <a:xfrm>
            <a:off x="3495675" y="4776788"/>
            <a:ext cx="2270125" cy="684212"/>
            <a:chOff x="2880" y="1616"/>
            <a:chExt cx="1430" cy="431"/>
          </a:xfrm>
        </p:grpSpPr>
        <p:sp>
          <p:nvSpPr>
            <p:cNvPr id="272399" name="Rectangle 15"/>
            <p:cNvSpPr>
              <a:spLocks noChangeArrowheads="1"/>
            </p:cNvSpPr>
            <p:nvPr/>
          </p:nvSpPr>
          <p:spPr bwMode="gray">
            <a:xfrm>
              <a:off x="2880" y="1616"/>
              <a:ext cx="477" cy="431"/>
            </a:xfrm>
            <a:prstGeom prst="rect">
              <a:avLst/>
            </a:prstGeom>
            <a:solidFill>
              <a:srgbClr val="009999"/>
            </a:solidFill>
            <a:ln w="25400" algn="ctr">
              <a:solidFill>
                <a:schemeClr val="tx1"/>
              </a:solidFill>
              <a:miter lim="800000"/>
              <a:headEnd/>
              <a:tailEnd/>
            </a:ln>
            <a:effectLst/>
          </p:spPr>
          <p:txBody>
            <a:bodyPr wrap="none" anchor="ctr"/>
            <a:lstStyle/>
            <a:p>
              <a:pPr eaLnBrk="0" hangingPunct="0"/>
              <a:r>
                <a:rPr lang="en-US" sz="1200">
                  <a:solidFill>
                    <a:schemeClr val="bg1"/>
                  </a:solidFill>
                </a:rPr>
                <a:t>MAC</a:t>
              </a:r>
            </a:p>
            <a:p>
              <a:pPr eaLnBrk="0" hangingPunct="0"/>
              <a:r>
                <a:rPr lang="en-US" sz="1200">
                  <a:solidFill>
                    <a:schemeClr val="bg1"/>
                  </a:solidFill>
                </a:rPr>
                <a:t>1</a:t>
              </a:r>
            </a:p>
          </p:txBody>
        </p:sp>
        <p:sp>
          <p:nvSpPr>
            <p:cNvPr id="272400" name="Rectangle 16"/>
            <p:cNvSpPr>
              <a:spLocks noChangeArrowheads="1"/>
            </p:cNvSpPr>
            <p:nvPr/>
          </p:nvSpPr>
          <p:spPr bwMode="gray">
            <a:xfrm>
              <a:off x="3357" y="1616"/>
              <a:ext cx="477" cy="431"/>
            </a:xfrm>
            <a:prstGeom prst="rect">
              <a:avLst/>
            </a:prstGeom>
            <a:solidFill>
              <a:srgbClr val="009999"/>
            </a:solidFill>
            <a:ln w="25400" algn="ctr">
              <a:solidFill>
                <a:schemeClr val="tx1"/>
              </a:solidFill>
              <a:miter lim="800000"/>
              <a:headEnd/>
              <a:tailEnd/>
            </a:ln>
            <a:effectLst/>
          </p:spPr>
          <p:txBody>
            <a:bodyPr wrap="none" anchor="ctr"/>
            <a:lstStyle/>
            <a:p>
              <a:pPr eaLnBrk="0" hangingPunct="0"/>
              <a:r>
                <a:rPr lang="en-US" sz="1200">
                  <a:solidFill>
                    <a:schemeClr val="bg1"/>
                  </a:solidFill>
                </a:rPr>
                <a:t>MAC</a:t>
              </a:r>
            </a:p>
            <a:p>
              <a:pPr eaLnBrk="0" hangingPunct="0"/>
              <a:r>
                <a:rPr lang="en-US" sz="1200">
                  <a:solidFill>
                    <a:schemeClr val="bg1"/>
                  </a:solidFill>
                </a:rPr>
                <a:t>2</a:t>
              </a:r>
            </a:p>
          </p:txBody>
        </p:sp>
        <p:sp>
          <p:nvSpPr>
            <p:cNvPr id="272401" name="Rectangle 17"/>
            <p:cNvSpPr>
              <a:spLocks noChangeArrowheads="1"/>
            </p:cNvSpPr>
            <p:nvPr/>
          </p:nvSpPr>
          <p:spPr bwMode="gray">
            <a:xfrm>
              <a:off x="3833" y="1616"/>
              <a:ext cx="477" cy="431"/>
            </a:xfrm>
            <a:prstGeom prst="rect">
              <a:avLst/>
            </a:prstGeom>
            <a:solidFill>
              <a:srgbClr val="009999"/>
            </a:solidFill>
            <a:ln w="25400" algn="ctr">
              <a:solidFill>
                <a:schemeClr val="tx1"/>
              </a:solidFill>
              <a:miter lim="800000"/>
              <a:headEnd/>
              <a:tailEnd/>
            </a:ln>
            <a:effectLst/>
          </p:spPr>
          <p:txBody>
            <a:bodyPr wrap="none" anchor="ctr"/>
            <a:lstStyle/>
            <a:p>
              <a:pPr eaLnBrk="0" hangingPunct="0"/>
              <a:r>
                <a:rPr lang="en-US" sz="1200">
                  <a:solidFill>
                    <a:schemeClr val="bg1"/>
                  </a:solidFill>
                </a:rPr>
                <a:t>MAC</a:t>
              </a:r>
            </a:p>
            <a:p>
              <a:pPr eaLnBrk="0" hangingPunct="0"/>
              <a:r>
                <a:rPr lang="en-US" sz="1200">
                  <a:solidFill>
                    <a:schemeClr val="bg1"/>
                  </a:solidFill>
                </a:rPr>
                <a:t>3</a:t>
              </a:r>
            </a:p>
          </p:txBody>
        </p:sp>
      </p:grpSp>
      <p:grpSp>
        <p:nvGrpSpPr>
          <p:cNvPr id="272402" name="Group 18"/>
          <p:cNvGrpSpPr>
            <a:grpSpLocks/>
          </p:cNvGrpSpPr>
          <p:nvPr/>
        </p:nvGrpSpPr>
        <p:grpSpPr bwMode="auto">
          <a:xfrm>
            <a:off x="3505200" y="5484813"/>
            <a:ext cx="2268538" cy="684212"/>
            <a:chOff x="2880" y="2228"/>
            <a:chExt cx="1429" cy="431"/>
          </a:xfrm>
        </p:grpSpPr>
        <p:sp>
          <p:nvSpPr>
            <p:cNvPr id="272403" name="Rectangle 19"/>
            <p:cNvSpPr>
              <a:spLocks noChangeArrowheads="1"/>
            </p:cNvSpPr>
            <p:nvPr/>
          </p:nvSpPr>
          <p:spPr bwMode="gray">
            <a:xfrm>
              <a:off x="2880" y="2228"/>
              <a:ext cx="477" cy="431"/>
            </a:xfrm>
            <a:prstGeom prst="rect">
              <a:avLst/>
            </a:prstGeom>
            <a:solidFill>
              <a:srgbClr val="008080"/>
            </a:solidFill>
            <a:ln w="25400" algn="ctr">
              <a:solidFill>
                <a:schemeClr val="tx1"/>
              </a:solidFill>
              <a:miter lim="800000"/>
              <a:headEnd/>
              <a:tailEnd/>
            </a:ln>
            <a:effectLst/>
          </p:spPr>
          <p:txBody>
            <a:bodyPr wrap="none" anchor="ctr"/>
            <a:lstStyle/>
            <a:p>
              <a:pPr eaLnBrk="0" hangingPunct="0"/>
              <a:r>
                <a:rPr lang="en-US" sz="1200">
                  <a:solidFill>
                    <a:schemeClr val="bg1"/>
                  </a:solidFill>
                </a:rPr>
                <a:t>Address</a:t>
              </a:r>
            </a:p>
          </p:txBody>
        </p:sp>
        <p:sp>
          <p:nvSpPr>
            <p:cNvPr id="272404" name="Rectangle 20"/>
            <p:cNvSpPr>
              <a:spLocks noChangeArrowheads="1"/>
            </p:cNvSpPr>
            <p:nvPr/>
          </p:nvSpPr>
          <p:spPr bwMode="gray">
            <a:xfrm>
              <a:off x="3356" y="2228"/>
              <a:ext cx="476" cy="431"/>
            </a:xfrm>
            <a:prstGeom prst="rect">
              <a:avLst/>
            </a:prstGeom>
            <a:solidFill>
              <a:srgbClr val="008080"/>
            </a:solidFill>
            <a:ln w="25400" algn="ctr">
              <a:solidFill>
                <a:schemeClr val="tx1"/>
              </a:solidFill>
              <a:miter lim="800000"/>
              <a:headEnd/>
              <a:tailEnd/>
            </a:ln>
            <a:effectLst/>
          </p:spPr>
          <p:txBody>
            <a:bodyPr wrap="none" anchor="ctr"/>
            <a:lstStyle/>
            <a:p>
              <a:pPr eaLnBrk="0" hangingPunct="0"/>
              <a:r>
                <a:rPr lang="en-US" sz="1200">
                  <a:solidFill>
                    <a:schemeClr val="bg1"/>
                  </a:solidFill>
                </a:rPr>
                <a:t>Data</a:t>
              </a:r>
            </a:p>
            <a:p>
              <a:pPr eaLnBrk="0" hangingPunct="0"/>
              <a:r>
                <a:rPr lang="en-US" sz="1200">
                  <a:solidFill>
                    <a:schemeClr val="bg1"/>
                  </a:solidFill>
                </a:rPr>
                <a:t>Cache</a:t>
              </a:r>
            </a:p>
            <a:p>
              <a:pPr eaLnBrk="0" hangingPunct="0"/>
              <a:r>
                <a:rPr lang="en-US" sz="1200">
                  <a:solidFill>
                    <a:schemeClr val="bg1"/>
                  </a:solidFill>
                </a:rPr>
                <a:t>1</a:t>
              </a:r>
            </a:p>
          </p:txBody>
        </p:sp>
        <p:sp>
          <p:nvSpPr>
            <p:cNvPr id="272405" name="Rectangle 21"/>
            <p:cNvSpPr>
              <a:spLocks noChangeArrowheads="1"/>
            </p:cNvSpPr>
            <p:nvPr/>
          </p:nvSpPr>
          <p:spPr bwMode="gray">
            <a:xfrm>
              <a:off x="3832" y="2228"/>
              <a:ext cx="477" cy="431"/>
            </a:xfrm>
            <a:prstGeom prst="rect">
              <a:avLst/>
            </a:prstGeom>
            <a:solidFill>
              <a:srgbClr val="008080"/>
            </a:solidFill>
            <a:ln w="25400" algn="ctr">
              <a:solidFill>
                <a:schemeClr val="tx1"/>
              </a:solidFill>
              <a:miter lim="800000"/>
              <a:headEnd/>
              <a:tailEnd/>
            </a:ln>
            <a:effectLst/>
          </p:spPr>
          <p:txBody>
            <a:bodyPr wrap="none" anchor="ctr"/>
            <a:lstStyle/>
            <a:p>
              <a:pPr eaLnBrk="0" hangingPunct="0"/>
              <a:r>
                <a:rPr lang="en-US" sz="1200">
                  <a:solidFill>
                    <a:schemeClr val="bg1"/>
                  </a:solidFill>
                </a:rPr>
                <a:t>Data</a:t>
              </a:r>
            </a:p>
            <a:p>
              <a:pPr eaLnBrk="0" hangingPunct="0"/>
              <a:r>
                <a:rPr lang="en-US" sz="1200">
                  <a:solidFill>
                    <a:schemeClr val="bg1"/>
                  </a:solidFill>
                </a:rPr>
                <a:t>Cache</a:t>
              </a:r>
            </a:p>
            <a:p>
              <a:pPr eaLnBrk="0" hangingPunct="0"/>
              <a:r>
                <a:rPr lang="en-US" sz="1200">
                  <a:solidFill>
                    <a:schemeClr val="bg1"/>
                  </a:solidFill>
                </a:rPr>
                <a:t>2</a:t>
              </a:r>
            </a:p>
          </p:txBody>
        </p:sp>
      </p:grpSp>
      <p:sp>
        <p:nvSpPr>
          <p:cNvPr id="272406" name="Rectangle 22"/>
          <p:cNvSpPr>
            <a:spLocks noChangeArrowheads="1"/>
          </p:cNvSpPr>
          <p:nvPr/>
        </p:nvSpPr>
        <p:spPr bwMode="gray">
          <a:xfrm>
            <a:off x="4251325" y="1509713"/>
            <a:ext cx="1447800" cy="762000"/>
          </a:xfrm>
          <a:prstGeom prst="rect">
            <a:avLst/>
          </a:prstGeom>
          <a:solidFill>
            <a:srgbClr val="008080"/>
          </a:solidFill>
          <a:ln w="25400">
            <a:solidFill>
              <a:schemeClr val="tx1"/>
            </a:solidFill>
            <a:miter lim="800000"/>
            <a:headEnd/>
            <a:tailEnd/>
          </a:ln>
          <a:effectLst/>
        </p:spPr>
        <p:txBody>
          <a:bodyPr wrap="none" anchor="ctr"/>
          <a:lstStyle/>
          <a:p>
            <a:pPr eaLnBrk="0" hangingPunct="0"/>
            <a:r>
              <a:rPr lang="en-GB">
                <a:solidFill>
                  <a:schemeClr val="bg1"/>
                </a:solidFill>
              </a:rPr>
              <a:t>Shift + ALU</a:t>
            </a:r>
          </a:p>
        </p:txBody>
      </p:sp>
      <p:sp>
        <p:nvSpPr>
          <p:cNvPr id="272407" name="Rectangle 23"/>
          <p:cNvSpPr>
            <a:spLocks noChangeArrowheads="1"/>
          </p:cNvSpPr>
          <p:nvPr/>
        </p:nvSpPr>
        <p:spPr bwMode="gray">
          <a:xfrm>
            <a:off x="5722938" y="1509713"/>
            <a:ext cx="1416050" cy="762000"/>
          </a:xfrm>
          <a:prstGeom prst="rect">
            <a:avLst/>
          </a:prstGeom>
          <a:solidFill>
            <a:srgbClr val="006600"/>
          </a:solidFill>
          <a:ln w="25400">
            <a:solidFill>
              <a:schemeClr val="tx1"/>
            </a:solidFill>
            <a:miter lim="800000"/>
            <a:headEnd/>
            <a:tailEnd/>
          </a:ln>
          <a:effectLst/>
        </p:spPr>
        <p:txBody>
          <a:bodyPr wrap="none" anchor="ctr"/>
          <a:lstStyle/>
          <a:p>
            <a:pPr eaLnBrk="0" hangingPunct="0"/>
            <a:r>
              <a:rPr lang="en-GB">
                <a:solidFill>
                  <a:schemeClr val="bg1"/>
                </a:solidFill>
              </a:rPr>
              <a:t>Memory</a:t>
            </a:r>
          </a:p>
          <a:p>
            <a:pPr eaLnBrk="0" hangingPunct="0"/>
            <a:r>
              <a:rPr lang="en-GB">
                <a:solidFill>
                  <a:schemeClr val="bg1"/>
                </a:solidFill>
              </a:rPr>
              <a:t>Access</a:t>
            </a:r>
          </a:p>
        </p:txBody>
      </p:sp>
      <p:sp>
        <p:nvSpPr>
          <p:cNvPr id="272408" name="Rectangle 24"/>
          <p:cNvSpPr>
            <a:spLocks noChangeArrowheads="1"/>
          </p:cNvSpPr>
          <p:nvPr/>
        </p:nvSpPr>
        <p:spPr bwMode="gray">
          <a:xfrm>
            <a:off x="7158038" y="1509713"/>
            <a:ext cx="762000" cy="1228725"/>
          </a:xfrm>
          <a:prstGeom prst="rect">
            <a:avLst/>
          </a:prstGeom>
          <a:solidFill>
            <a:srgbClr val="666699"/>
          </a:solidFill>
          <a:ln w="25400">
            <a:solidFill>
              <a:schemeClr val="tx1"/>
            </a:solidFill>
            <a:miter lim="800000"/>
            <a:headEnd/>
            <a:tailEnd/>
          </a:ln>
          <a:effectLst/>
        </p:spPr>
        <p:txBody>
          <a:bodyPr wrap="none" anchor="ctr"/>
          <a:lstStyle/>
          <a:p>
            <a:pPr eaLnBrk="0" hangingPunct="0"/>
            <a:r>
              <a:rPr lang="en-GB">
                <a:solidFill>
                  <a:schemeClr val="bg1"/>
                </a:solidFill>
              </a:rPr>
              <a:t>Reg</a:t>
            </a:r>
          </a:p>
          <a:p>
            <a:pPr eaLnBrk="0" hangingPunct="0"/>
            <a:r>
              <a:rPr lang="en-GB">
                <a:solidFill>
                  <a:schemeClr val="bg1"/>
                </a:solidFill>
              </a:rPr>
              <a:t>Write</a:t>
            </a:r>
          </a:p>
        </p:txBody>
      </p:sp>
      <p:sp>
        <p:nvSpPr>
          <p:cNvPr id="272409" name="Rectangle 25"/>
          <p:cNvSpPr>
            <a:spLocks noChangeArrowheads="1"/>
          </p:cNvSpPr>
          <p:nvPr/>
        </p:nvSpPr>
        <p:spPr bwMode="gray">
          <a:xfrm>
            <a:off x="663575" y="2779713"/>
            <a:ext cx="858838" cy="312737"/>
          </a:xfrm>
          <a:prstGeom prst="rect">
            <a:avLst/>
          </a:prstGeom>
          <a:noFill/>
          <a:ln w="9525">
            <a:noFill/>
            <a:miter lim="800000"/>
            <a:headEnd/>
            <a:tailEnd/>
          </a:ln>
          <a:effectLst/>
        </p:spPr>
        <p:txBody>
          <a:bodyPr wrap="none" lIns="92075" tIns="46038" rIns="92075" bIns="46038">
            <a:spAutoFit/>
          </a:bodyPr>
          <a:lstStyle/>
          <a:p>
            <a:pPr eaLnBrk="0" hangingPunct="0">
              <a:lnSpc>
                <a:spcPct val="90000"/>
              </a:lnSpc>
            </a:pPr>
            <a:r>
              <a:rPr lang="en-US" sz="1600">
                <a:solidFill>
                  <a:schemeClr val="tx1"/>
                </a:solidFill>
              </a:rPr>
              <a:t>FETCH</a:t>
            </a:r>
          </a:p>
        </p:txBody>
      </p:sp>
      <p:sp>
        <p:nvSpPr>
          <p:cNvPr id="272410" name="Rectangle 26"/>
          <p:cNvSpPr>
            <a:spLocks noChangeArrowheads="1"/>
          </p:cNvSpPr>
          <p:nvPr/>
        </p:nvSpPr>
        <p:spPr bwMode="gray">
          <a:xfrm>
            <a:off x="3157538" y="2787650"/>
            <a:ext cx="1050925" cy="312738"/>
          </a:xfrm>
          <a:prstGeom prst="rect">
            <a:avLst/>
          </a:prstGeom>
          <a:noFill/>
          <a:ln w="9525">
            <a:noFill/>
            <a:miter lim="800000"/>
            <a:headEnd/>
            <a:tailEnd/>
          </a:ln>
          <a:effectLst/>
        </p:spPr>
        <p:txBody>
          <a:bodyPr wrap="none" lIns="92075" tIns="46038" rIns="92075" bIns="46038">
            <a:spAutoFit/>
          </a:bodyPr>
          <a:lstStyle/>
          <a:p>
            <a:pPr eaLnBrk="0" hangingPunct="0">
              <a:lnSpc>
                <a:spcPct val="90000"/>
              </a:lnSpc>
            </a:pPr>
            <a:r>
              <a:rPr lang="en-US" sz="1600">
                <a:solidFill>
                  <a:schemeClr val="tx1"/>
                </a:solidFill>
              </a:rPr>
              <a:t>DECODE</a:t>
            </a:r>
          </a:p>
        </p:txBody>
      </p:sp>
      <p:sp>
        <p:nvSpPr>
          <p:cNvPr id="272411" name="Rectangle 27"/>
          <p:cNvSpPr>
            <a:spLocks noChangeArrowheads="1"/>
          </p:cNvSpPr>
          <p:nvPr/>
        </p:nvSpPr>
        <p:spPr bwMode="gray">
          <a:xfrm>
            <a:off x="4475163" y="2790825"/>
            <a:ext cx="1139825" cy="312738"/>
          </a:xfrm>
          <a:prstGeom prst="rect">
            <a:avLst/>
          </a:prstGeom>
          <a:noFill/>
          <a:ln w="9525">
            <a:noFill/>
            <a:miter lim="800000"/>
            <a:headEnd/>
            <a:tailEnd/>
          </a:ln>
          <a:effectLst/>
        </p:spPr>
        <p:txBody>
          <a:bodyPr wrap="none" lIns="92075" tIns="46038" rIns="92075" bIns="46038">
            <a:spAutoFit/>
          </a:bodyPr>
          <a:lstStyle/>
          <a:p>
            <a:pPr eaLnBrk="0" hangingPunct="0">
              <a:lnSpc>
                <a:spcPct val="90000"/>
              </a:lnSpc>
            </a:pPr>
            <a:r>
              <a:rPr lang="en-US" sz="1600">
                <a:solidFill>
                  <a:schemeClr val="tx1"/>
                </a:solidFill>
              </a:rPr>
              <a:t>EXECUTE</a:t>
            </a:r>
          </a:p>
        </p:txBody>
      </p:sp>
      <p:sp>
        <p:nvSpPr>
          <p:cNvPr id="272412" name="Rectangle 28"/>
          <p:cNvSpPr>
            <a:spLocks noChangeArrowheads="1"/>
          </p:cNvSpPr>
          <p:nvPr/>
        </p:nvSpPr>
        <p:spPr bwMode="gray">
          <a:xfrm>
            <a:off x="5913438" y="2800350"/>
            <a:ext cx="1098550" cy="312738"/>
          </a:xfrm>
          <a:prstGeom prst="rect">
            <a:avLst/>
          </a:prstGeom>
          <a:noFill/>
          <a:ln w="9525">
            <a:noFill/>
            <a:miter lim="800000"/>
            <a:headEnd/>
            <a:tailEnd/>
          </a:ln>
          <a:effectLst/>
        </p:spPr>
        <p:txBody>
          <a:bodyPr wrap="none" lIns="92075" tIns="46038" rIns="92075" bIns="46038">
            <a:spAutoFit/>
          </a:bodyPr>
          <a:lstStyle/>
          <a:p>
            <a:pPr eaLnBrk="0" hangingPunct="0">
              <a:lnSpc>
                <a:spcPct val="90000"/>
              </a:lnSpc>
            </a:pPr>
            <a:r>
              <a:rPr lang="en-US" sz="1600">
                <a:solidFill>
                  <a:schemeClr val="tx1"/>
                </a:solidFill>
              </a:rPr>
              <a:t>MEMORY</a:t>
            </a:r>
          </a:p>
        </p:txBody>
      </p:sp>
      <p:sp>
        <p:nvSpPr>
          <p:cNvPr id="272413" name="Rectangle 29"/>
          <p:cNvSpPr>
            <a:spLocks noChangeArrowheads="1"/>
          </p:cNvSpPr>
          <p:nvPr/>
        </p:nvSpPr>
        <p:spPr bwMode="gray">
          <a:xfrm>
            <a:off x="7162800" y="2789238"/>
            <a:ext cx="838200" cy="312737"/>
          </a:xfrm>
          <a:prstGeom prst="rect">
            <a:avLst/>
          </a:prstGeom>
          <a:noFill/>
          <a:ln w="9525">
            <a:noFill/>
            <a:miter lim="800000"/>
            <a:headEnd/>
            <a:tailEnd/>
          </a:ln>
          <a:effectLst/>
        </p:spPr>
        <p:txBody>
          <a:bodyPr wrap="none" lIns="92075" tIns="46038" rIns="92075" bIns="46038">
            <a:spAutoFit/>
          </a:bodyPr>
          <a:lstStyle/>
          <a:p>
            <a:pPr eaLnBrk="0" hangingPunct="0">
              <a:lnSpc>
                <a:spcPct val="90000"/>
              </a:lnSpc>
            </a:pPr>
            <a:r>
              <a:rPr lang="en-US" sz="1600">
                <a:solidFill>
                  <a:schemeClr val="tx1"/>
                </a:solidFill>
              </a:rPr>
              <a:t>WRITE</a:t>
            </a:r>
          </a:p>
        </p:txBody>
      </p:sp>
      <p:sp>
        <p:nvSpPr>
          <p:cNvPr id="272414" name="Rectangle 30"/>
          <p:cNvSpPr>
            <a:spLocks noChangeArrowheads="1"/>
          </p:cNvSpPr>
          <p:nvPr/>
        </p:nvSpPr>
        <p:spPr bwMode="gray">
          <a:xfrm>
            <a:off x="3101975" y="1509713"/>
            <a:ext cx="1143000" cy="1228725"/>
          </a:xfrm>
          <a:prstGeom prst="rect">
            <a:avLst/>
          </a:prstGeom>
          <a:solidFill>
            <a:srgbClr val="009999"/>
          </a:solidFill>
          <a:ln w="25400">
            <a:solidFill>
              <a:schemeClr val="tx1"/>
            </a:solidFill>
            <a:miter lim="800000"/>
            <a:headEnd/>
            <a:tailEnd/>
          </a:ln>
          <a:effectLst/>
        </p:spPr>
        <p:txBody>
          <a:bodyPr wrap="none" anchor="ctr"/>
          <a:lstStyle/>
          <a:p>
            <a:pPr eaLnBrk="0" hangingPunct="0"/>
            <a:r>
              <a:rPr lang="en-US">
                <a:solidFill>
                  <a:schemeClr val="bg1"/>
                </a:solidFill>
              </a:rPr>
              <a:t>Reg Read </a:t>
            </a:r>
          </a:p>
          <a:p>
            <a:pPr eaLnBrk="0" hangingPunct="0"/>
            <a:endParaRPr lang="en-GB">
              <a:solidFill>
                <a:schemeClr val="bg1"/>
              </a:solidFill>
            </a:endParaRPr>
          </a:p>
        </p:txBody>
      </p:sp>
      <p:sp>
        <p:nvSpPr>
          <p:cNvPr id="272415" name="Rectangle 31"/>
          <p:cNvSpPr>
            <a:spLocks noChangeArrowheads="1"/>
          </p:cNvSpPr>
          <p:nvPr/>
        </p:nvSpPr>
        <p:spPr bwMode="gray">
          <a:xfrm>
            <a:off x="4249738" y="2290763"/>
            <a:ext cx="1447800" cy="447675"/>
          </a:xfrm>
          <a:prstGeom prst="rect">
            <a:avLst/>
          </a:prstGeom>
          <a:solidFill>
            <a:srgbClr val="008080"/>
          </a:solidFill>
          <a:ln w="25400">
            <a:solidFill>
              <a:schemeClr val="tx1"/>
            </a:solidFill>
            <a:miter lim="800000"/>
            <a:headEnd/>
            <a:tailEnd/>
          </a:ln>
          <a:effectLst/>
        </p:spPr>
        <p:txBody>
          <a:bodyPr wrap="none" anchor="ctr"/>
          <a:lstStyle/>
          <a:p>
            <a:pPr eaLnBrk="0" hangingPunct="0"/>
            <a:r>
              <a:rPr lang="en-GB">
                <a:solidFill>
                  <a:schemeClr val="bg1"/>
                </a:solidFill>
              </a:rPr>
              <a:t>Multiply</a:t>
            </a:r>
          </a:p>
        </p:txBody>
      </p:sp>
      <p:sp>
        <p:nvSpPr>
          <p:cNvPr id="272416" name="Rectangle 32"/>
          <p:cNvSpPr>
            <a:spLocks noChangeArrowheads="1"/>
          </p:cNvSpPr>
          <p:nvPr/>
        </p:nvSpPr>
        <p:spPr bwMode="gray">
          <a:xfrm>
            <a:off x="392113" y="1509713"/>
            <a:ext cx="1447800" cy="609600"/>
          </a:xfrm>
          <a:prstGeom prst="rect">
            <a:avLst/>
          </a:prstGeom>
          <a:solidFill>
            <a:srgbClr val="00CC66"/>
          </a:solidFill>
          <a:ln w="25400">
            <a:solidFill>
              <a:schemeClr val="tx1"/>
            </a:solidFill>
            <a:miter lim="800000"/>
            <a:headEnd/>
            <a:tailEnd/>
          </a:ln>
          <a:effectLst/>
        </p:spPr>
        <p:txBody>
          <a:bodyPr wrap="none" anchor="ctr"/>
          <a:lstStyle/>
          <a:p>
            <a:pPr eaLnBrk="0" hangingPunct="0"/>
            <a:r>
              <a:rPr lang="en-GB">
                <a:solidFill>
                  <a:schemeClr val="bg1"/>
                </a:solidFill>
              </a:rPr>
              <a:t>Branch</a:t>
            </a:r>
          </a:p>
          <a:p>
            <a:pPr eaLnBrk="0" hangingPunct="0"/>
            <a:r>
              <a:rPr lang="en-GB">
                <a:solidFill>
                  <a:schemeClr val="bg1"/>
                </a:solidFill>
              </a:rPr>
              <a:t>Prediction</a:t>
            </a:r>
          </a:p>
        </p:txBody>
      </p:sp>
      <p:sp>
        <p:nvSpPr>
          <p:cNvPr id="272417" name="Rectangle 33"/>
          <p:cNvSpPr>
            <a:spLocks noChangeArrowheads="1"/>
          </p:cNvSpPr>
          <p:nvPr/>
        </p:nvSpPr>
        <p:spPr bwMode="gray">
          <a:xfrm>
            <a:off x="393700" y="2120900"/>
            <a:ext cx="1447800" cy="619125"/>
          </a:xfrm>
          <a:prstGeom prst="rect">
            <a:avLst/>
          </a:prstGeom>
          <a:solidFill>
            <a:srgbClr val="00CC66"/>
          </a:solidFill>
          <a:ln w="25400">
            <a:solidFill>
              <a:schemeClr val="tx1"/>
            </a:solidFill>
            <a:miter lim="800000"/>
            <a:headEnd/>
            <a:tailEnd/>
          </a:ln>
          <a:effectLst/>
        </p:spPr>
        <p:txBody>
          <a:bodyPr wrap="none" anchor="ctr"/>
          <a:lstStyle/>
          <a:p>
            <a:pPr eaLnBrk="0" hangingPunct="0"/>
            <a:r>
              <a:rPr lang="en-GB">
                <a:solidFill>
                  <a:schemeClr val="bg1"/>
                </a:solidFill>
              </a:rPr>
              <a:t>Instruction</a:t>
            </a:r>
          </a:p>
          <a:p>
            <a:pPr eaLnBrk="0" hangingPunct="0"/>
            <a:r>
              <a:rPr lang="en-GB">
                <a:solidFill>
                  <a:schemeClr val="bg1"/>
                </a:solidFill>
              </a:rPr>
              <a:t>Fetch</a:t>
            </a:r>
          </a:p>
        </p:txBody>
      </p:sp>
      <p:sp>
        <p:nvSpPr>
          <p:cNvPr id="272418" name="Rectangle 34"/>
          <p:cNvSpPr>
            <a:spLocks noChangeArrowheads="1"/>
          </p:cNvSpPr>
          <p:nvPr/>
        </p:nvSpPr>
        <p:spPr bwMode="gray">
          <a:xfrm>
            <a:off x="2078038" y="2790825"/>
            <a:ext cx="792162" cy="312738"/>
          </a:xfrm>
          <a:prstGeom prst="rect">
            <a:avLst/>
          </a:prstGeom>
          <a:noFill/>
          <a:ln w="9525">
            <a:noFill/>
            <a:miter lim="800000"/>
            <a:headEnd/>
            <a:tailEnd/>
          </a:ln>
          <a:effectLst/>
        </p:spPr>
        <p:txBody>
          <a:bodyPr wrap="none" lIns="92075" tIns="46038" rIns="92075" bIns="46038">
            <a:spAutoFit/>
          </a:bodyPr>
          <a:lstStyle/>
          <a:p>
            <a:pPr eaLnBrk="0" hangingPunct="0">
              <a:lnSpc>
                <a:spcPct val="90000"/>
              </a:lnSpc>
            </a:pPr>
            <a:r>
              <a:rPr lang="en-US" sz="1600">
                <a:solidFill>
                  <a:schemeClr val="tx1"/>
                </a:solidFill>
              </a:rPr>
              <a:t>ISSUE</a:t>
            </a:r>
          </a:p>
        </p:txBody>
      </p:sp>
      <p:sp>
        <p:nvSpPr>
          <p:cNvPr id="272419" name="Rectangle 35"/>
          <p:cNvSpPr>
            <a:spLocks noChangeArrowheads="1"/>
          </p:cNvSpPr>
          <p:nvPr/>
        </p:nvSpPr>
        <p:spPr bwMode="gray">
          <a:xfrm>
            <a:off x="1874838" y="1509713"/>
            <a:ext cx="1200150" cy="1220787"/>
          </a:xfrm>
          <a:prstGeom prst="rect">
            <a:avLst/>
          </a:prstGeom>
          <a:solidFill>
            <a:srgbClr val="00CC99"/>
          </a:solidFill>
          <a:ln w="38100">
            <a:solidFill>
              <a:schemeClr val="tx1"/>
            </a:solidFill>
            <a:miter lim="800000"/>
            <a:headEnd/>
            <a:tailEnd/>
          </a:ln>
          <a:effectLst/>
        </p:spPr>
        <p:txBody>
          <a:bodyPr wrap="none" anchor="ctr"/>
          <a:lstStyle/>
          <a:p>
            <a:pPr eaLnBrk="0" hangingPunct="0"/>
            <a:r>
              <a:rPr lang="en-GB">
                <a:solidFill>
                  <a:schemeClr val="bg1"/>
                </a:solidFill>
              </a:rPr>
              <a:t>ARM or </a:t>
            </a:r>
          </a:p>
          <a:p>
            <a:pPr eaLnBrk="0" hangingPunct="0"/>
            <a:r>
              <a:rPr lang="en-GB">
                <a:solidFill>
                  <a:schemeClr val="bg1"/>
                </a:solidFill>
              </a:rPr>
              <a:t>Thumb</a:t>
            </a:r>
          </a:p>
          <a:p>
            <a:pPr eaLnBrk="0" hangingPunct="0"/>
            <a:r>
              <a:rPr lang="en-GB">
                <a:solidFill>
                  <a:schemeClr val="bg1"/>
                </a:solidFill>
              </a:rPr>
              <a:t>Instruction</a:t>
            </a:r>
          </a:p>
          <a:p>
            <a:pPr eaLnBrk="0" hangingPunct="0"/>
            <a:r>
              <a:rPr lang="en-GB">
                <a:solidFill>
                  <a:schemeClr val="bg1"/>
                </a:solidFill>
              </a:rPr>
              <a:t>Decode</a:t>
            </a:r>
          </a:p>
        </p:txBody>
      </p:sp>
      <p:sp>
        <p:nvSpPr>
          <p:cNvPr id="272420" name="Rectangle 36"/>
          <p:cNvSpPr>
            <a:spLocks noChangeArrowheads="1"/>
          </p:cNvSpPr>
          <p:nvPr/>
        </p:nvSpPr>
        <p:spPr bwMode="gray">
          <a:xfrm>
            <a:off x="5713413" y="2290763"/>
            <a:ext cx="1435100" cy="447675"/>
          </a:xfrm>
          <a:prstGeom prst="rect">
            <a:avLst/>
          </a:prstGeom>
          <a:solidFill>
            <a:srgbClr val="006600"/>
          </a:solidFill>
          <a:ln w="25400">
            <a:solidFill>
              <a:schemeClr val="tx1"/>
            </a:solidFill>
            <a:miter lim="800000"/>
            <a:headEnd/>
            <a:tailEnd/>
          </a:ln>
          <a:effectLst/>
        </p:spPr>
        <p:txBody>
          <a:bodyPr wrap="none" anchor="ctr"/>
          <a:lstStyle/>
          <a:p>
            <a:endParaRPr lang="en-US"/>
          </a:p>
        </p:txBody>
      </p:sp>
      <p:sp>
        <p:nvSpPr>
          <p:cNvPr id="272421" name="Rectangle 37"/>
          <p:cNvSpPr>
            <a:spLocks noChangeArrowheads="1"/>
          </p:cNvSpPr>
          <p:nvPr/>
        </p:nvSpPr>
        <p:spPr bwMode="gray">
          <a:xfrm>
            <a:off x="5924550" y="2293938"/>
            <a:ext cx="990600" cy="476250"/>
          </a:xfrm>
          <a:prstGeom prst="rect">
            <a:avLst/>
          </a:prstGeom>
          <a:noFill/>
          <a:ln w="9525">
            <a:noFill/>
            <a:miter lim="800000"/>
            <a:headEnd/>
            <a:tailEnd/>
          </a:ln>
          <a:effectLst/>
        </p:spPr>
        <p:txBody>
          <a:bodyPr lIns="92075" tIns="46038" rIns="92075" bIns="46038">
            <a:spAutoFit/>
          </a:bodyPr>
          <a:lstStyle/>
          <a:p>
            <a:pPr eaLnBrk="0" hangingPunct="0">
              <a:lnSpc>
                <a:spcPct val="90000"/>
              </a:lnSpc>
            </a:pPr>
            <a:r>
              <a:rPr lang="en-US">
                <a:solidFill>
                  <a:schemeClr val="bg1"/>
                </a:solidFill>
              </a:rPr>
              <a:t>Multiply Add</a:t>
            </a:r>
          </a:p>
        </p:txBody>
      </p:sp>
      <p:sp>
        <p:nvSpPr>
          <p:cNvPr id="272422" name="Rectangle 38"/>
          <p:cNvSpPr>
            <a:spLocks noChangeArrowheads="1"/>
          </p:cNvSpPr>
          <p:nvPr/>
        </p:nvSpPr>
        <p:spPr bwMode="auto">
          <a:xfrm>
            <a:off x="303213" y="914400"/>
            <a:ext cx="8013700" cy="569913"/>
          </a:xfrm>
          <a:prstGeom prst="rect">
            <a:avLst/>
          </a:prstGeom>
          <a:noFill/>
          <a:ln w="9525">
            <a:noFill/>
            <a:miter lim="800000"/>
            <a:headEnd/>
            <a:tailEnd/>
          </a:ln>
          <a:effectLst/>
        </p:spPr>
        <p:txBody>
          <a:bodyPr lIns="80151" tIns="40076" rIns="80151" bIns="40076"/>
          <a:lstStyle/>
          <a:p>
            <a:pPr marL="265113" indent="-265113" algn="l" fontAlgn="ctr">
              <a:spcBef>
                <a:spcPct val="25000"/>
              </a:spcBef>
              <a:buClr>
                <a:schemeClr val="accent1"/>
              </a:buClr>
              <a:buSzPct val="125000"/>
              <a:buFont typeface="Wingdings" pitchFamily="2" charset="2"/>
              <a:buNone/>
            </a:pPr>
            <a:r>
              <a:rPr lang="en-US" sz="2400" b="0"/>
              <a:t>ARM10</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r>
              <a:rPr lang="en-US"/>
              <a:t>Full Cortex-A8 Pipeline Diagram</a:t>
            </a:r>
          </a:p>
        </p:txBody>
      </p:sp>
      <p:sp>
        <p:nvSpPr>
          <p:cNvPr id="274435" name="Text Box 3"/>
          <p:cNvSpPr txBox="1">
            <a:spLocks noChangeArrowheads="1"/>
          </p:cNvSpPr>
          <p:nvPr/>
        </p:nvSpPr>
        <p:spPr bwMode="auto">
          <a:xfrm>
            <a:off x="1584325" y="1081088"/>
            <a:ext cx="2449513" cy="274637"/>
          </a:xfrm>
          <a:prstGeom prst="rect">
            <a:avLst/>
          </a:prstGeom>
          <a:noFill/>
          <a:ln w="12700" algn="ctr">
            <a:noFill/>
            <a:miter lim="800000"/>
            <a:headEnd/>
            <a:tailEnd/>
          </a:ln>
          <a:effectLst/>
        </p:spPr>
        <p:txBody>
          <a:bodyPr wrap="none" lIns="80167" tIns="40084" rIns="80167" bIns="40084">
            <a:spAutoFit/>
          </a:bodyPr>
          <a:lstStyle/>
          <a:p>
            <a:pPr defTabSz="801688" eaLnBrk="0" fontAlgn="ctr" hangingPunct="0">
              <a:lnSpc>
                <a:spcPct val="80000"/>
              </a:lnSpc>
              <a:spcBef>
                <a:spcPct val="50000"/>
              </a:spcBef>
              <a:buClr>
                <a:schemeClr val="bg2"/>
              </a:buClr>
              <a:buSzPct val="125000"/>
              <a:buFont typeface="Wingdings" pitchFamily="2" charset="2"/>
              <a:buNone/>
            </a:pPr>
            <a:r>
              <a:rPr lang="en-US" sz="1600" b="0">
                <a:solidFill>
                  <a:schemeClr val="tx1"/>
                </a:solidFill>
              </a:rPr>
              <a:t>13-Stage Integer Pipeline</a:t>
            </a:r>
          </a:p>
        </p:txBody>
      </p:sp>
      <p:sp>
        <p:nvSpPr>
          <p:cNvPr id="274436" name="Text Box 4"/>
          <p:cNvSpPr txBox="1">
            <a:spLocks noChangeArrowheads="1"/>
          </p:cNvSpPr>
          <p:nvPr/>
        </p:nvSpPr>
        <p:spPr bwMode="auto">
          <a:xfrm>
            <a:off x="5854700" y="1090613"/>
            <a:ext cx="2401888" cy="274637"/>
          </a:xfrm>
          <a:prstGeom prst="rect">
            <a:avLst/>
          </a:prstGeom>
          <a:noFill/>
          <a:ln w="12700" algn="ctr">
            <a:noFill/>
            <a:miter lim="800000"/>
            <a:headEnd/>
            <a:tailEnd/>
          </a:ln>
          <a:effectLst/>
        </p:spPr>
        <p:txBody>
          <a:bodyPr wrap="none" lIns="80167" tIns="40084" rIns="80167" bIns="40084">
            <a:spAutoFit/>
          </a:bodyPr>
          <a:lstStyle/>
          <a:p>
            <a:pPr defTabSz="801688" eaLnBrk="0" fontAlgn="ctr" hangingPunct="0">
              <a:lnSpc>
                <a:spcPct val="80000"/>
              </a:lnSpc>
              <a:spcBef>
                <a:spcPct val="50000"/>
              </a:spcBef>
              <a:buClr>
                <a:schemeClr val="bg2"/>
              </a:buClr>
              <a:buSzPct val="125000"/>
              <a:buFont typeface="Wingdings" pitchFamily="2" charset="2"/>
              <a:buNone/>
            </a:pPr>
            <a:r>
              <a:rPr lang="en-US" sz="1600" b="0">
                <a:solidFill>
                  <a:schemeClr val="tx1"/>
                </a:solidFill>
              </a:rPr>
              <a:t>10-Stage NEON Pipeline</a:t>
            </a:r>
          </a:p>
        </p:txBody>
      </p:sp>
      <p:graphicFrame>
        <p:nvGraphicFramePr>
          <p:cNvPr id="274437" name="Object 5"/>
          <p:cNvGraphicFramePr>
            <a:graphicFrameLocks noChangeAspect="1"/>
          </p:cNvGraphicFramePr>
          <p:nvPr>
            <p:ph idx="1"/>
          </p:nvPr>
        </p:nvGraphicFramePr>
        <p:xfrm>
          <a:off x="88900" y="1370013"/>
          <a:ext cx="8894763" cy="4314825"/>
        </p:xfrm>
        <a:graphic>
          <a:graphicData uri="http://schemas.openxmlformats.org/presentationml/2006/ole">
            <p:oleObj spid="_x0000_s274437" name="Visio" r:id="rId4" imgW="9617452" imgH="4667250" progId="">
              <p:embed/>
            </p:oleObj>
          </a:graphicData>
        </a:graphic>
      </p:graphicFrame>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r>
              <a:rPr lang="en-US"/>
              <a:t>Agenda</a:t>
            </a:r>
          </a:p>
        </p:txBody>
      </p:sp>
      <p:sp>
        <p:nvSpPr>
          <p:cNvPr id="276483" name="Rectangle 3"/>
          <p:cNvSpPr>
            <a:spLocks noGrp="1" noChangeArrowheads="1"/>
          </p:cNvSpPr>
          <p:nvPr>
            <p:ph type="body" idx="1"/>
          </p:nvPr>
        </p:nvSpPr>
        <p:spPr/>
        <p:txBody>
          <a:bodyPr/>
          <a:lstStyle/>
          <a:p>
            <a:pPr>
              <a:buFont typeface="Wingdings" pitchFamily="2" charset="2"/>
              <a:buNone/>
            </a:pPr>
            <a:r>
              <a:rPr lang="en-US" b="1" dirty="0"/>
              <a:t>	Introduction to ARM Ltd</a:t>
            </a:r>
          </a:p>
          <a:p>
            <a:pPr>
              <a:buFont typeface="Wingdings" pitchFamily="2" charset="2"/>
              <a:buNone/>
            </a:pPr>
            <a:r>
              <a:rPr lang="en-US" b="1" dirty="0"/>
              <a:t>	ARM Architecture/Programmers Model</a:t>
            </a:r>
          </a:p>
          <a:p>
            <a:pPr>
              <a:buFont typeface="Wingdings" pitchFamily="2" charset="2"/>
              <a:buNone/>
            </a:pPr>
            <a:r>
              <a:rPr lang="en-US" b="1" dirty="0"/>
              <a:t>	Data Path and Pipelines</a:t>
            </a:r>
            <a:endParaRPr lang="en-US" dirty="0"/>
          </a:p>
          <a:p>
            <a:r>
              <a:rPr lang="en-US" dirty="0" smtClean="0">
                <a:solidFill>
                  <a:schemeClr val="bg2"/>
                </a:solidFill>
              </a:rPr>
              <a:t>System Design</a:t>
            </a:r>
            <a:endParaRPr lang="en-US" dirty="0">
              <a:solidFill>
                <a:schemeClr val="bg2"/>
              </a:solidFill>
            </a:endParaRPr>
          </a:p>
          <a:p>
            <a:pPr>
              <a:buFont typeface="Wingdings" pitchFamily="2" charset="2"/>
              <a:buNone/>
            </a:pPr>
            <a:r>
              <a:rPr lang="en-US" b="1" dirty="0"/>
              <a:t>	Development Tools</a:t>
            </a:r>
          </a:p>
          <a:p>
            <a:endParaRPr lang="en-US"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gray">
          <a:xfrm>
            <a:off x="2895600" y="1371600"/>
            <a:ext cx="2362200" cy="914400"/>
          </a:xfrm>
          <a:prstGeom prst="rect">
            <a:avLst/>
          </a:prstGeom>
          <a:solidFill>
            <a:schemeClr val="folHlink"/>
          </a:solidFill>
          <a:ln w="12700">
            <a:solidFill>
              <a:schemeClr val="tx1"/>
            </a:solidFill>
            <a:miter lim="800000"/>
            <a:headEnd type="none" w="sm" len="sm"/>
            <a:tailEnd type="none" w="sm" len="sm"/>
          </a:ln>
          <a:effectLst/>
        </p:spPr>
        <p:txBody>
          <a:bodyPr wrap="none" anchor="ctr"/>
          <a:lstStyle/>
          <a:p>
            <a:pPr eaLnBrk="0" hangingPunct="0"/>
            <a:r>
              <a:rPr lang="en-US" sz="1600">
                <a:solidFill>
                  <a:schemeClr val="bg1"/>
                </a:solidFill>
              </a:rPr>
              <a:t>High Performance</a:t>
            </a:r>
          </a:p>
          <a:p>
            <a:pPr eaLnBrk="0" hangingPunct="0"/>
            <a:r>
              <a:rPr lang="en-US" sz="1600">
                <a:solidFill>
                  <a:schemeClr val="bg1"/>
                </a:solidFill>
              </a:rPr>
              <a:t>ARM processor</a:t>
            </a:r>
          </a:p>
        </p:txBody>
      </p:sp>
      <p:sp>
        <p:nvSpPr>
          <p:cNvPr id="278531" name="Rectangle 3"/>
          <p:cNvSpPr>
            <a:spLocks noChangeArrowheads="1"/>
          </p:cNvSpPr>
          <p:nvPr/>
        </p:nvSpPr>
        <p:spPr bwMode="gray">
          <a:xfrm>
            <a:off x="2057400" y="3810000"/>
            <a:ext cx="1905000" cy="914400"/>
          </a:xfrm>
          <a:prstGeom prst="rect">
            <a:avLst/>
          </a:prstGeom>
          <a:solidFill>
            <a:schemeClr val="accent1"/>
          </a:solidFill>
          <a:ln w="12700">
            <a:solidFill>
              <a:schemeClr val="tx1"/>
            </a:solidFill>
            <a:miter lim="800000"/>
            <a:headEnd type="none" w="sm" len="sm"/>
            <a:tailEnd type="none" w="sm" len="sm"/>
          </a:ln>
          <a:effectLst/>
        </p:spPr>
        <p:txBody>
          <a:bodyPr wrap="none" anchor="ctr"/>
          <a:lstStyle/>
          <a:p>
            <a:pPr eaLnBrk="0" hangingPunct="0"/>
            <a:r>
              <a:rPr lang="en-US" sz="1600">
                <a:solidFill>
                  <a:schemeClr val="tx1"/>
                </a:solidFill>
              </a:rPr>
              <a:t>High-bandwidth</a:t>
            </a:r>
          </a:p>
          <a:p>
            <a:pPr eaLnBrk="0" hangingPunct="0"/>
            <a:r>
              <a:rPr lang="en-US" sz="1600">
                <a:solidFill>
                  <a:schemeClr val="tx1"/>
                </a:solidFill>
              </a:rPr>
              <a:t>on-chip RAM</a:t>
            </a:r>
          </a:p>
        </p:txBody>
      </p:sp>
      <p:sp>
        <p:nvSpPr>
          <p:cNvPr id="278532" name="Rectangle 4"/>
          <p:cNvSpPr>
            <a:spLocks noChangeArrowheads="1"/>
          </p:cNvSpPr>
          <p:nvPr/>
        </p:nvSpPr>
        <p:spPr bwMode="gray">
          <a:xfrm>
            <a:off x="533400" y="2286000"/>
            <a:ext cx="1371600" cy="1524000"/>
          </a:xfrm>
          <a:prstGeom prst="rect">
            <a:avLst/>
          </a:prstGeom>
          <a:solidFill>
            <a:srgbClr val="A5D0E3"/>
          </a:solidFill>
          <a:ln w="12700">
            <a:solidFill>
              <a:schemeClr val="tx1"/>
            </a:solidFill>
            <a:miter lim="800000"/>
            <a:headEnd type="none" w="sm" len="sm"/>
            <a:tailEnd type="none" w="sm" len="sm"/>
          </a:ln>
          <a:effectLst/>
        </p:spPr>
        <p:txBody>
          <a:bodyPr wrap="none" anchor="ctr"/>
          <a:lstStyle/>
          <a:p>
            <a:pPr eaLnBrk="0" hangingPunct="0"/>
            <a:r>
              <a:rPr lang="en-US" sz="1600">
                <a:solidFill>
                  <a:schemeClr val="tx1"/>
                </a:solidFill>
              </a:rPr>
              <a:t>High</a:t>
            </a:r>
          </a:p>
          <a:p>
            <a:pPr eaLnBrk="0" hangingPunct="0"/>
            <a:r>
              <a:rPr lang="en-US" sz="1600">
                <a:solidFill>
                  <a:schemeClr val="tx1"/>
                </a:solidFill>
              </a:rPr>
              <a:t>Bandwidth</a:t>
            </a:r>
          </a:p>
          <a:p>
            <a:pPr eaLnBrk="0" hangingPunct="0"/>
            <a:r>
              <a:rPr lang="en-US" sz="1600">
                <a:solidFill>
                  <a:schemeClr val="tx1"/>
                </a:solidFill>
              </a:rPr>
              <a:t>External</a:t>
            </a:r>
          </a:p>
          <a:p>
            <a:pPr eaLnBrk="0" hangingPunct="0"/>
            <a:r>
              <a:rPr lang="en-US" sz="1600">
                <a:solidFill>
                  <a:schemeClr val="tx1"/>
                </a:solidFill>
              </a:rPr>
              <a:t>Memory</a:t>
            </a:r>
          </a:p>
          <a:p>
            <a:pPr eaLnBrk="0" hangingPunct="0"/>
            <a:r>
              <a:rPr lang="en-US" sz="1600">
                <a:solidFill>
                  <a:schemeClr val="tx1"/>
                </a:solidFill>
              </a:rPr>
              <a:t>Interface</a:t>
            </a:r>
          </a:p>
        </p:txBody>
      </p:sp>
      <p:sp>
        <p:nvSpPr>
          <p:cNvPr id="278533" name="Rectangle 5"/>
          <p:cNvSpPr>
            <a:spLocks noChangeArrowheads="1"/>
          </p:cNvSpPr>
          <p:nvPr/>
        </p:nvSpPr>
        <p:spPr bwMode="gray">
          <a:xfrm>
            <a:off x="4114800" y="3810000"/>
            <a:ext cx="1600200" cy="914400"/>
          </a:xfrm>
          <a:prstGeom prst="rect">
            <a:avLst/>
          </a:prstGeom>
          <a:solidFill>
            <a:schemeClr val="accent2"/>
          </a:solidFill>
          <a:ln w="12700">
            <a:solidFill>
              <a:schemeClr val="tx1"/>
            </a:solidFill>
            <a:miter lim="800000"/>
            <a:headEnd type="none" w="sm" len="sm"/>
            <a:tailEnd type="none" w="sm" len="sm"/>
          </a:ln>
          <a:effectLst/>
        </p:spPr>
        <p:txBody>
          <a:bodyPr wrap="none" anchor="ctr"/>
          <a:lstStyle/>
          <a:p>
            <a:pPr eaLnBrk="0" hangingPunct="0"/>
            <a:r>
              <a:rPr lang="en-US" sz="1600">
                <a:solidFill>
                  <a:schemeClr val="bg1"/>
                </a:solidFill>
              </a:rPr>
              <a:t>DMA</a:t>
            </a:r>
          </a:p>
          <a:p>
            <a:pPr eaLnBrk="0" hangingPunct="0"/>
            <a:r>
              <a:rPr lang="en-US" sz="1600">
                <a:solidFill>
                  <a:schemeClr val="bg1"/>
                </a:solidFill>
              </a:rPr>
              <a:t>Bus Master</a:t>
            </a:r>
          </a:p>
        </p:txBody>
      </p:sp>
      <p:sp>
        <p:nvSpPr>
          <p:cNvPr id="278534" name="Rectangle 6"/>
          <p:cNvSpPr>
            <a:spLocks noChangeArrowheads="1"/>
          </p:cNvSpPr>
          <p:nvPr/>
        </p:nvSpPr>
        <p:spPr bwMode="gray">
          <a:xfrm>
            <a:off x="5715000" y="2514600"/>
            <a:ext cx="1066800" cy="1066800"/>
          </a:xfrm>
          <a:prstGeom prst="rect">
            <a:avLst/>
          </a:prstGeom>
          <a:solidFill>
            <a:schemeClr val="hlink"/>
          </a:solidFill>
          <a:ln w="12700">
            <a:solidFill>
              <a:schemeClr val="tx1"/>
            </a:solidFill>
            <a:miter lim="800000"/>
            <a:headEnd type="none" w="sm" len="sm"/>
            <a:tailEnd type="none" w="sm" len="sm"/>
          </a:ln>
          <a:effectLst/>
        </p:spPr>
        <p:txBody>
          <a:bodyPr wrap="none" anchor="ctr"/>
          <a:lstStyle/>
          <a:p>
            <a:pPr eaLnBrk="0" hangingPunct="0"/>
            <a:r>
              <a:rPr lang="en-US" sz="1600">
                <a:solidFill>
                  <a:schemeClr val="bg1"/>
                </a:solidFill>
              </a:rPr>
              <a:t>APB</a:t>
            </a:r>
          </a:p>
          <a:p>
            <a:pPr eaLnBrk="0" hangingPunct="0"/>
            <a:r>
              <a:rPr lang="en-US" sz="1600">
                <a:solidFill>
                  <a:schemeClr val="bg1"/>
                </a:solidFill>
              </a:rPr>
              <a:t>Bridge</a:t>
            </a:r>
          </a:p>
        </p:txBody>
      </p:sp>
      <p:sp>
        <p:nvSpPr>
          <p:cNvPr id="278535" name="Line 7"/>
          <p:cNvSpPr>
            <a:spLocks noChangeShapeType="1"/>
          </p:cNvSpPr>
          <p:nvPr/>
        </p:nvSpPr>
        <p:spPr bwMode="gray">
          <a:xfrm>
            <a:off x="1905000" y="3048000"/>
            <a:ext cx="3810000" cy="0"/>
          </a:xfrm>
          <a:prstGeom prst="line">
            <a:avLst/>
          </a:prstGeom>
          <a:noFill/>
          <a:ln w="76200">
            <a:solidFill>
              <a:schemeClr val="tx1"/>
            </a:solidFill>
            <a:round/>
            <a:headEnd type="none" w="sm" len="sm"/>
            <a:tailEnd type="none" w="sm" len="sm"/>
          </a:ln>
          <a:effectLst/>
        </p:spPr>
        <p:txBody>
          <a:bodyPr wrap="none" anchor="ctr"/>
          <a:lstStyle/>
          <a:p>
            <a:endParaRPr lang="en-US"/>
          </a:p>
        </p:txBody>
      </p:sp>
      <p:sp>
        <p:nvSpPr>
          <p:cNvPr id="278536" name="Line 8"/>
          <p:cNvSpPr>
            <a:spLocks noChangeShapeType="1"/>
          </p:cNvSpPr>
          <p:nvPr/>
        </p:nvSpPr>
        <p:spPr bwMode="gray">
          <a:xfrm flipV="1">
            <a:off x="3048000" y="3048000"/>
            <a:ext cx="0" cy="762000"/>
          </a:xfrm>
          <a:prstGeom prst="line">
            <a:avLst/>
          </a:prstGeom>
          <a:noFill/>
          <a:ln w="76200">
            <a:solidFill>
              <a:schemeClr val="tx1"/>
            </a:solidFill>
            <a:round/>
            <a:headEnd type="none" w="sm" len="sm"/>
            <a:tailEnd type="none" w="sm" len="sm"/>
          </a:ln>
          <a:effectLst/>
        </p:spPr>
        <p:txBody>
          <a:bodyPr wrap="none" anchor="ctr"/>
          <a:lstStyle/>
          <a:p>
            <a:endParaRPr lang="en-US"/>
          </a:p>
        </p:txBody>
      </p:sp>
      <p:sp>
        <p:nvSpPr>
          <p:cNvPr id="278537" name="Line 9"/>
          <p:cNvSpPr>
            <a:spLocks noChangeShapeType="1"/>
          </p:cNvSpPr>
          <p:nvPr/>
        </p:nvSpPr>
        <p:spPr bwMode="gray">
          <a:xfrm flipV="1">
            <a:off x="4876800" y="3048000"/>
            <a:ext cx="0" cy="762000"/>
          </a:xfrm>
          <a:prstGeom prst="line">
            <a:avLst/>
          </a:prstGeom>
          <a:noFill/>
          <a:ln w="76200">
            <a:solidFill>
              <a:schemeClr val="tx1"/>
            </a:solidFill>
            <a:round/>
            <a:headEnd type="none" w="sm" len="sm"/>
            <a:tailEnd type="none" w="sm" len="sm"/>
          </a:ln>
          <a:effectLst/>
        </p:spPr>
        <p:txBody>
          <a:bodyPr wrap="none" anchor="ctr"/>
          <a:lstStyle/>
          <a:p>
            <a:endParaRPr lang="en-US"/>
          </a:p>
        </p:txBody>
      </p:sp>
      <p:sp>
        <p:nvSpPr>
          <p:cNvPr id="278538" name="Line 10"/>
          <p:cNvSpPr>
            <a:spLocks noChangeShapeType="1"/>
          </p:cNvSpPr>
          <p:nvPr/>
        </p:nvSpPr>
        <p:spPr bwMode="gray">
          <a:xfrm>
            <a:off x="4038600" y="2286000"/>
            <a:ext cx="0" cy="762000"/>
          </a:xfrm>
          <a:prstGeom prst="line">
            <a:avLst/>
          </a:prstGeom>
          <a:noFill/>
          <a:ln w="76200">
            <a:solidFill>
              <a:schemeClr val="tx1"/>
            </a:solidFill>
            <a:round/>
            <a:headEnd type="none" w="sm" len="sm"/>
            <a:tailEnd type="none" w="sm" len="sm"/>
          </a:ln>
          <a:effectLst/>
        </p:spPr>
        <p:txBody>
          <a:bodyPr wrap="none" anchor="ctr"/>
          <a:lstStyle/>
          <a:p>
            <a:endParaRPr lang="en-US"/>
          </a:p>
        </p:txBody>
      </p:sp>
      <p:sp>
        <p:nvSpPr>
          <p:cNvPr id="278539" name="Line 11"/>
          <p:cNvSpPr>
            <a:spLocks noChangeShapeType="1"/>
          </p:cNvSpPr>
          <p:nvPr/>
        </p:nvSpPr>
        <p:spPr bwMode="gray">
          <a:xfrm>
            <a:off x="7010400" y="2057400"/>
            <a:ext cx="0" cy="2057400"/>
          </a:xfrm>
          <a:prstGeom prst="line">
            <a:avLst/>
          </a:prstGeom>
          <a:noFill/>
          <a:ln w="38100">
            <a:solidFill>
              <a:schemeClr val="tx1"/>
            </a:solidFill>
            <a:round/>
            <a:headEnd type="none" w="sm" len="sm"/>
            <a:tailEnd type="none" w="sm" len="sm"/>
          </a:ln>
          <a:effectLst/>
        </p:spPr>
        <p:txBody>
          <a:bodyPr wrap="none" anchor="ctr"/>
          <a:lstStyle/>
          <a:p>
            <a:endParaRPr lang="en-US"/>
          </a:p>
        </p:txBody>
      </p:sp>
      <p:sp>
        <p:nvSpPr>
          <p:cNvPr id="278540" name="Line 12"/>
          <p:cNvSpPr>
            <a:spLocks noChangeShapeType="1"/>
          </p:cNvSpPr>
          <p:nvPr/>
        </p:nvSpPr>
        <p:spPr bwMode="gray">
          <a:xfrm>
            <a:off x="6781800" y="3048000"/>
            <a:ext cx="228600" cy="0"/>
          </a:xfrm>
          <a:prstGeom prst="line">
            <a:avLst/>
          </a:prstGeom>
          <a:noFill/>
          <a:ln w="38100">
            <a:solidFill>
              <a:schemeClr val="tx1"/>
            </a:solidFill>
            <a:round/>
            <a:headEnd type="none" w="sm" len="sm"/>
            <a:tailEnd type="none" w="sm" len="sm"/>
          </a:ln>
          <a:effectLst/>
        </p:spPr>
        <p:txBody>
          <a:bodyPr wrap="none" anchor="ctr"/>
          <a:lstStyle/>
          <a:p>
            <a:endParaRPr lang="en-US"/>
          </a:p>
        </p:txBody>
      </p:sp>
      <p:grpSp>
        <p:nvGrpSpPr>
          <p:cNvPr id="278541" name="Group 13"/>
          <p:cNvGrpSpPr>
            <a:grpSpLocks/>
          </p:cNvGrpSpPr>
          <p:nvPr/>
        </p:nvGrpSpPr>
        <p:grpSpPr bwMode="auto">
          <a:xfrm>
            <a:off x="7010400" y="3124200"/>
            <a:ext cx="1371600" cy="533400"/>
            <a:chOff x="4416" y="1968"/>
            <a:chExt cx="864" cy="336"/>
          </a:xfrm>
        </p:grpSpPr>
        <p:sp>
          <p:nvSpPr>
            <p:cNvPr id="278542" name="Rectangle 14"/>
            <p:cNvSpPr>
              <a:spLocks noChangeArrowheads="1"/>
            </p:cNvSpPr>
            <p:nvPr/>
          </p:nvSpPr>
          <p:spPr bwMode="gray">
            <a:xfrm>
              <a:off x="4560" y="1968"/>
              <a:ext cx="720" cy="336"/>
            </a:xfrm>
            <a:prstGeom prst="rect">
              <a:avLst/>
            </a:prstGeom>
            <a:solidFill>
              <a:schemeClr val="bg2"/>
            </a:solidFill>
            <a:ln w="12700">
              <a:solidFill>
                <a:schemeClr val="tx1"/>
              </a:solidFill>
              <a:miter lim="800000"/>
              <a:headEnd type="none" w="sm" len="sm"/>
              <a:tailEnd type="none" w="sm" len="sm"/>
            </a:ln>
            <a:effectLst/>
          </p:spPr>
          <p:txBody>
            <a:bodyPr wrap="none" anchor="ctr"/>
            <a:lstStyle/>
            <a:p>
              <a:pPr eaLnBrk="0" hangingPunct="0"/>
              <a:r>
                <a:rPr lang="en-US" sz="1600">
                  <a:solidFill>
                    <a:schemeClr val="tx1"/>
                  </a:solidFill>
                </a:rPr>
                <a:t>Keypad</a:t>
              </a:r>
            </a:p>
          </p:txBody>
        </p:sp>
        <p:sp>
          <p:nvSpPr>
            <p:cNvPr id="278543" name="Line 15"/>
            <p:cNvSpPr>
              <a:spLocks noChangeShapeType="1"/>
            </p:cNvSpPr>
            <p:nvPr/>
          </p:nvSpPr>
          <p:spPr bwMode="gray">
            <a:xfrm>
              <a:off x="4416" y="2160"/>
              <a:ext cx="144" cy="0"/>
            </a:xfrm>
            <a:prstGeom prst="line">
              <a:avLst/>
            </a:prstGeom>
            <a:noFill/>
            <a:ln w="38100">
              <a:solidFill>
                <a:schemeClr val="tx1"/>
              </a:solidFill>
              <a:round/>
              <a:headEnd type="none" w="sm" len="sm"/>
              <a:tailEnd type="none" w="sm" len="sm"/>
            </a:ln>
            <a:effectLst/>
          </p:spPr>
          <p:txBody>
            <a:bodyPr wrap="none" anchor="ctr"/>
            <a:lstStyle/>
            <a:p>
              <a:endParaRPr lang="en-US"/>
            </a:p>
          </p:txBody>
        </p:sp>
      </p:grpSp>
      <p:grpSp>
        <p:nvGrpSpPr>
          <p:cNvPr id="278544" name="Group 16"/>
          <p:cNvGrpSpPr>
            <a:grpSpLocks/>
          </p:cNvGrpSpPr>
          <p:nvPr/>
        </p:nvGrpSpPr>
        <p:grpSpPr bwMode="auto">
          <a:xfrm>
            <a:off x="7010400" y="1752600"/>
            <a:ext cx="1371600" cy="533400"/>
            <a:chOff x="4416" y="1104"/>
            <a:chExt cx="864" cy="336"/>
          </a:xfrm>
        </p:grpSpPr>
        <p:sp>
          <p:nvSpPr>
            <p:cNvPr id="278545" name="Rectangle 17"/>
            <p:cNvSpPr>
              <a:spLocks noChangeArrowheads="1"/>
            </p:cNvSpPr>
            <p:nvPr/>
          </p:nvSpPr>
          <p:spPr bwMode="gray">
            <a:xfrm>
              <a:off x="4560" y="1104"/>
              <a:ext cx="720" cy="336"/>
            </a:xfrm>
            <a:prstGeom prst="rect">
              <a:avLst/>
            </a:prstGeom>
            <a:solidFill>
              <a:schemeClr val="bg2"/>
            </a:solidFill>
            <a:ln w="12700">
              <a:solidFill>
                <a:schemeClr val="tx1"/>
              </a:solidFill>
              <a:miter lim="800000"/>
              <a:headEnd type="none" w="sm" len="sm"/>
              <a:tailEnd type="none" w="sm" len="sm"/>
            </a:ln>
            <a:effectLst/>
          </p:spPr>
          <p:txBody>
            <a:bodyPr wrap="none" anchor="ctr"/>
            <a:lstStyle/>
            <a:p>
              <a:pPr eaLnBrk="0" hangingPunct="0"/>
              <a:r>
                <a:rPr lang="en-US" sz="1600">
                  <a:solidFill>
                    <a:schemeClr val="tx1"/>
                  </a:solidFill>
                </a:rPr>
                <a:t>UART</a:t>
              </a:r>
            </a:p>
          </p:txBody>
        </p:sp>
        <p:sp>
          <p:nvSpPr>
            <p:cNvPr id="278546" name="Line 18"/>
            <p:cNvSpPr>
              <a:spLocks noChangeShapeType="1"/>
            </p:cNvSpPr>
            <p:nvPr/>
          </p:nvSpPr>
          <p:spPr bwMode="gray">
            <a:xfrm>
              <a:off x="4416" y="1296"/>
              <a:ext cx="144" cy="0"/>
            </a:xfrm>
            <a:prstGeom prst="line">
              <a:avLst/>
            </a:prstGeom>
            <a:noFill/>
            <a:ln w="38100">
              <a:solidFill>
                <a:schemeClr val="tx1"/>
              </a:solidFill>
              <a:round/>
              <a:headEnd type="none" w="sm" len="sm"/>
              <a:tailEnd type="none" w="sm" len="sm"/>
            </a:ln>
            <a:effectLst/>
          </p:spPr>
          <p:txBody>
            <a:bodyPr wrap="none" anchor="ctr"/>
            <a:lstStyle/>
            <a:p>
              <a:endParaRPr lang="en-US"/>
            </a:p>
          </p:txBody>
        </p:sp>
      </p:grpSp>
      <p:grpSp>
        <p:nvGrpSpPr>
          <p:cNvPr id="278547" name="Group 19"/>
          <p:cNvGrpSpPr>
            <a:grpSpLocks/>
          </p:cNvGrpSpPr>
          <p:nvPr/>
        </p:nvGrpSpPr>
        <p:grpSpPr bwMode="auto">
          <a:xfrm>
            <a:off x="7010400" y="3810000"/>
            <a:ext cx="1371600" cy="533400"/>
            <a:chOff x="4416" y="2400"/>
            <a:chExt cx="864" cy="336"/>
          </a:xfrm>
        </p:grpSpPr>
        <p:sp>
          <p:nvSpPr>
            <p:cNvPr id="278548" name="Rectangle 20"/>
            <p:cNvSpPr>
              <a:spLocks noChangeArrowheads="1"/>
            </p:cNvSpPr>
            <p:nvPr/>
          </p:nvSpPr>
          <p:spPr bwMode="gray">
            <a:xfrm>
              <a:off x="4560" y="2400"/>
              <a:ext cx="720" cy="336"/>
            </a:xfrm>
            <a:prstGeom prst="rect">
              <a:avLst/>
            </a:prstGeom>
            <a:solidFill>
              <a:schemeClr val="bg2"/>
            </a:solidFill>
            <a:ln w="12700">
              <a:solidFill>
                <a:schemeClr val="tx1"/>
              </a:solidFill>
              <a:miter lim="800000"/>
              <a:headEnd type="none" w="sm" len="sm"/>
              <a:tailEnd type="none" w="sm" len="sm"/>
            </a:ln>
            <a:effectLst/>
          </p:spPr>
          <p:txBody>
            <a:bodyPr wrap="none" anchor="ctr"/>
            <a:lstStyle/>
            <a:p>
              <a:pPr eaLnBrk="0" hangingPunct="0"/>
              <a:r>
                <a:rPr lang="en-US" sz="1600">
                  <a:solidFill>
                    <a:schemeClr val="tx1"/>
                  </a:solidFill>
                </a:rPr>
                <a:t>PIO</a:t>
              </a:r>
            </a:p>
          </p:txBody>
        </p:sp>
        <p:sp>
          <p:nvSpPr>
            <p:cNvPr id="278549" name="Line 21"/>
            <p:cNvSpPr>
              <a:spLocks noChangeShapeType="1"/>
            </p:cNvSpPr>
            <p:nvPr/>
          </p:nvSpPr>
          <p:spPr bwMode="gray">
            <a:xfrm>
              <a:off x="4416" y="2592"/>
              <a:ext cx="144" cy="0"/>
            </a:xfrm>
            <a:prstGeom prst="line">
              <a:avLst/>
            </a:prstGeom>
            <a:noFill/>
            <a:ln w="38100">
              <a:solidFill>
                <a:schemeClr val="tx1"/>
              </a:solidFill>
              <a:round/>
              <a:headEnd type="none" w="sm" len="sm"/>
              <a:tailEnd type="none" w="sm" len="sm"/>
            </a:ln>
            <a:effectLst/>
          </p:spPr>
          <p:txBody>
            <a:bodyPr wrap="none" anchor="ctr"/>
            <a:lstStyle/>
            <a:p>
              <a:endParaRPr lang="en-US"/>
            </a:p>
          </p:txBody>
        </p:sp>
      </p:grpSp>
      <p:grpSp>
        <p:nvGrpSpPr>
          <p:cNvPr id="278550" name="Group 22"/>
          <p:cNvGrpSpPr>
            <a:grpSpLocks/>
          </p:cNvGrpSpPr>
          <p:nvPr/>
        </p:nvGrpSpPr>
        <p:grpSpPr bwMode="auto">
          <a:xfrm>
            <a:off x="7010400" y="2438400"/>
            <a:ext cx="1371600" cy="533400"/>
            <a:chOff x="4416" y="1536"/>
            <a:chExt cx="864" cy="336"/>
          </a:xfrm>
        </p:grpSpPr>
        <p:sp>
          <p:nvSpPr>
            <p:cNvPr id="278551" name="Rectangle 23"/>
            <p:cNvSpPr>
              <a:spLocks noChangeArrowheads="1"/>
            </p:cNvSpPr>
            <p:nvPr/>
          </p:nvSpPr>
          <p:spPr bwMode="gray">
            <a:xfrm>
              <a:off x="4560" y="1536"/>
              <a:ext cx="720" cy="336"/>
            </a:xfrm>
            <a:prstGeom prst="rect">
              <a:avLst/>
            </a:prstGeom>
            <a:solidFill>
              <a:schemeClr val="bg2"/>
            </a:solidFill>
            <a:ln w="12700">
              <a:solidFill>
                <a:schemeClr val="tx1"/>
              </a:solidFill>
              <a:miter lim="800000"/>
              <a:headEnd type="none" w="sm" len="sm"/>
              <a:tailEnd type="none" w="sm" len="sm"/>
            </a:ln>
            <a:effectLst/>
          </p:spPr>
          <p:txBody>
            <a:bodyPr wrap="none" anchor="ctr"/>
            <a:lstStyle/>
            <a:p>
              <a:pPr eaLnBrk="0" hangingPunct="0"/>
              <a:r>
                <a:rPr lang="en-US" sz="1600">
                  <a:solidFill>
                    <a:schemeClr val="tx1"/>
                  </a:solidFill>
                </a:rPr>
                <a:t>Timer</a:t>
              </a:r>
            </a:p>
          </p:txBody>
        </p:sp>
        <p:sp>
          <p:nvSpPr>
            <p:cNvPr id="278552" name="Line 24"/>
            <p:cNvSpPr>
              <a:spLocks noChangeShapeType="1"/>
            </p:cNvSpPr>
            <p:nvPr/>
          </p:nvSpPr>
          <p:spPr bwMode="gray">
            <a:xfrm>
              <a:off x="4416" y="1728"/>
              <a:ext cx="144" cy="0"/>
            </a:xfrm>
            <a:prstGeom prst="line">
              <a:avLst/>
            </a:prstGeom>
            <a:noFill/>
            <a:ln w="38100">
              <a:solidFill>
                <a:schemeClr val="tx1"/>
              </a:solidFill>
              <a:round/>
              <a:headEnd type="none" w="sm" len="sm"/>
              <a:tailEnd type="none" w="sm" len="sm"/>
            </a:ln>
            <a:effectLst/>
          </p:spPr>
          <p:txBody>
            <a:bodyPr wrap="none" anchor="ctr"/>
            <a:lstStyle/>
            <a:p>
              <a:endParaRPr lang="en-US"/>
            </a:p>
          </p:txBody>
        </p:sp>
      </p:grpSp>
      <p:sp>
        <p:nvSpPr>
          <p:cNvPr id="278553" name="Text Box 25"/>
          <p:cNvSpPr txBox="1">
            <a:spLocks noChangeArrowheads="1"/>
          </p:cNvSpPr>
          <p:nvPr/>
        </p:nvSpPr>
        <p:spPr bwMode="gray">
          <a:xfrm>
            <a:off x="4114800" y="2636838"/>
            <a:ext cx="622300" cy="336550"/>
          </a:xfrm>
          <a:prstGeom prst="rect">
            <a:avLst/>
          </a:prstGeom>
          <a:noFill/>
          <a:ln w="12700">
            <a:noFill/>
            <a:miter lim="800000"/>
            <a:headEnd type="none" w="sm" len="sm"/>
            <a:tailEnd type="none" w="sm" len="sm"/>
          </a:ln>
          <a:effectLst/>
        </p:spPr>
        <p:txBody>
          <a:bodyPr wrap="none">
            <a:spAutoFit/>
          </a:bodyPr>
          <a:lstStyle/>
          <a:p>
            <a:pPr algn="l" eaLnBrk="0" hangingPunct="0"/>
            <a:r>
              <a:rPr lang="en-US" sz="1600">
                <a:solidFill>
                  <a:schemeClr val="tx1"/>
                </a:solidFill>
              </a:rPr>
              <a:t>AHB</a:t>
            </a:r>
          </a:p>
        </p:txBody>
      </p:sp>
      <p:sp>
        <p:nvSpPr>
          <p:cNvPr id="278554" name="Text Box 26"/>
          <p:cNvSpPr txBox="1">
            <a:spLocks noChangeArrowheads="1"/>
          </p:cNvSpPr>
          <p:nvPr/>
        </p:nvSpPr>
        <p:spPr bwMode="gray">
          <a:xfrm>
            <a:off x="6400800" y="1646238"/>
            <a:ext cx="611188" cy="336550"/>
          </a:xfrm>
          <a:prstGeom prst="rect">
            <a:avLst/>
          </a:prstGeom>
          <a:noFill/>
          <a:ln w="12700">
            <a:noFill/>
            <a:miter lim="800000"/>
            <a:headEnd type="none" w="sm" len="sm"/>
            <a:tailEnd type="none" w="sm" len="sm"/>
          </a:ln>
          <a:effectLst/>
        </p:spPr>
        <p:txBody>
          <a:bodyPr wrap="none">
            <a:spAutoFit/>
          </a:bodyPr>
          <a:lstStyle/>
          <a:p>
            <a:pPr algn="l" eaLnBrk="0" hangingPunct="0"/>
            <a:r>
              <a:rPr lang="en-US" sz="1600">
                <a:solidFill>
                  <a:schemeClr val="tx1"/>
                </a:solidFill>
              </a:rPr>
              <a:t>APB</a:t>
            </a:r>
          </a:p>
        </p:txBody>
      </p:sp>
      <p:sp>
        <p:nvSpPr>
          <p:cNvPr id="278555" name="Text Box 27"/>
          <p:cNvSpPr txBox="1">
            <a:spLocks noChangeArrowheads="1"/>
          </p:cNvSpPr>
          <p:nvPr/>
        </p:nvSpPr>
        <p:spPr bwMode="gray">
          <a:xfrm>
            <a:off x="2898775" y="5000625"/>
            <a:ext cx="1955800" cy="942975"/>
          </a:xfrm>
          <a:prstGeom prst="rect">
            <a:avLst/>
          </a:prstGeom>
          <a:noFill/>
          <a:ln w="12700">
            <a:noFill/>
            <a:miter lim="800000"/>
            <a:headEnd type="none" w="sm" len="sm"/>
            <a:tailEnd type="none" w="sm" len="sm"/>
          </a:ln>
          <a:effectLst/>
        </p:spPr>
        <p:txBody>
          <a:bodyPr wrap="none">
            <a:spAutoFit/>
          </a:bodyPr>
          <a:lstStyle/>
          <a:p>
            <a:pPr algn="l" eaLnBrk="0" hangingPunct="0"/>
            <a:r>
              <a:rPr lang="en-US">
                <a:solidFill>
                  <a:schemeClr val="tx1"/>
                </a:solidFill>
              </a:rPr>
              <a:t>High Performance</a:t>
            </a:r>
          </a:p>
          <a:p>
            <a:pPr algn="l" eaLnBrk="0" hangingPunct="0"/>
            <a:r>
              <a:rPr lang="en-US">
                <a:solidFill>
                  <a:schemeClr val="tx1"/>
                </a:solidFill>
              </a:rPr>
              <a:t>Pipelined</a:t>
            </a:r>
          </a:p>
          <a:p>
            <a:pPr algn="l" eaLnBrk="0" hangingPunct="0"/>
            <a:r>
              <a:rPr lang="en-US">
                <a:solidFill>
                  <a:schemeClr val="tx1"/>
                </a:solidFill>
              </a:rPr>
              <a:t>Burst Support</a:t>
            </a:r>
          </a:p>
          <a:p>
            <a:pPr algn="l" eaLnBrk="0" hangingPunct="0"/>
            <a:r>
              <a:rPr lang="en-US">
                <a:solidFill>
                  <a:schemeClr val="tx1"/>
                </a:solidFill>
              </a:rPr>
              <a:t>Multiple Bus Masters</a:t>
            </a:r>
          </a:p>
        </p:txBody>
      </p:sp>
      <p:sp>
        <p:nvSpPr>
          <p:cNvPr id="278556" name="Text Box 28"/>
          <p:cNvSpPr txBox="1">
            <a:spLocks noChangeArrowheads="1"/>
          </p:cNvSpPr>
          <p:nvPr/>
        </p:nvSpPr>
        <p:spPr bwMode="gray">
          <a:xfrm>
            <a:off x="7091363" y="4619625"/>
            <a:ext cx="1554162" cy="730250"/>
          </a:xfrm>
          <a:prstGeom prst="rect">
            <a:avLst/>
          </a:prstGeom>
          <a:noFill/>
          <a:ln w="12700">
            <a:noFill/>
            <a:miter lim="800000"/>
            <a:headEnd type="none" w="sm" len="sm"/>
            <a:tailEnd type="none" w="sm" len="sm"/>
          </a:ln>
          <a:effectLst/>
        </p:spPr>
        <p:txBody>
          <a:bodyPr wrap="none">
            <a:spAutoFit/>
          </a:bodyPr>
          <a:lstStyle/>
          <a:p>
            <a:pPr algn="l" eaLnBrk="0" hangingPunct="0"/>
            <a:r>
              <a:rPr lang="en-US">
                <a:solidFill>
                  <a:schemeClr val="tx1"/>
                </a:solidFill>
              </a:rPr>
              <a:t>Low Power</a:t>
            </a:r>
          </a:p>
          <a:p>
            <a:pPr algn="l" eaLnBrk="0" hangingPunct="0"/>
            <a:r>
              <a:rPr lang="en-US">
                <a:solidFill>
                  <a:schemeClr val="tx1"/>
                </a:solidFill>
              </a:rPr>
              <a:t>Non-pipelined</a:t>
            </a:r>
          </a:p>
          <a:p>
            <a:pPr algn="l" eaLnBrk="0" hangingPunct="0"/>
            <a:r>
              <a:rPr lang="en-US">
                <a:solidFill>
                  <a:schemeClr val="tx1"/>
                </a:solidFill>
              </a:rPr>
              <a:t>Simple Interface</a:t>
            </a:r>
          </a:p>
        </p:txBody>
      </p:sp>
      <p:sp>
        <p:nvSpPr>
          <p:cNvPr id="278557" name="Rectangle 29"/>
          <p:cNvSpPr>
            <a:spLocks noGrp="1" noChangeArrowheads="1"/>
          </p:cNvSpPr>
          <p:nvPr>
            <p:ph type="title"/>
          </p:nvPr>
        </p:nvSpPr>
        <p:spPr>
          <a:noFill/>
          <a:ln/>
        </p:spPr>
        <p:txBody>
          <a:bodyPr lIns="80151" tIns="40076" rIns="80151" bIns="40076"/>
          <a:lstStyle/>
          <a:p>
            <a:r>
              <a:rPr lang="en-US"/>
              <a:t>An Example AMBA System</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r>
              <a:rPr lang="en-US"/>
              <a:t>Agenda</a:t>
            </a:r>
          </a:p>
        </p:txBody>
      </p:sp>
      <p:sp>
        <p:nvSpPr>
          <p:cNvPr id="282627" name="Rectangle 3"/>
          <p:cNvSpPr>
            <a:spLocks noGrp="1" noChangeArrowheads="1"/>
          </p:cNvSpPr>
          <p:nvPr>
            <p:ph type="body" idx="1"/>
          </p:nvPr>
        </p:nvSpPr>
        <p:spPr/>
        <p:txBody>
          <a:bodyPr/>
          <a:lstStyle/>
          <a:p>
            <a:pPr>
              <a:buFont typeface="Wingdings" pitchFamily="2" charset="2"/>
              <a:buNone/>
            </a:pPr>
            <a:r>
              <a:rPr lang="en-US" b="1" dirty="0"/>
              <a:t>	Introduction to ARM Ltd</a:t>
            </a:r>
          </a:p>
          <a:p>
            <a:pPr>
              <a:buFont typeface="Wingdings" pitchFamily="2" charset="2"/>
              <a:buNone/>
            </a:pPr>
            <a:r>
              <a:rPr lang="en-US" b="1" dirty="0"/>
              <a:t>	ARM Architecture/Programmers Model</a:t>
            </a:r>
          </a:p>
          <a:p>
            <a:pPr>
              <a:buFont typeface="Wingdings" pitchFamily="2" charset="2"/>
              <a:buNone/>
            </a:pPr>
            <a:r>
              <a:rPr lang="en-US" b="1" dirty="0"/>
              <a:t>	Data Path and Pipelines</a:t>
            </a:r>
            <a:endParaRPr lang="en-US" dirty="0"/>
          </a:p>
          <a:p>
            <a:pPr>
              <a:buFont typeface="Wingdings" pitchFamily="2" charset="2"/>
              <a:buNone/>
            </a:pPr>
            <a:r>
              <a:rPr lang="en-US" b="1" dirty="0"/>
              <a:t>	</a:t>
            </a:r>
            <a:r>
              <a:rPr lang="en-US" b="1" dirty="0" smtClean="0"/>
              <a:t>System Design</a:t>
            </a:r>
            <a:endParaRPr lang="en-US" b="1" dirty="0"/>
          </a:p>
          <a:p>
            <a:r>
              <a:rPr lang="en-US" dirty="0">
                <a:solidFill>
                  <a:schemeClr val="bg2"/>
                </a:solidFill>
              </a:rPr>
              <a:t>Development Tools</a:t>
            </a:r>
          </a:p>
          <a:p>
            <a:endParaRPr lang="en-US" dirty="0">
              <a:solidFill>
                <a:schemeClr val="bg2"/>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r>
              <a:rPr lang="en-GB"/>
              <a:t>ARM Debug Architecture</a:t>
            </a:r>
          </a:p>
        </p:txBody>
      </p:sp>
      <p:sp>
        <p:nvSpPr>
          <p:cNvPr id="284675" name="Rectangle 3"/>
          <p:cNvSpPr>
            <a:spLocks noChangeArrowheads="1"/>
          </p:cNvSpPr>
          <p:nvPr/>
        </p:nvSpPr>
        <p:spPr bwMode="auto">
          <a:xfrm>
            <a:off x="4824413" y="990600"/>
            <a:ext cx="4267200" cy="4876800"/>
          </a:xfrm>
          <a:prstGeom prst="rect">
            <a:avLst/>
          </a:prstGeom>
          <a:noFill/>
          <a:ln w="9525">
            <a:noFill/>
            <a:miter lim="800000"/>
            <a:headEnd/>
            <a:tailEnd/>
          </a:ln>
          <a:effectLst/>
        </p:spPr>
        <p:txBody>
          <a:bodyPr lIns="92075" tIns="46038" rIns="92075" bIns="46038"/>
          <a:lstStyle/>
          <a:p>
            <a:pPr marL="285750" indent="-285750" algn="l" eaLnBrk="0" hangingPunct="0">
              <a:lnSpc>
                <a:spcPct val="90000"/>
              </a:lnSpc>
              <a:spcBef>
                <a:spcPct val="30000"/>
              </a:spcBef>
              <a:buClr>
                <a:srgbClr val="006D82"/>
              </a:buClr>
              <a:buSzPct val="60000"/>
              <a:buFont typeface="ZapfDingbats" pitchFamily="82" charset="2"/>
              <a:buChar char="n"/>
            </a:pPr>
            <a:endParaRPr lang="en-US" sz="1800" b="0">
              <a:solidFill>
                <a:schemeClr val="tx1"/>
              </a:solidFill>
            </a:endParaRPr>
          </a:p>
        </p:txBody>
      </p:sp>
      <p:sp>
        <p:nvSpPr>
          <p:cNvPr id="284676" name="Rectangle 4"/>
          <p:cNvSpPr>
            <a:spLocks noChangeArrowheads="1"/>
          </p:cNvSpPr>
          <p:nvPr/>
        </p:nvSpPr>
        <p:spPr bwMode="gray">
          <a:xfrm>
            <a:off x="5453063" y="3397250"/>
            <a:ext cx="3381375" cy="2905125"/>
          </a:xfrm>
          <a:prstGeom prst="rect">
            <a:avLst/>
          </a:prstGeom>
          <a:solidFill>
            <a:srgbClr val="A0D0E3"/>
          </a:solidFill>
          <a:ln w="12700">
            <a:solidFill>
              <a:schemeClr val="tx1"/>
            </a:solidFill>
            <a:miter lim="800000"/>
            <a:headEnd/>
            <a:tailEnd/>
          </a:ln>
          <a:effectLst/>
        </p:spPr>
        <p:txBody>
          <a:bodyPr wrap="none" anchor="ctr"/>
          <a:lstStyle/>
          <a:p>
            <a:endParaRPr lang="en-US"/>
          </a:p>
        </p:txBody>
      </p:sp>
      <p:sp>
        <p:nvSpPr>
          <p:cNvPr id="284677" name="Rectangle 5"/>
          <p:cNvSpPr>
            <a:spLocks noChangeArrowheads="1"/>
          </p:cNvSpPr>
          <p:nvPr/>
        </p:nvSpPr>
        <p:spPr bwMode="gray">
          <a:xfrm>
            <a:off x="5634038" y="3549650"/>
            <a:ext cx="2035175" cy="2568575"/>
          </a:xfrm>
          <a:prstGeom prst="rect">
            <a:avLst/>
          </a:prstGeom>
          <a:solidFill>
            <a:schemeClr val="tx2"/>
          </a:solidFill>
          <a:ln w="12700">
            <a:solidFill>
              <a:schemeClr val="tx1"/>
            </a:solidFill>
            <a:miter lim="800000"/>
            <a:headEnd/>
            <a:tailEnd/>
          </a:ln>
          <a:effectLst/>
        </p:spPr>
        <p:txBody>
          <a:bodyPr wrap="none" lIns="92075" tIns="46038" rIns="92075" bIns="46038" anchor="b" anchorCtr="1"/>
          <a:lstStyle/>
          <a:p>
            <a:pPr eaLnBrk="0" hangingPunct="0"/>
            <a:endParaRPr lang="en-US" sz="1600">
              <a:solidFill>
                <a:schemeClr val="bg1"/>
              </a:solidFill>
            </a:endParaRPr>
          </a:p>
          <a:p>
            <a:pPr eaLnBrk="0" hangingPunct="0"/>
            <a:endParaRPr lang="en-US" sz="1600">
              <a:solidFill>
                <a:schemeClr val="bg1"/>
              </a:solidFill>
            </a:endParaRPr>
          </a:p>
          <a:p>
            <a:pPr eaLnBrk="0" hangingPunct="0"/>
            <a:r>
              <a:rPr lang="en-US" sz="1600">
                <a:solidFill>
                  <a:schemeClr val="bg1"/>
                </a:solidFill>
              </a:rPr>
              <a:t>ARM</a:t>
            </a:r>
          </a:p>
          <a:p>
            <a:pPr eaLnBrk="0" hangingPunct="0"/>
            <a:r>
              <a:rPr lang="en-US" sz="1600">
                <a:solidFill>
                  <a:schemeClr val="bg1"/>
                </a:solidFill>
              </a:rPr>
              <a:t>core</a:t>
            </a:r>
          </a:p>
        </p:txBody>
      </p:sp>
      <p:sp>
        <p:nvSpPr>
          <p:cNvPr id="284678" name="Rectangle 6"/>
          <p:cNvSpPr>
            <a:spLocks noChangeArrowheads="1"/>
          </p:cNvSpPr>
          <p:nvPr/>
        </p:nvSpPr>
        <p:spPr bwMode="gray">
          <a:xfrm>
            <a:off x="7956550" y="3549650"/>
            <a:ext cx="725488" cy="1447800"/>
          </a:xfrm>
          <a:prstGeom prst="rect">
            <a:avLst/>
          </a:prstGeom>
          <a:solidFill>
            <a:schemeClr val="accent2"/>
          </a:solidFill>
          <a:ln w="12700">
            <a:solidFill>
              <a:schemeClr val="tx1"/>
            </a:solidFill>
            <a:miter lim="800000"/>
            <a:headEnd/>
            <a:tailEnd/>
          </a:ln>
          <a:effectLst/>
        </p:spPr>
        <p:txBody>
          <a:bodyPr wrap="none" lIns="92075" tIns="46038" rIns="92075" bIns="46038" anchor="ctr" anchorCtr="1"/>
          <a:lstStyle/>
          <a:p>
            <a:pPr eaLnBrk="0" hangingPunct="0"/>
            <a:r>
              <a:rPr lang="en-US" sz="1600">
                <a:solidFill>
                  <a:schemeClr val="bg1"/>
                </a:solidFill>
              </a:rPr>
              <a:t>ETM</a:t>
            </a:r>
          </a:p>
        </p:txBody>
      </p:sp>
      <p:sp>
        <p:nvSpPr>
          <p:cNvPr id="284679" name="Rectangle 7"/>
          <p:cNvSpPr>
            <a:spLocks noChangeArrowheads="1"/>
          </p:cNvSpPr>
          <p:nvPr/>
        </p:nvSpPr>
        <p:spPr bwMode="gray">
          <a:xfrm>
            <a:off x="6192838" y="3673475"/>
            <a:ext cx="914400" cy="457200"/>
          </a:xfrm>
          <a:prstGeom prst="rect">
            <a:avLst/>
          </a:prstGeom>
          <a:solidFill>
            <a:schemeClr val="bg2"/>
          </a:solidFill>
          <a:ln w="12700">
            <a:solidFill>
              <a:schemeClr val="tx1"/>
            </a:solidFill>
            <a:miter lim="800000"/>
            <a:headEnd/>
            <a:tailEnd/>
          </a:ln>
          <a:effectLst/>
        </p:spPr>
        <p:txBody>
          <a:bodyPr wrap="none" lIns="92075" tIns="46038" rIns="92075" bIns="46038" anchor="ctr"/>
          <a:lstStyle/>
          <a:p>
            <a:pPr eaLnBrk="0" hangingPunct="0"/>
            <a:r>
              <a:rPr lang="en-US">
                <a:solidFill>
                  <a:schemeClr val="bg1"/>
                </a:solidFill>
              </a:rPr>
              <a:t>TAP</a:t>
            </a:r>
          </a:p>
          <a:p>
            <a:pPr eaLnBrk="0" hangingPunct="0"/>
            <a:r>
              <a:rPr lang="en-US">
                <a:solidFill>
                  <a:schemeClr val="bg1"/>
                </a:solidFill>
              </a:rPr>
              <a:t>controller</a:t>
            </a:r>
          </a:p>
        </p:txBody>
      </p:sp>
      <p:sp>
        <p:nvSpPr>
          <p:cNvPr id="284680" name="Text Box 8"/>
          <p:cNvSpPr txBox="1">
            <a:spLocks noChangeArrowheads="1"/>
          </p:cNvSpPr>
          <p:nvPr/>
        </p:nvSpPr>
        <p:spPr bwMode="gray">
          <a:xfrm>
            <a:off x="7097713" y="2887663"/>
            <a:ext cx="1231900" cy="271462"/>
          </a:xfrm>
          <a:prstGeom prst="rect">
            <a:avLst/>
          </a:prstGeom>
          <a:noFill/>
          <a:ln w="9525">
            <a:noFill/>
            <a:miter lim="800000"/>
            <a:headEnd/>
            <a:tailEnd/>
          </a:ln>
          <a:effectLst/>
        </p:spPr>
        <p:txBody>
          <a:bodyPr lIns="92075" tIns="46038" rIns="92075" bIns="46038">
            <a:spAutoFit/>
          </a:bodyPr>
          <a:lstStyle/>
          <a:p>
            <a:pPr eaLnBrk="0" hangingPunct="0">
              <a:lnSpc>
                <a:spcPct val="90000"/>
              </a:lnSpc>
              <a:spcBef>
                <a:spcPct val="50000"/>
              </a:spcBef>
              <a:buFont typeface="Times New Roman" pitchFamily="18" charset="0"/>
              <a:buNone/>
            </a:pPr>
            <a:r>
              <a:rPr lang="en-US" sz="1300">
                <a:solidFill>
                  <a:schemeClr val="tx1"/>
                </a:solidFill>
              </a:rPr>
              <a:t>Trace Port</a:t>
            </a:r>
          </a:p>
        </p:txBody>
      </p:sp>
      <p:sp>
        <p:nvSpPr>
          <p:cNvPr id="284681" name="AutoShape 9"/>
          <p:cNvSpPr>
            <a:spLocks noChangeArrowheads="1"/>
          </p:cNvSpPr>
          <p:nvPr/>
        </p:nvSpPr>
        <p:spPr bwMode="auto">
          <a:xfrm rot="16200000" flipV="1">
            <a:off x="7859713" y="3001962"/>
            <a:ext cx="858838" cy="233363"/>
          </a:xfrm>
          <a:prstGeom prst="rightArrow">
            <a:avLst>
              <a:gd name="adj1" fmla="val 55111"/>
              <a:gd name="adj2" fmla="val 89809"/>
            </a:avLst>
          </a:prstGeom>
          <a:solidFill>
            <a:srgbClr val="FFFF99"/>
          </a:solidFill>
          <a:ln w="12700">
            <a:solidFill>
              <a:schemeClr val="tx1"/>
            </a:solidFill>
            <a:miter lim="800000"/>
            <a:headEnd/>
            <a:tailEnd/>
          </a:ln>
          <a:effectLst/>
        </p:spPr>
        <p:txBody>
          <a:bodyPr wrap="none" lIns="92075" tIns="46038" rIns="92075" bIns="46038" anchor="ctr"/>
          <a:lstStyle/>
          <a:p>
            <a:endParaRPr lang="en-US"/>
          </a:p>
        </p:txBody>
      </p:sp>
      <p:sp>
        <p:nvSpPr>
          <p:cNvPr id="284682" name="Text Box 10"/>
          <p:cNvSpPr txBox="1">
            <a:spLocks noChangeArrowheads="1"/>
          </p:cNvSpPr>
          <p:nvPr/>
        </p:nvSpPr>
        <p:spPr bwMode="gray">
          <a:xfrm>
            <a:off x="5465763" y="2900363"/>
            <a:ext cx="1054100" cy="271462"/>
          </a:xfrm>
          <a:prstGeom prst="rect">
            <a:avLst/>
          </a:prstGeom>
          <a:noFill/>
          <a:ln w="9525">
            <a:noFill/>
            <a:miter lim="800000"/>
            <a:headEnd/>
            <a:tailEnd/>
          </a:ln>
          <a:effectLst/>
        </p:spPr>
        <p:txBody>
          <a:bodyPr lIns="92075" tIns="46038" rIns="92075" bIns="46038">
            <a:spAutoFit/>
          </a:bodyPr>
          <a:lstStyle/>
          <a:p>
            <a:pPr eaLnBrk="0" hangingPunct="0">
              <a:lnSpc>
                <a:spcPct val="90000"/>
              </a:lnSpc>
              <a:spcBef>
                <a:spcPct val="50000"/>
              </a:spcBef>
              <a:buFont typeface="Times New Roman" pitchFamily="18" charset="0"/>
              <a:buNone/>
            </a:pPr>
            <a:r>
              <a:rPr lang="en-US" sz="1300">
                <a:solidFill>
                  <a:schemeClr val="tx1"/>
                </a:solidFill>
              </a:rPr>
              <a:t>JTAG port</a:t>
            </a:r>
          </a:p>
        </p:txBody>
      </p:sp>
      <p:pic>
        <p:nvPicPr>
          <p:cNvPr id="284683" name="Picture 11" descr="portable comp"/>
          <p:cNvPicPr>
            <a:picLocks noChangeAspect="1" noChangeArrowheads="1"/>
          </p:cNvPicPr>
          <p:nvPr/>
        </p:nvPicPr>
        <p:blipFill>
          <a:blip r:embed="rId3"/>
          <a:srcRect/>
          <a:stretch>
            <a:fillRect/>
          </a:stretch>
        </p:blipFill>
        <p:spPr bwMode="auto">
          <a:xfrm>
            <a:off x="3132138" y="1181100"/>
            <a:ext cx="1527175" cy="1601788"/>
          </a:xfrm>
          <a:prstGeom prst="rect">
            <a:avLst/>
          </a:prstGeom>
          <a:noFill/>
          <a:ln w="9525">
            <a:noFill/>
            <a:miter lim="800000"/>
            <a:headEnd/>
            <a:tailEnd/>
          </a:ln>
        </p:spPr>
      </p:pic>
      <p:sp>
        <p:nvSpPr>
          <p:cNvPr id="284684" name="Text Box 12"/>
          <p:cNvSpPr txBox="1">
            <a:spLocks noChangeArrowheads="1"/>
          </p:cNvSpPr>
          <p:nvPr/>
        </p:nvSpPr>
        <p:spPr bwMode="auto">
          <a:xfrm>
            <a:off x="5056188" y="1289050"/>
            <a:ext cx="803275" cy="257175"/>
          </a:xfrm>
          <a:prstGeom prst="rect">
            <a:avLst/>
          </a:prstGeom>
          <a:noFill/>
          <a:ln w="9525">
            <a:noFill/>
            <a:miter lim="800000"/>
            <a:headEnd/>
            <a:tailEnd/>
          </a:ln>
          <a:effectLst/>
        </p:spPr>
        <p:txBody>
          <a:bodyPr wrap="none" lIns="92075" tIns="46038" rIns="92075" bIns="46038" anchor="ctr">
            <a:spAutoFit/>
          </a:bodyPr>
          <a:lstStyle/>
          <a:p>
            <a:pPr eaLnBrk="0" hangingPunct="0">
              <a:lnSpc>
                <a:spcPct val="90000"/>
              </a:lnSpc>
              <a:spcBef>
                <a:spcPct val="30000"/>
              </a:spcBef>
            </a:pPr>
            <a:r>
              <a:rPr lang="en-US" sz="1200">
                <a:solidFill>
                  <a:schemeClr val="tx1"/>
                </a:solidFill>
              </a:rPr>
              <a:t>Ethernet</a:t>
            </a:r>
          </a:p>
        </p:txBody>
      </p:sp>
      <p:sp>
        <p:nvSpPr>
          <p:cNvPr id="284685" name="Text Box 13"/>
          <p:cNvSpPr txBox="1">
            <a:spLocks noChangeArrowheads="1"/>
          </p:cNvSpPr>
          <p:nvPr/>
        </p:nvSpPr>
        <p:spPr bwMode="auto">
          <a:xfrm>
            <a:off x="1154113" y="1676400"/>
            <a:ext cx="2076450" cy="539750"/>
          </a:xfrm>
          <a:prstGeom prst="rect">
            <a:avLst/>
          </a:prstGeom>
          <a:noFill/>
          <a:ln w="9525">
            <a:noFill/>
            <a:miter lim="800000"/>
            <a:headEnd/>
            <a:tailEnd/>
          </a:ln>
          <a:effectLst/>
        </p:spPr>
        <p:txBody>
          <a:bodyPr lIns="92075" tIns="46038" rIns="92075" bIns="46038" anchor="ctr">
            <a:spAutoFit/>
          </a:bodyPr>
          <a:lstStyle/>
          <a:p>
            <a:pPr algn="l" eaLnBrk="0" hangingPunct="0">
              <a:lnSpc>
                <a:spcPct val="90000"/>
              </a:lnSpc>
              <a:spcBef>
                <a:spcPct val="30000"/>
              </a:spcBef>
            </a:pPr>
            <a:r>
              <a:rPr lang="en-GB">
                <a:solidFill>
                  <a:schemeClr val="tx1"/>
                </a:solidFill>
              </a:rPr>
              <a:t>Debugger (+ optional</a:t>
            </a:r>
          </a:p>
          <a:p>
            <a:pPr algn="l" eaLnBrk="0" hangingPunct="0">
              <a:lnSpc>
                <a:spcPct val="90000"/>
              </a:lnSpc>
              <a:spcBef>
                <a:spcPct val="30000"/>
              </a:spcBef>
            </a:pPr>
            <a:r>
              <a:rPr lang="en-GB">
                <a:solidFill>
                  <a:schemeClr val="tx1"/>
                </a:solidFill>
              </a:rPr>
              <a:t>trace tools)</a:t>
            </a:r>
            <a:endParaRPr lang="en-US">
              <a:solidFill>
                <a:schemeClr val="tx1"/>
              </a:solidFill>
            </a:endParaRPr>
          </a:p>
        </p:txBody>
      </p:sp>
      <p:sp>
        <p:nvSpPr>
          <p:cNvPr id="284686" name="AutoShape 14"/>
          <p:cNvSpPr>
            <a:spLocks noChangeArrowheads="1"/>
          </p:cNvSpPr>
          <p:nvPr/>
        </p:nvSpPr>
        <p:spPr bwMode="auto">
          <a:xfrm>
            <a:off x="4572000" y="1773238"/>
            <a:ext cx="1752600" cy="247650"/>
          </a:xfrm>
          <a:prstGeom prst="leftRightArrow">
            <a:avLst>
              <a:gd name="adj1" fmla="val 50000"/>
              <a:gd name="adj2" fmla="val 141538"/>
            </a:avLst>
          </a:prstGeom>
          <a:solidFill>
            <a:srgbClr val="FFFF99"/>
          </a:solidFill>
          <a:ln w="9525" algn="ctr">
            <a:solidFill>
              <a:schemeClr val="tx1"/>
            </a:solidFill>
            <a:miter lim="800000"/>
            <a:headEnd/>
            <a:tailEnd/>
          </a:ln>
          <a:effectLst/>
        </p:spPr>
        <p:txBody>
          <a:bodyPr wrap="none" lIns="92075" tIns="46038" rIns="92075" bIns="46038" anchor="ctr"/>
          <a:lstStyle/>
          <a:p>
            <a:endParaRPr lang="en-US"/>
          </a:p>
        </p:txBody>
      </p:sp>
      <p:grpSp>
        <p:nvGrpSpPr>
          <p:cNvPr id="284687" name="Group 15"/>
          <p:cNvGrpSpPr>
            <a:grpSpLocks/>
          </p:cNvGrpSpPr>
          <p:nvPr/>
        </p:nvGrpSpPr>
        <p:grpSpPr bwMode="auto">
          <a:xfrm>
            <a:off x="6502400" y="1095375"/>
            <a:ext cx="1744663" cy="1552575"/>
            <a:chOff x="576" y="2524"/>
            <a:chExt cx="672" cy="720"/>
          </a:xfrm>
        </p:grpSpPr>
        <p:pic>
          <p:nvPicPr>
            <p:cNvPr id="284688" name="Picture 16" descr="RICE"/>
            <p:cNvPicPr>
              <a:picLocks noChangeAspect="1" noChangeArrowheads="1"/>
            </p:cNvPicPr>
            <p:nvPr/>
          </p:nvPicPr>
          <p:blipFill>
            <a:blip r:embed="rId4"/>
            <a:srcRect/>
            <a:stretch>
              <a:fillRect/>
            </a:stretch>
          </p:blipFill>
          <p:spPr bwMode="auto">
            <a:xfrm>
              <a:off x="621" y="2631"/>
              <a:ext cx="627" cy="613"/>
            </a:xfrm>
            <a:prstGeom prst="rect">
              <a:avLst/>
            </a:prstGeom>
            <a:noFill/>
          </p:spPr>
        </p:pic>
        <p:pic>
          <p:nvPicPr>
            <p:cNvPr id="284689" name="Picture 17" descr="RICE"/>
            <p:cNvPicPr>
              <a:picLocks noChangeAspect="1" noChangeArrowheads="1"/>
            </p:cNvPicPr>
            <p:nvPr/>
          </p:nvPicPr>
          <p:blipFill>
            <a:blip r:embed="rId4"/>
            <a:srcRect/>
            <a:stretch>
              <a:fillRect/>
            </a:stretch>
          </p:blipFill>
          <p:spPr bwMode="auto">
            <a:xfrm>
              <a:off x="576" y="2524"/>
              <a:ext cx="627" cy="613"/>
            </a:xfrm>
            <a:prstGeom prst="rect">
              <a:avLst/>
            </a:prstGeom>
            <a:noFill/>
          </p:spPr>
        </p:pic>
      </p:grpSp>
      <p:sp>
        <p:nvSpPr>
          <p:cNvPr id="284690" name="Rectangle 18"/>
          <p:cNvSpPr>
            <a:spLocks noGrp="1" noChangeArrowheads="1"/>
          </p:cNvSpPr>
          <p:nvPr>
            <p:ph type="body" idx="1"/>
          </p:nvPr>
        </p:nvSpPr>
        <p:spPr>
          <a:xfrm>
            <a:off x="165100" y="2987675"/>
            <a:ext cx="4883150" cy="3332163"/>
          </a:xfrm>
          <a:noFill/>
          <a:ln/>
        </p:spPr>
        <p:txBody>
          <a:bodyPr/>
          <a:lstStyle/>
          <a:p>
            <a:pPr>
              <a:lnSpc>
                <a:spcPct val="90000"/>
              </a:lnSpc>
            </a:pPr>
            <a:r>
              <a:rPr lang="en-GB" sz="1600"/>
              <a:t>EmbeddedICE Logic</a:t>
            </a:r>
          </a:p>
          <a:p>
            <a:pPr lvl="1">
              <a:lnSpc>
                <a:spcPct val="90000"/>
              </a:lnSpc>
            </a:pPr>
            <a:r>
              <a:rPr lang="en-GB" sz="1600"/>
              <a:t>Provides breakpoints and processor/system access</a:t>
            </a:r>
          </a:p>
          <a:p>
            <a:pPr>
              <a:lnSpc>
                <a:spcPct val="90000"/>
              </a:lnSpc>
            </a:pPr>
            <a:r>
              <a:rPr lang="en-GB" sz="1600"/>
              <a:t>JTAG interface (ICE)</a:t>
            </a:r>
          </a:p>
          <a:p>
            <a:pPr lvl="1">
              <a:lnSpc>
                <a:spcPct val="90000"/>
              </a:lnSpc>
            </a:pPr>
            <a:r>
              <a:rPr lang="en-GB" sz="1600"/>
              <a:t>Converts debugger commands to JTAG signals </a:t>
            </a:r>
          </a:p>
          <a:p>
            <a:pPr>
              <a:lnSpc>
                <a:spcPct val="90000"/>
              </a:lnSpc>
            </a:pPr>
            <a:r>
              <a:rPr lang="en-US" sz="1600"/>
              <a:t>Embedded trace Macrocell (ETM)</a:t>
            </a:r>
          </a:p>
          <a:p>
            <a:pPr lvl="1">
              <a:lnSpc>
                <a:spcPct val="90000"/>
              </a:lnSpc>
            </a:pPr>
            <a:r>
              <a:rPr lang="en-US" sz="1600"/>
              <a:t>Compresses real-time instruction and data access trace</a:t>
            </a:r>
          </a:p>
          <a:p>
            <a:pPr lvl="1">
              <a:lnSpc>
                <a:spcPct val="90000"/>
              </a:lnSpc>
            </a:pPr>
            <a:r>
              <a:rPr lang="en-US" sz="1600"/>
              <a:t>Contains ICE features (trigger &amp; filter logic)</a:t>
            </a:r>
          </a:p>
          <a:p>
            <a:pPr>
              <a:lnSpc>
                <a:spcPct val="90000"/>
              </a:lnSpc>
            </a:pPr>
            <a:r>
              <a:rPr lang="en-US" sz="1600"/>
              <a:t>Trace port analyzer (TPA)</a:t>
            </a:r>
          </a:p>
          <a:p>
            <a:pPr lvl="1">
              <a:lnSpc>
                <a:spcPct val="90000"/>
              </a:lnSpc>
            </a:pPr>
            <a:r>
              <a:rPr lang="en-US" sz="1600"/>
              <a:t>Captures trace in a deep buffer</a:t>
            </a:r>
          </a:p>
        </p:txBody>
      </p:sp>
      <p:sp>
        <p:nvSpPr>
          <p:cNvPr id="284691" name="AutoShape 19"/>
          <p:cNvSpPr>
            <a:spLocks noChangeArrowheads="1"/>
          </p:cNvSpPr>
          <p:nvPr/>
        </p:nvSpPr>
        <p:spPr bwMode="auto">
          <a:xfrm>
            <a:off x="7669213" y="4149725"/>
            <a:ext cx="287337" cy="215900"/>
          </a:xfrm>
          <a:prstGeom prst="rightArrow">
            <a:avLst>
              <a:gd name="adj1" fmla="val 54407"/>
              <a:gd name="adj2" fmla="val 50456"/>
            </a:avLst>
          </a:prstGeom>
          <a:solidFill>
            <a:schemeClr val="bg1"/>
          </a:solidFill>
          <a:ln w="12700">
            <a:solidFill>
              <a:schemeClr val="tx1"/>
            </a:solidFill>
            <a:miter lim="800000"/>
            <a:headEnd/>
            <a:tailEnd/>
          </a:ln>
          <a:effectLst/>
        </p:spPr>
        <p:txBody>
          <a:bodyPr wrap="none" anchor="ctr"/>
          <a:lstStyle/>
          <a:p>
            <a:endParaRPr lang="en-US"/>
          </a:p>
        </p:txBody>
      </p:sp>
      <p:sp>
        <p:nvSpPr>
          <p:cNvPr id="284692" name="AutoShape 20"/>
          <p:cNvSpPr>
            <a:spLocks noChangeArrowheads="1"/>
          </p:cNvSpPr>
          <p:nvPr/>
        </p:nvSpPr>
        <p:spPr bwMode="auto">
          <a:xfrm>
            <a:off x="7112000" y="3763963"/>
            <a:ext cx="844550" cy="260350"/>
          </a:xfrm>
          <a:prstGeom prst="leftRightArrow">
            <a:avLst>
              <a:gd name="adj1" fmla="val 45593"/>
              <a:gd name="adj2" fmla="val 41735"/>
            </a:avLst>
          </a:prstGeom>
          <a:solidFill>
            <a:schemeClr val="bg1"/>
          </a:solidFill>
          <a:ln w="12700">
            <a:solidFill>
              <a:schemeClr val="tx1"/>
            </a:solidFill>
            <a:miter lim="800000"/>
            <a:headEnd/>
            <a:tailEnd/>
          </a:ln>
          <a:effectLst/>
        </p:spPr>
        <p:txBody>
          <a:bodyPr wrap="none" anchor="ctr"/>
          <a:lstStyle/>
          <a:p>
            <a:endParaRPr lang="en-US"/>
          </a:p>
        </p:txBody>
      </p:sp>
      <p:sp>
        <p:nvSpPr>
          <p:cNvPr id="284693" name="AutoShape 21"/>
          <p:cNvSpPr>
            <a:spLocks noChangeArrowheads="1"/>
          </p:cNvSpPr>
          <p:nvPr/>
        </p:nvSpPr>
        <p:spPr bwMode="auto">
          <a:xfrm>
            <a:off x="6526213" y="2698750"/>
            <a:ext cx="249237" cy="971550"/>
          </a:xfrm>
          <a:prstGeom prst="upDownArrow">
            <a:avLst>
              <a:gd name="adj1" fmla="val 50000"/>
              <a:gd name="adj2" fmla="val 77962"/>
            </a:avLst>
          </a:prstGeom>
          <a:solidFill>
            <a:srgbClr val="FFFF99"/>
          </a:solidFill>
          <a:ln w="12700">
            <a:solidFill>
              <a:schemeClr val="tx1"/>
            </a:solidFill>
            <a:miter lim="800000"/>
            <a:headEnd/>
            <a:tailEnd/>
          </a:ln>
          <a:effectLst/>
        </p:spPr>
        <p:txBody>
          <a:bodyPr wrap="none" anchor="ctr"/>
          <a:lstStyle/>
          <a:p>
            <a:pPr eaLnBrk="0" hangingPunct="0"/>
            <a:endParaRPr lang="en-US">
              <a:solidFill>
                <a:schemeClr val="tx1"/>
              </a:solidFill>
              <a:latin typeface="Courier New" pitchFamily="49" charset="0"/>
            </a:endParaRPr>
          </a:p>
        </p:txBody>
      </p:sp>
      <p:sp>
        <p:nvSpPr>
          <p:cNvPr id="284694" name="Rectangle 22"/>
          <p:cNvSpPr>
            <a:spLocks noChangeArrowheads="1"/>
          </p:cNvSpPr>
          <p:nvPr/>
        </p:nvSpPr>
        <p:spPr bwMode="gray">
          <a:xfrm>
            <a:off x="6046788" y="4495800"/>
            <a:ext cx="1209675" cy="487363"/>
          </a:xfrm>
          <a:prstGeom prst="rect">
            <a:avLst/>
          </a:prstGeom>
          <a:solidFill>
            <a:schemeClr val="bg2"/>
          </a:solidFill>
          <a:ln w="12700">
            <a:solidFill>
              <a:schemeClr val="tx1"/>
            </a:solidFill>
            <a:miter lim="800000"/>
            <a:headEnd/>
            <a:tailEnd/>
          </a:ln>
          <a:effectLst/>
        </p:spPr>
        <p:txBody>
          <a:bodyPr wrap="none" lIns="92075" tIns="46038" rIns="92075" bIns="46038" anchor="ctr"/>
          <a:lstStyle/>
          <a:p>
            <a:pPr eaLnBrk="0" hangingPunct="0"/>
            <a:r>
              <a:rPr lang="en-US">
                <a:solidFill>
                  <a:schemeClr val="bg1"/>
                </a:solidFill>
              </a:rPr>
              <a:t>EmbeddedICE</a:t>
            </a:r>
          </a:p>
          <a:p>
            <a:pPr eaLnBrk="0" hangingPunct="0"/>
            <a:r>
              <a:rPr lang="en-US">
                <a:solidFill>
                  <a:schemeClr val="bg1"/>
                </a:solidFill>
              </a:rPr>
              <a:t>Logic</a:t>
            </a:r>
          </a:p>
        </p:txBody>
      </p:sp>
      <p:sp>
        <p:nvSpPr>
          <p:cNvPr id="284695" name="AutoShape 23"/>
          <p:cNvSpPr>
            <a:spLocks noChangeArrowheads="1"/>
          </p:cNvSpPr>
          <p:nvPr/>
        </p:nvSpPr>
        <p:spPr bwMode="auto">
          <a:xfrm>
            <a:off x="6538913" y="4129088"/>
            <a:ext cx="228600" cy="354012"/>
          </a:xfrm>
          <a:prstGeom prst="upDownArrow">
            <a:avLst>
              <a:gd name="adj1" fmla="val 50000"/>
              <a:gd name="adj2" fmla="val 30972"/>
            </a:avLst>
          </a:prstGeom>
          <a:solidFill>
            <a:schemeClr val="bg1"/>
          </a:solidFill>
          <a:ln w="12700">
            <a:solidFill>
              <a:schemeClr val="tx1"/>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r>
              <a:rPr lang="en-US"/>
              <a:t>Keil Development Tools for ARM</a:t>
            </a:r>
          </a:p>
        </p:txBody>
      </p:sp>
      <p:sp>
        <p:nvSpPr>
          <p:cNvPr id="286723" name="Rectangle 3"/>
          <p:cNvSpPr>
            <a:spLocks noGrp="1" noChangeArrowheads="1"/>
          </p:cNvSpPr>
          <p:nvPr>
            <p:ph type="body" idx="1"/>
          </p:nvPr>
        </p:nvSpPr>
        <p:spPr>
          <a:xfrm>
            <a:off x="233363" y="1482725"/>
            <a:ext cx="8910637" cy="5473700"/>
          </a:xfrm>
        </p:spPr>
        <p:txBody>
          <a:bodyPr/>
          <a:lstStyle/>
          <a:p>
            <a:r>
              <a:rPr lang="en-US" sz="2000"/>
              <a:t>Includes ARM macro assembler, compilers (ARM RealView C/C++ Compiler, Keil CARM Compiler, or GNU compiler), ARM linker, Keil uVision Debugger and Keil uVision IDE</a:t>
            </a:r>
          </a:p>
          <a:p>
            <a:r>
              <a:rPr lang="en-US" sz="2000"/>
              <a:t>Keil uVision Debugger accurately simulates on-chip peripherals (I</a:t>
            </a:r>
            <a:r>
              <a:rPr lang="en-US" sz="2000" baseline="30000"/>
              <a:t>2</a:t>
            </a:r>
            <a:r>
              <a:rPr lang="en-US" sz="2000"/>
              <a:t>C, CAN, UART, SPI, Interrupts, I/O Ports, A/D and D/A converters, PWM, etc.)</a:t>
            </a:r>
          </a:p>
          <a:p>
            <a:r>
              <a:rPr lang="en-US"/>
              <a:t> </a:t>
            </a:r>
            <a:r>
              <a:rPr lang="en-US" sz="2000"/>
              <a:t>Evaluation Limitations</a:t>
            </a:r>
          </a:p>
          <a:p>
            <a:pPr lvl="1"/>
            <a:r>
              <a:rPr lang="en-US" sz="1600"/>
              <a:t>16K byte object code + 16K data limitation</a:t>
            </a:r>
          </a:p>
          <a:p>
            <a:pPr lvl="1"/>
            <a:r>
              <a:rPr lang="en-US" sz="1600"/>
              <a:t>Some linker restrictions such as base addresses for code/constants</a:t>
            </a:r>
          </a:p>
          <a:p>
            <a:pPr lvl="1"/>
            <a:r>
              <a:rPr lang="en-US" sz="1600"/>
              <a:t>GNU tools provided are not restricted in any way</a:t>
            </a:r>
          </a:p>
          <a:p>
            <a:r>
              <a:rPr lang="en-US" sz="2000"/>
              <a:t>http://www.keil.com/demo/</a:t>
            </a:r>
          </a:p>
        </p:txBody>
      </p:sp>
      <p:pic>
        <p:nvPicPr>
          <p:cNvPr id="286724" name="Picture 4" descr="keilarm"/>
          <p:cNvPicPr>
            <a:picLocks noChangeAspect="1" noChangeArrowheads="1"/>
          </p:cNvPicPr>
          <p:nvPr/>
        </p:nvPicPr>
        <p:blipFill>
          <a:blip r:embed="rId2"/>
          <a:srcRect/>
          <a:stretch>
            <a:fillRect/>
          </a:stretch>
        </p:blipFill>
        <p:spPr bwMode="auto">
          <a:xfrm>
            <a:off x="3519488" y="928688"/>
            <a:ext cx="1438275" cy="447675"/>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a:t>Keil Development Tools for ARM</a:t>
            </a:r>
          </a:p>
        </p:txBody>
      </p:sp>
      <p:pic>
        <p:nvPicPr>
          <p:cNvPr id="287747" name="Picture 3"/>
          <p:cNvPicPr>
            <a:picLocks noChangeAspect="1" noChangeArrowheads="1"/>
          </p:cNvPicPr>
          <p:nvPr/>
        </p:nvPicPr>
        <p:blipFill>
          <a:blip r:embed="rId2"/>
          <a:srcRect/>
          <a:stretch>
            <a:fillRect/>
          </a:stretch>
        </p:blipFill>
        <p:spPr bwMode="auto">
          <a:xfrm>
            <a:off x="536575" y="869950"/>
            <a:ext cx="8105775" cy="5324475"/>
          </a:xfrm>
          <a:prstGeom prst="rect">
            <a:avLst/>
          </a:prstGeom>
          <a:noFill/>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r>
              <a:rPr lang="en-US" dirty="0"/>
              <a:t>University Resources</a:t>
            </a:r>
          </a:p>
        </p:txBody>
      </p:sp>
      <p:sp>
        <p:nvSpPr>
          <p:cNvPr id="290819" name="Rectangle 3"/>
          <p:cNvSpPr>
            <a:spLocks noGrp="1" noChangeArrowheads="1"/>
          </p:cNvSpPr>
          <p:nvPr>
            <p:ph type="body" idx="1"/>
          </p:nvPr>
        </p:nvSpPr>
        <p:spPr/>
        <p:txBody>
          <a:bodyPr/>
          <a:lstStyle/>
          <a:p>
            <a:endParaRPr lang="en-US" sz="3200" b="1" dirty="0"/>
          </a:p>
          <a:p>
            <a:endParaRPr lang="en-US" sz="3200" b="1" dirty="0"/>
          </a:p>
          <a:p>
            <a:r>
              <a:rPr lang="en-US" sz="3200" b="1" dirty="0">
                <a:hlinkClick r:id="rId2"/>
              </a:rPr>
              <a:t>http://www.arm.com/support/university/</a:t>
            </a:r>
            <a:endParaRPr lang="en-US" sz="3200" b="1" dirty="0"/>
          </a:p>
          <a:p>
            <a:endParaRPr lang="en-US" sz="3200" b="1" dirty="0"/>
          </a:p>
          <a:p>
            <a:r>
              <a:rPr lang="en-US" sz="3200" b="1" dirty="0" smtClean="0">
                <a:hlinkClick r:id="rId3"/>
              </a:rPr>
              <a:t>University@arm.com</a:t>
            </a:r>
            <a:endParaRPr lang="en-US" sz="3200" b="1" dirty="0" smtClean="0"/>
          </a:p>
          <a:p>
            <a:endParaRPr lang="en-US" sz="3200" b="1" dirty="0" smtClean="0"/>
          </a:p>
          <a:p>
            <a:pPr>
              <a:buNone/>
            </a:pPr>
            <a:endParaRPr lang="en-US" sz="3600" b="1"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p:txBody>
          <a:bodyPr/>
          <a:lstStyle/>
          <a:p>
            <a:pPr eaLnBrk="1" hangingPunct="1"/>
            <a:r>
              <a:rPr lang="en-US" smtClean="0"/>
              <a:t>Your Future at ARM…</a:t>
            </a:r>
          </a:p>
        </p:txBody>
      </p:sp>
      <p:sp>
        <p:nvSpPr>
          <p:cNvPr id="3075" name="Content Placeholder 4"/>
          <p:cNvSpPr>
            <a:spLocks noGrp="1"/>
          </p:cNvSpPr>
          <p:nvPr>
            <p:ph idx="1"/>
          </p:nvPr>
        </p:nvSpPr>
        <p:spPr>
          <a:xfrm>
            <a:off x="217488" y="906463"/>
            <a:ext cx="8775700" cy="5951537"/>
          </a:xfrm>
        </p:spPr>
        <p:txBody>
          <a:bodyPr/>
          <a:lstStyle/>
          <a:p>
            <a:pPr eaLnBrk="1" hangingPunct="1"/>
            <a:r>
              <a:rPr lang="en-US" sz="2000" b="1" i="1" smtClean="0"/>
              <a:t>Graduate and Internship/Co-op Opportunities</a:t>
            </a:r>
          </a:p>
          <a:p>
            <a:pPr lvl="1" eaLnBrk="1" hangingPunct="1"/>
            <a:r>
              <a:rPr lang="en-US" sz="1800" smtClean="0"/>
              <a:t>Engineering: Memory, Validation, Performance, DFT, R&amp;D, GPU and more!</a:t>
            </a:r>
          </a:p>
          <a:p>
            <a:pPr lvl="1" eaLnBrk="1" hangingPunct="1"/>
            <a:r>
              <a:rPr lang="en-US" sz="1800" smtClean="0"/>
              <a:t>Sales and Marketing: Corporate and Technical</a:t>
            </a:r>
          </a:p>
          <a:p>
            <a:pPr lvl="1" eaLnBrk="1" hangingPunct="1"/>
            <a:r>
              <a:rPr lang="en-US" sz="1800" smtClean="0"/>
              <a:t>Corporate: IT, Patents, Services (Training and Support), and Human Resources</a:t>
            </a:r>
          </a:p>
          <a:p>
            <a:pPr eaLnBrk="1" hangingPunct="1"/>
            <a:endParaRPr lang="en-US" sz="1800" smtClean="0"/>
          </a:p>
          <a:p>
            <a:pPr eaLnBrk="1" hangingPunct="1"/>
            <a:r>
              <a:rPr lang="en-US" sz="2000" b="1" i="1" smtClean="0"/>
              <a:t>Incredible Culture and Comprehensive Benefit Package</a:t>
            </a:r>
          </a:p>
          <a:p>
            <a:pPr lvl="1" eaLnBrk="1" hangingPunct="1"/>
            <a:r>
              <a:rPr lang="en-US" sz="1800" smtClean="0"/>
              <a:t>Competitive Reward</a:t>
            </a:r>
          </a:p>
          <a:p>
            <a:pPr lvl="1" eaLnBrk="1" hangingPunct="1"/>
            <a:r>
              <a:rPr lang="en-US" sz="1800" smtClean="0"/>
              <a:t>Work/Life Balance</a:t>
            </a:r>
          </a:p>
          <a:p>
            <a:pPr lvl="1" eaLnBrk="1" hangingPunct="1"/>
            <a:r>
              <a:rPr lang="en-US" sz="1800" smtClean="0"/>
              <a:t>Personal Development</a:t>
            </a:r>
          </a:p>
          <a:p>
            <a:pPr lvl="1" eaLnBrk="1" hangingPunct="1"/>
            <a:r>
              <a:rPr lang="en-US" sz="1800" smtClean="0"/>
              <a:t>Brilliant Minds and Innovative Solutions</a:t>
            </a:r>
          </a:p>
          <a:p>
            <a:pPr eaLnBrk="1" hangingPunct="1"/>
            <a:endParaRPr lang="en-US" sz="1800" smtClean="0"/>
          </a:p>
          <a:p>
            <a:pPr eaLnBrk="1" hangingPunct="1"/>
            <a:r>
              <a:rPr lang="en-US" sz="2000" b="1" i="1" smtClean="0"/>
              <a:t>Keep in Touch!</a:t>
            </a:r>
          </a:p>
          <a:p>
            <a:pPr lvl="1" eaLnBrk="1" hangingPunct="1"/>
            <a:r>
              <a:rPr lang="en-US" sz="1800" smtClean="0"/>
              <a:t>www.arm.com/about/careers</a:t>
            </a:r>
          </a:p>
          <a:p>
            <a:pPr lvl="1" eaLnBrk="1" hangingPunct="1">
              <a:buFont typeface="Wingdings" pitchFamily="2" charset="2"/>
              <a:buNone/>
            </a:pPr>
            <a:endParaRPr lang="en-US" smtClean="0"/>
          </a:p>
        </p:txBody>
      </p:sp>
      <p:pic>
        <p:nvPicPr>
          <p:cNvPr id="3076" name="Image.jpg"/>
          <p:cNvPicPr>
            <a:picLocks noChangeAspect="1" noChangeArrowheads="1"/>
          </p:cNvPicPr>
          <p:nvPr/>
        </p:nvPicPr>
        <p:blipFill>
          <a:blip r:embed="rId2"/>
          <a:srcRect l="68994" t="49329" r="3999" b="25331"/>
          <a:stretch>
            <a:fillRect/>
          </a:stretch>
        </p:blipFill>
        <p:spPr bwMode="auto">
          <a:xfrm>
            <a:off x="5791200" y="3962400"/>
            <a:ext cx="3079750" cy="2322513"/>
          </a:xfrm>
          <a:prstGeom prst="rect">
            <a:avLst/>
          </a:prstGeom>
          <a:noFill/>
          <a:ln w="9525">
            <a:noFill/>
            <a:miter lim="800000"/>
            <a:headEnd/>
            <a:tailEnd/>
          </a:ln>
        </p:spPr>
      </p:pic>
      <p:pic>
        <p:nvPicPr>
          <p:cNvPr id="3077" name="Picture 4">
            <a:hlinkClick r:id="rId3"/>
          </p:cNvPr>
          <p:cNvPicPr>
            <a:picLocks noChangeAspect="1" noChangeArrowheads="1"/>
          </p:cNvPicPr>
          <p:nvPr/>
        </p:nvPicPr>
        <p:blipFill>
          <a:blip r:embed="rId4"/>
          <a:srcRect l="56250" t="49200" r="34500" b="39600"/>
          <a:stretch>
            <a:fillRect/>
          </a:stretch>
        </p:blipFill>
        <p:spPr bwMode="auto">
          <a:xfrm>
            <a:off x="914400" y="5867400"/>
            <a:ext cx="419100" cy="314325"/>
          </a:xfrm>
          <a:prstGeom prst="rect">
            <a:avLst/>
          </a:prstGeom>
          <a:noFill/>
          <a:ln w="9525">
            <a:noFill/>
            <a:miter lim="800000"/>
            <a:headEnd/>
            <a:tailEnd/>
          </a:ln>
        </p:spPr>
      </p:pic>
      <p:pic>
        <p:nvPicPr>
          <p:cNvPr id="3078" name="Picture 5">
            <a:hlinkClick r:id="rId5"/>
          </p:cNvPr>
          <p:cNvPicPr>
            <a:picLocks noChangeAspect="1" noChangeArrowheads="1"/>
          </p:cNvPicPr>
          <p:nvPr/>
        </p:nvPicPr>
        <p:blipFill>
          <a:blip r:embed="rId6"/>
          <a:srcRect l="28876" t="52800" r="63000" b="36000"/>
          <a:stretch>
            <a:fillRect/>
          </a:stretch>
        </p:blipFill>
        <p:spPr bwMode="auto">
          <a:xfrm>
            <a:off x="1600200" y="5867400"/>
            <a:ext cx="361950" cy="304800"/>
          </a:xfrm>
          <a:prstGeom prst="rect">
            <a:avLst/>
          </a:prstGeom>
          <a:noFill/>
          <a:ln w="9525">
            <a:noFill/>
            <a:miter lim="800000"/>
            <a:headEnd/>
            <a:tailEnd/>
          </a:ln>
        </p:spPr>
      </p:pic>
      <p:pic>
        <p:nvPicPr>
          <p:cNvPr id="3079" name="Picture 4"/>
          <p:cNvPicPr>
            <a:picLocks noChangeAspect="1" noChangeArrowheads="1"/>
          </p:cNvPicPr>
          <p:nvPr/>
        </p:nvPicPr>
        <p:blipFill>
          <a:blip r:embed="rId7"/>
          <a:srcRect l="3751" t="15938" r="88499" b="81563"/>
          <a:stretch>
            <a:fillRect/>
          </a:stretch>
        </p:blipFill>
        <p:spPr bwMode="auto">
          <a:xfrm>
            <a:off x="2209800" y="5927725"/>
            <a:ext cx="944563" cy="244475"/>
          </a:xfrm>
          <a:prstGeom prst="rect">
            <a:avLst/>
          </a:prstGeom>
          <a:noFill/>
          <a:ln w="19050" algn="ctr">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Connected Community all "/>
          <p:cNvPicPr>
            <a:picLocks noChangeAspect="1" noChangeArrowheads="1"/>
          </p:cNvPicPr>
          <p:nvPr/>
        </p:nvPicPr>
        <p:blipFill>
          <a:blip r:embed="rId3"/>
          <a:srcRect/>
          <a:stretch>
            <a:fillRect/>
          </a:stretch>
        </p:blipFill>
        <p:spPr bwMode="auto">
          <a:xfrm>
            <a:off x="0" y="822325"/>
            <a:ext cx="9144000" cy="5484813"/>
          </a:xfrm>
          <a:prstGeom prst="rect">
            <a:avLst/>
          </a:prstGeom>
          <a:noFill/>
        </p:spPr>
      </p:pic>
      <p:pic>
        <p:nvPicPr>
          <p:cNvPr id="225283" name="Picture 3" descr="Untitled-1"/>
          <p:cNvPicPr>
            <a:picLocks noChangeAspect="1" noChangeArrowheads="1"/>
          </p:cNvPicPr>
          <p:nvPr/>
        </p:nvPicPr>
        <p:blipFill>
          <a:blip r:embed="rId4"/>
          <a:srcRect/>
          <a:stretch>
            <a:fillRect/>
          </a:stretch>
        </p:blipFill>
        <p:spPr bwMode="auto">
          <a:xfrm>
            <a:off x="-179388" y="519113"/>
            <a:ext cx="10261601" cy="6143625"/>
          </a:xfrm>
          <a:prstGeom prst="rect">
            <a:avLst/>
          </a:prstGeom>
          <a:noFill/>
        </p:spPr>
      </p:pic>
      <p:pic>
        <p:nvPicPr>
          <p:cNvPr id="225284" name="Picture 4" descr="devicefuturetry"/>
          <p:cNvPicPr>
            <a:picLocks noChangeAspect="1" noChangeArrowheads="1"/>
          </p:cNvPicPr>
          <p:nvPr/>
        </p:nvPicPr>
        <p:blipFill>
          <a:blip r:embed="rId5"/>
          <a:srcRect/>
          <a:stretch>
            <a:fillRect/>
          </a:stretch>
        </p:blipFill>
        <p:spPr bwMode="auto">
          <a:xfrm>
            <a:off x="2185988" y="2930525"/>
            <a:ext cx="5341937" cy="3371850"/>
          </a:xfrm>
          <a:prstGeom prst="rect">
            <a:avLst/>
          </a:prstGeom>
          <a:noFill/>
        </p:spPr>
      </p:pic>
      <p:sp>
        <p:nvSpPr>
          <p:cNvPr id="225285" name="Rectangle 5"/>
          <p:cNvSpPr>
            <a:spLocks noGrp="1" noChangeArrowheads="1"/>
          </p:cNvSpPr>
          <p:nvPr>
            <p:ph type="title"/>
          </p:nvPr>
        </p:nvSpPr>
        <p:spPr/>
        <p:txBody>
          <a:bodyPr/>
          <a:lstStyle/>
          <a:p>
            <a:r>
              <a:rPr lang="en-GB"/>
              <a:t>ARM’s Activities</a:t>
            </a:r>
            <a:endParaRPr lang="en-US"/>
          </a:p>
        </p:txBody>
      </p:sp>
      <p:pic>
        <p:nvPicPr>
          <p:cNvPr id="225286" name="Picture 6" descr="devicefutureC"/>
          <p:cNvPicPr>
            <a:picLocks noChangeAspect="1" noChangeArrowheads="1"/>
          </p:cNvPicPr>
          <p:nvPr/>
        </p:nvPicPr>
        <p:blipFill>
          <a:blip r:embed="rId6"/>
          <a:srcRect/>
          <a:stretch>
            <a:fillRect/>
          </a:stretch>
        </p:blipFill>
        <p:spPr bwMode="auto">
          <a:xfrm>
            <a:off x="4702175" y="3779838"/>
            <a:ext cx="2028825" cy="1565275"/>
          </a:xfrm>
          <a:prstGeom prst="rect">
            <a:avLst/>
          </a:prstGeom>
          <a:noFill/>
        </p:spPr>
      </p:pic>
      <p:pic>
        <p:nvPicPr>
          <p:cNvPr id="225287" name="Picture 7" descr="devicefutureD"/>
          <p:cNvPicPr>
            <a:picLocks noChangeAspect="1" noChangeArrowheads="1"/>
          </p:cNvPicPr>
          <p:nvPr/>
        </p:nvPicPr>
        <p:blipFill>
          <a:blip r:embed="rId7"/>
          <a:srcRect/>
          <a:stretch>
            <a:fillRect/>
          </a:stretch>
        </p:blipFill>
        <p:spPr bwMode="auto">
          <a:xfrm>
            <a:off x="4721225" y="2886075"/>
            <a:ext cx="2006600" cy="1509713"/>
          </a:xfrm>
          <a:prstGeom prst="rect">
            <a:avLst/>
          </a:prstGeom>
          <a:noFill/>
        </p:spPr>
      </p:pic>
      <p:sp>
        <p:nvSpPr>
          <p:cNvPr id="225288" name="Rectangle 8"/>
          <p:cNvSpPr>
            <a:spLocks noChangeArrowheads="1"/>
          </p:cNvSpPr>
          <p:nvPr/>
        </p:nvSpPr>
        <p:spPr bwMode="invGray">
          <a:xfrm>
            <a:off x="5786438" y="4087813"/>
            <a:ext cx="877887" cy="330200"/>
          </a:xfrm>
          <a:prstGeom prst="rect">
            <a:avLst/>
          </a:prstGeom>
          <a:noFill/>
          <a:ln w="12700">
            <a:noFill/>
            <a:miter lim="800000"/>
            <a:headEnd/>
            <a:tailEnd/>
          </a:ln>
          <a:effectLst>
            <a:outerShdw dist="17961" dir="2700000" algn="ctr" rotWithShape="0">
              <a:srgbClr val="000000"/>
            </a:outerShdw>
          </a:effectLst>
        </p:spPr>
        <p:txBody>
          <a:bodyPr/>
          <a:lstStyle/>
          <a:p>
            <a:pPr eaLnBrk="0" hangingPunct="0">
              <a:lnSpc>
                <a:spcPct val="85000"/>
              </a:lnSpc>
              <a:spcBef>
                <a:spcPct val="65000"/>
              </a:spcBef>
              <a:buClr>
                <a:srgbClr val="FFCC00"/>
              </a:buClr>
              <a:buSzPct val="105000"/>
            </a:pPr>
            <a:r>
              <a:rPr lang="en-GB" sz="1000">
                <a:solidFill>
                  <a:schemeClr val="bg1"/>
                </a:solidFill>
              </a:rPr>
              <a:t>memory</a:t>
            </a:r>
            <a:endParaRPr lang="en-US" sz="1000">
              <a:solidFill>
                <a:schemeClr val="bg1"/>
              </a:solidFill>
            </a:endParaRPr>
          </a:p>
        </p:txBody>
      </p:sp>
      <p:sp>
        <p:nvSpPr>
          <p:cNvPr id="225289" name="Rectangle 9"/>
          <p:cNvSpPr>
            <a:spLocks noChangeArrowheads="1"/>
          </p:cNvSpPr>
          <p:nvPr/>
        </p:nvSpPr>
        <p:spPr bwMode="invGray">
          <a:xfrm>
            <a:off x="4799013" y="4803775"/>
            <a:ext cx="555625" cy="228600"/>
          </a:xfrm>
          <a:prstGeom prst="rect">
            <a:avLst/>
          </a:prstGeom>
          <a:noFill/>
          <a:ln w="12700">
            <a:noFill/>
            <a:miter lim="800000"/>
            <a:headEnd/>
            <a:tailEnd/>
          </a:ln>
          <a:effectLst>
            <a:outerShdw dist="17961" dir="2700000" algn="ctr" rotWithShape="0">
              <a:srgbClr val="000000"/>
            </a:outerShdw>
          </a:effectLst>
        </p:spPr>
        <p:txBody>
          <a:bodyPr/>
          <a:lstStyle/>
          <a:p>
            <a:pPr eaLnBrk="0" hangingPunct="0">
              <a:lnSpc>
                <a:spcPct val="85000"/>
              </a:lnSpc>
              <a:spcBef>
                <a:spcPct val="65000"/>
              </a:spcBef>
              <a:buClr>
                <a:srgbClr val="FFCC00"/>
              </a:buClr>
              <a:buSzPct val="105000"/>
            </a:pPr>
            <a:r>
              <a:rPr lang="en-GB" sz="1000">
                <a:solidFill>
                  <a:schemeClr val="bg1"/>
                </a:solidFill>
              </a:rPr>
              <a:t>SoC</a:t>
            </a:r>
            <a:endParaRPr lang="en-US" sz="1000">
              <a:solidFill>
                <a:schemeClr val="bg1"/>
              </a:solidFill>
            </a:endParaRPr>
          </a:p>
        </p:txBody>
      </p:sp>
      <p:sp>
        <p:nvSpPr>
          <p:cNvPr id="225290" name="Text Box 10"/>
          <p:cNvSpPr txBox="1">
            <a:spLocks noChangeArrowheads="1"/>
          </p:cNvSpPr>
          <p:nvPr/>
        </p:nvSpPr>
        <p:spPr bwMode="auto">
          <a:xfrm>
            <a:off x="312738" y="3902075"/>
            <a:ext cx="2301875" cy="1727200"/>
          </a:xfrm>
          <a:prstGeom prst="rect">
            <a:avLst/>
          </a:prstGeom>
          <a:noFill/>
          <a:ln w="12700" algn="ctr">
            <a:noFill/>
            <a:miter lim="800000"/>
            <a:headEnd/>
            <a:tailEnd/>
          </a:ln>
          <a:effectLst/>
        </p:spPr>
        <p:txBody>
          <a:bodyPr lIns="80167" tIns="40084" rIns="80167" bIns="40084">
            <a:spAutoFit/>
          </a:bodyPr>
          <a:lstStyle/>
          <a:p>
            <a:pPr algn="l" defTabSz="801688" eaLnBrk="0" fontAlgn="ctr" hangingPunct="0">
              <a:lnSpc>
                <a:spcPct val="80000"/>
              </a:lnSpc>
              <a:spcBef>
                <a:spcPct val="50000"/>
              </a:spcBef>
              <a:buClr>
                <a:schemeClr val="bg2"/>
              </a:buClr>
              <a:buSzPct val="125000"/>
              <a:buFont typeface="Wingdings" pitchFamily="2" charset="2"/>
              <a:buNone/>
            </a:pPr>
            <a:r>
              <a:rPr lang="en-GB" sz="1800">
                <a:solidFill>
                  <a:schemeClr val="tx1"/>
                </a:solidFill>
              </a:rPr>
              <a:t>Processors</a:t>
            </a:r>
          </a:p>
          <a:p>
            <a:pPr algn="l" defTabSz="801688" eaLnBrk="0" fontAlgn="ctr" hangingPunct="0">
              <a:lnSpc>
                <a:spcPct val="80000"/>
              </a:lnSpc>
              <a:spcBef>
                <a:spcPct val="50000"/>
              </a:spcBef>
              <a:buClr>
                <a:schemeClr val="bg2"/>
              </a:buClr>
              <a:buSzPct val="125000"/>
              <a:buFont typeface="Wingdings" pitchFamily="2" charset="2"/>
              <a:buNone/>
            </a:pPr>
            <a:r>
              <a:rPr lang="en-GB" sz="1800">
                <a:solidFill>
                  <a:schemeClr val="tx1"/>
                </a:solidFill>
              </a:rPr>
              <a:t>System Level IP:</a:t>
            </a:r>
          </a:p>
          <a:p>
            <a:pPr algn="l" defTabSz="801688" eaLnBrk="0" fontAlgn="ctr" hangingPunct="0">
              <a:lnSpc>
                <a:spcPct val="80000"/>
              </a:lnSpc>
              <a:spcBef>
                <a:spcPct val="50000"/>
              </a:spcBef>
              <a:buClr>
                <a:schemeClr val="bg2"/>
              </a:buClr>
              <a:buSzPct val="125000"/>
              <a:buFont typeface="Wingdings" pitchFamily="2" charset="2"/>
              <a:buNone/>
            </a:pPr>
            <a:r>
              <a:rPr lang="en-GB" sz="1800" b="0">
                <a:solidFill>
                  <a:schemeClr val="tx1"/>
                </a:solidFill>
              </a:rPr>
              <a:t>Data Engines</a:t>
            </a:r>
          </a:p>
          <a:p>
            <a:pPr algn="l" defTabSz="801688" eaLnBrk="0" fontAlgn="ctr" hangingPunct="0">
              <a:lnSpc>
                <a:spcPct val="80000"/>
              </a:lnSpc>
              <a:spcBef>
                <a:spcPct val="50000"/>
              </a:spcBef>
              <a:buClr>
                <a:schemeClr val="bg2"/>
              </a:buClr>
              <a:buSzPct val="125000"/>
              <a:buFont typeface="Wingdings" pitchFamily="2" charset="2"/>
              <a:buNone/>
            </a:pPr>
            <a:r>
              <a:rPr lang="en-GB" sz="1800" b="0">
                <a:solidFill>
                  <a:schemeClr val="tx1"/>
                </a:solidFill>
              </a:rPr>
              <a:t>Fabric</a:t>
            </a:r>
          </a:p>
          <a:p>
            <a:pPr algn="l" defTabSz="801688" eaLnBrk="0" fontAlgn="ctr" hangingPunct="0">
              <a:lnSpc>
                <a:spcPct val="80000"/>
              </a:lnSpc>
              <a:spcBef>
                <a:spcPct val="50000"/>
              </a:spcBef>
              <a:buClr>
                <a:schemeClr val="bg2"/>
              </a:buClr>
              <a:buSzPct val="125000"/>
              <a:buFont typeface="Wingdings" pitchFamily="2" charset="2"/>
              <a:buNone/>
            </a:pPr>
            <a:r>
              <a:rPr lang="en-GB" sz="1800" b="0">
                <a:solidFill>
                  <a:schemeClr val="tx1"/>
                </a:solidFill>
              </a:rPr>
              <a:t>3D Graphics</a:t>
            </a:r>
            <a:endParaRPr lang="en-US" sz="1800" b="0">
              <a:solidFill>
                <a:schemeClr val="tx1"/>
              </a:solidFill>
            </a:endParaRPr>
          </a:p>
        </p:txBody>
      </p:sp>
      <p:sp>
        <p:nvSpPr>
          <p:cNvPr id="225291" name="Text Box 11"/>
          <p:cNvSpPr txBox="1">
            <a:spLocks noChangeArrowheads="1"/>
          </p:cNvSpPr>
          <p:nvPr/>
        </p:nvSpPr>
        <p:spPr bwMode="auto">
          <a:xfrm>
            <a:off x="280988" y="5926138"/>
            <a:ext cx="2301875" cy="298450"/>
          </a:xfrm>
          <a:prstGeom prst="rect">
            <a:avLst/>
          </a:prstGeom>
          <a:noFill/>
          <a:ln w="12700" algn="ctr">
            <a:noFill/>
            <a:miter lim="800000"/>
            <a:headEnd/>
            <a:tailEnd/>
          </a:ln>
          <a:effectLst/>
        </p:spPr>
        <p:txBody>
          <a:bodyPr lIns="80167" tIns="40084" rIns="80167" bIns="40084">
            <a:spAutoFit/>
          </a:bodyPr>
          <a:lstStyle/>
          <a:p>
            <a:pPr algn="l" defTabSz="801688" eaLnBrk="0" fontAlgn="ctr" hangingPunct="0">
              <a:lnSpc>
                <a:spcPct val="80000"/>
              </a:lnSpc>
              <a:spcBef>
                <a:spcPct val="50000"/>
              </a:spcBef>
              <a:buClr>
                <a:schemeClr val="bg2"/>
              </a:buClr>
              <a:buSzPct val="125000"/>
              <a:buFont typeface="Wingdings" pitchFamily="2" charset="2"/>
              <a:buNone/>
            </a:pPr>
            <a:r>
              <a:rPr lang="en-GB" sz="1800">
                <a:solidFill>
                  <a:schemeClr val="tx1"/>
                </a:solidFill>
              </a:rPr>
              <a:t>Physical IP</a:t>
            </a:r>
            <a:endParaRPr lang="en-US" sz="1800" b="0">
              <a:solidFill>
                <a:schemeClr val="tx1"/>
              </a:solidFill>
            </a:endParaRPr>
          </a:p>
        </p:txBody>
      </p:sp>
      <p:sp>
        <p:nvSpPr>
          <p:cNvPr id="225292" name="Text Box 12"/>
          <p:cNvSpPr txBox="1">
            <a:spLocks noChangeArrowheads="1"/>
          </p:cNvSpPr>
          <p:nvPr/>
        </p:nvSpPr>
        <p:spPr bwMode="auto">
          <a:xfrm>
            <a:off x="7064375" y="2676525"/>
            <a:ext cx="1973263" cy="298450"/>
          </a:xfrm>
          <a:prstGeom prst="rect">
            <a:avLst/>
          </a:prstGeom>
          <a:noFill/>
          <a:ln w="12700" algn="ctr">
            <a:noFill/>
            <a:miter lim="800000"/>
            <a:headEnd/>
            <a:tailEnd/>
          </a:ln>
          <a:effectLst/>
        </p:spPr>
        <p:txBody>
          <a:bodyPr lIns="80167" tIns="40084" rIns="80167" bIns="40084">
            <a:spAutoFit/>
          </a:bodyPr>
          <a:lstStyle/>
          <a:p>
            <a:pPr algn="r" defTabSz="801688" eaLnBrk="0" fontAlgn="ctr" hangingPunct="0">
              <a:lnSpc>
                <a:spcPct val="80000"/>
              </a:lnSpc>
              <a:spcBef>
                <a:spcPct val="50000"/>
              </a:spcBef>
              <a:buClr>
                <a:schemeClr val="bg2"/>
              </a:buClr>
              <a:buSzPct val="125000"/>
              <a:buFont typeface="Wingdings" pitchFamily="2" charset="2"/>
              <a:buNone/>
            </a:pPr>
            <a:r>
              <a:rPr lang="en-GB" sz="1800">
                <a:solidFill>
                  <a:schemeClr val="tx1"/>
                </a:solidFill>
              </a:rPr>
              <a:t>Software IP</a:t>
            </a:r>
            <a:endParaRPr lang="en-US" sz="1800" b="0">
              <a:solidFill>
                <a:schemeClr val="tx1"/>
              </a:solidFill>
            </a:endParaRPr>
          </a:p>
        </p:txBody>
      </p:sp>
      <p:sp>
        <p:nvSpPr>
          <p:cNvPr id="225293" name="Text Box 13"/>
          <p:cNvSpPr txBox="1">
            <a:spLocks noChangeArrowheads="1"/>
          </p:cNvSpPr>
          <p:nvPr/>
        </p:nvSpPr>
        <p:spPr bwMode="auto">
          <a:xfrm>
            <a:off x="6748463" y="2244725"/>
            <a:ext cx="2379662" cy="298450"/>
          </a:xfrm>
          <a:prstGeom prst="rect">
            <a:avLst/>
          </a:prstGeom>
          <a:noFill/>
          <a:ln w="12700" algn="ctr">
            <a:noFill/>
            <a:miter lim="800000"/>
            <a:headEnd/>
            <a:tailEnd/>
          </a:ln>
          <a:effectLst/>
        </p:spPr>
        <p:txBody>
          <a:bodyPr lIns="80167" tIns="40084" rIns="80167" bIns="40084">
            <a:spAutoFit/>
          </a:bodyPr>
          <a:lstStyle/>
          <a:p>
            <a:pPr algn="l" defTabSz="801688" eaLnBrk="0" fontAlgn="ctr" hangingPunct="0">
              <a:lnSpc>
                <a:spcPct val="80000"/>
              </a:lnSpc>
              <a:spcBef>
                <a:spcPct val="50000"/>
              </a:spcBef>
              <a:buClr>
                <a:schemeClr val="bg2"/>
              </a:buClr>
              <a:buSzPct val="125000"/>
              <a:buFont typeface="Wingdings" pitchFamily="2" charset="2"/>
              <a:buNone/>
            </a:pPr>
            <a:r>
              <a:rPr lang="en-GB" sz="1800">
                <a:solidFill>
                  <a:schemeClr val="tx1"/>
                </a:solidFill>
              </a:rPr>
              <a:t>Development Tools</a:t>
            </a:r>
            <a:endParaRPr lang="en-US" sz="1800" b="0">
              <a:solidFill>
                <a:schemeClr val="tx1"/>
              </a:solidFill>
            </a:endParaRPr>
          </a:p>
        </p:txBody>
      </p:sp>
      <p:pic>
        <p:nvPicPr>
          <p:cNvPr id="225294" name="Picture 14" descr="devicefuturesoc"/>
          <p:cNvPicPr>
            <a:picLocks noChangeAspect="1" noChangeArrowheads="1"/>
          </p:cNvPicPr>
          <p:nvPr/>
        </p:nvPicPr>
        <p:blipFill>
          <a:blip r:embed="rId8"/>
          <a:srcRect/>
          <a:stretch>
            <a:fillRect/>
          </a:stretch>
        </p:blipFill>
        <p:spPr bwMode="auto">
          <a:xfrm>
            <a:off x="3541713" y="4978400"/>
            <a:ext cx="1497012" cy="830263"/>
          </a:xfrm>
          <a:prstGeom prst="rect">
            <a:avLst/>
          </a:prstGeom>
          <a:noFill/>
        </p:spPr>
      </p:pic>
      <p:pic>
        <p:nvPicPr>
          <p:cNvPr id="225295" name="Picture 15" descr="devicefuturegreencircle"/>
          <p:cNvPicPr>
            <a:picLocks noChangeAspect="1" noChangeArrowheads="1"/>
          </p:cNvPicPr>
          <p:nvPr/>
        </p:nvPicPr>
        <p:blipFill>
          <a:blip r:embed="rId9"/>
          <a:srcRect/>
          <a:stretch>
            <a:fillRect/>
          </a:stretch>
        </p:blipFill>
        <p:spPr bwMode="auto">
          <a:xfrm>
            <a:off x="4732338" y="4654550"/>
            <a:ext cx="777875" cy="503238"/>
          </a:xfrm>
          <a:prstGeom prst="rect">
            <a:avLst/>
          </a:prstGeom>
          <a:noFill/>
        </p:spPr>
      </p:pic>
      <p:pic>
        <p:nvPicPr>
          <p:cNvPr id="225296" name="Picture 16" descr="devicefuturephys"/>
          <p:cNvPicPr>
            <a:picLocks noChangeAspect="1" noChangeArrowheads="1"/>
          </p:cNvPicPr>
          <p:nvPr/>
        </p:nvPicPr>
        <p:blipFill>
          <a:blip r:embed="rId10"/>
          <a:srcRect/>
          <a:stretch>
            <a:fillRect/>
          </a:stretch>
        </p:blipFill>
        <p:spPr bwMode="auto">
          <a:xfrm>
            <a:off x="1838325" y="4995863"/>
            <a:ext cx="1768475" cy="976312"/>
          </a:xfrm>
          <a:prstGeom prst="rect">
            <a:avLst/>
          </a:prstGeom>
          <a:noFill/>
        </p:spPr>
      </p:pic>
      <p:grpSp>
        <p:nvGrpSpPr>
          <p:cNvPr id="225297" name="Group 17"/>
          <p:cNvGrpSpPr>
            <a:grpSpLocks/>
          </p:cNvGrpSpPr>
          <p:nvPr/>
        </p:nvGrpSpPr>
        <p:grpSpPr bwMode="auto">
          <a:xfrm>
            <a:off x="4689475" y="2092325"/>
            <a:ext cx="1914525" cy="1423988"/>
            <a:chOff x="2954" y="637"/>
            <a:chExt cx="1206" cy="897"/>
          </a:xfrm>
        </p:grpSpPr>
        <p:sp>
          <p:nvSpPr>
            <p:cNvPr id="225298" name="Freeform 18"/>
            <p:cNvSpPr>
              <a:spLocks/>
            </p:cNvSpPr>
            <p:nvPr/>
          </p:nvSpPr>
          <p:spPr bwMode="auto">
            <a:xfrm>
              <a:off x="2969" y="660"/>
              <a:ext cx="1169" cy="850"/>
            </a:xfrm>
            <a:custGeom>
              <a:avLst/>
              <a:gdLst/>
              <a:ahLst/>
              <a:cxnLst>
                <a:cxn ang="0">
                  <a:pos x="0" y="662"/>
                </a:cxn>
                <a:cxn ang="0">
                  <a:pos x="593" y="850"/>
                </a:cxn>
                <a:cxn ang="0">
                  <a:pos x="1169" y="137"/>
                </a:cxn>
                <a:cxn ang="0">
                  <a:pos x="650" y="0"/>
                </a:cxn>
                <a:cxn ang="0">
                  <a:pos x="0" y="662"/>
                </a:cxn>
              </a:cxnLst>
              <a:rect l="0" t="0" r="r" b="b"/>
              <a:pathLst>
                <a:path w="1169" h="850">
                  <a:moveTo>
                    <a:pt x="0" y="662"/>
                  </a:moveTo>
                  <a:lnTo>
                    <a:pt x="593" y="850"/>
                  </a:lnTo>
                  <a:lnTo>
                    <a:pt x="1169" y="137"/>
                  </a:lnTo>
                  <a:lnTo>
                    <a:pt x="650" y="0"/>
                  </a:lnTo>
                  <a:lnTo>
                    <a:pt x="0" y="662"/>
                  </a:lnTo>
                  <a:close/>
                </a:path>
              </a:pathLst>
            </a:custGeom>
            <a:solidFill>
              <a:schemeClr val="bg1"/>
            </a:solidFill>
            <a:ln w="12700" cap="flat" cmpd="sng">
              <a:solidFill>
                <a:srgbClr val="FD1E07"/>
              </a:solidFill>
              <a:prstDash val="solid"/>
              <a:round/>
              <a:headEnd/>
              <a:tailEnd/>
            </a:ln>
            <a:effectLst/>
          </p:spPr>
          <p:txBody>
            <a:bodyPr wrap="none" lIns="80167" tIns="40084" rIns="80167" bIns="40084" anchor="ctr">
              <a:spAutoFit/>
            </a:bodyPr>
            <a:lstStyle/>
            <a:p>
              <a:endParaRPr lang="en-US"/>
            </a:p>
          </p:txBody>
        </p:sp>
        <p:pic>
          <p:nvPicPr>
            <p:cNvPr id="225299" name="Picture 19" descr="devicefuturerv"/>
            <p:cNvPicPr>
              <a:picLocks noChangeAspect="1" noChangeArrowheads="1"/>
            </p:cNvPicPr>
            <p:nvPr/>
          </p:nvPicPr>
          <p:blipFill>
            <a:blip r:embed="rId11"/>
            <a:srcRect/>
            <a:stretch>
              <a:fillRect/>
            </a:stretch>
          </p:blipFill>
          <p:spPr bwMode="auto">
            <a:xfrm>
              <a:off x="2954" y="637"/>
              <a:ext cx="1206" cy="897"/>
            </a:xfrm>
            <a:prstGeom prst="rect">
              <a:avLst/>
            </a:prstGeom>
            <a:noFill/>
          </p:spPr>
        </p:pic>
      </p:grpSp>
      <p:sp>
        <p:nvSpPr>
          <p:cNvPr id="225300" name="Text Box 20"/>
          <p:cNvSpPr txBox="1">
            <a:spLocks noChangeArrowheads="1"/>
          </p:cNvSpPr>
          <p:nvPr/>
        </p:nvSpPr>
        <p:spPr bwMode="auto">
          <a:xfrm>
            <a:off x="6359525" y="1798638"/>
            <a:ext cx="2784475" cy="298450"/>
          </a:xfrm>
          <a:prstGeom prst="rect">
            <a:avLst/>
          </a:prstGeom>
          <a:noFill/>
          <a:ln w="12700" algn="ctr">
            <a:noFill/>
            <a:miter lim="800000"/>
            <a:headEnd/>
            <a:tailEnd/>
          </a:ln>
          <a:effectLst/>
        </p:spPr>
        <p:txBody>
          <a:bodyPr lIns="80167" tIns="40084" rIns="80167" bIns="40084">
            <a:spAutoFit/>
          </a:bodyPr>
          <a:lstStyle/>
          <a:p>
            <a:pPr algn="l" defTabSz="801688" eaLnBrk="0" fontAlgn="ctr" hangingPunct="0">
              <a:lnSpc>
                <a:spcPct val="80000"/>
              </a:lnSpc>
              <a:spcBef>
                <a:spcPct val="50000"/>
              </a:spcBef>
              <a:buClr>
                <a:schemeClr val="bg2"/>
              </a:buClr>
              <a:buSzPct val="125000"/>
              <a:buFont typeface="Wingdings" pitchFamily="2" charset="2"/>
              <a:buNone/>
            </a:pPr>
            <a:r>
              <a:rPr lang="en-GB" sz="1800">
                <a:solidFill>
                  <a:schemeClr val="tx1"/>
                </a:solidFill>
              </a:rPr>
              <a:t>Connected Community</a:t>
            </a:r>
            <a:endParaRPr lang="en-US" sz="1800" b="0">
              <a:solidFill>
                <a:schemeClr val="tx1"/>
              </a:solidFill>
            </a:endParaRPr>
          </a:p>
        </p:txBody>
      </p:sp>
      <p:pic>
        <p:nvPicPr>
          <p:cNvPr id="225301" name="Picture 21" descr="devicefuturegreencircle"/>
          <p:cNvPicPr>
            <a:picLocks noChangeAspect="1" noChangeArrowheads="1"/>
          </p:cNvPicPr>
          <p:nvPr/>
        </p:nvPicPr>
        <p:blipFill>
          <a:blip r:embed="rId9"/>
          <a:srcRect/>
          <a:stretch>
            <a:fillRect/>
          </a:stretch>
        </p:blipFill>
        <p:spPr bwMode="auto">
          <a:xfrm>
            <a:off x="4073525" y="5181600"/>
            <a:ext cx="777875" cy="5032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29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25294"/>
                                        </p:tgtEl>
                                        <p:attrNameLst>
                                          <p:attrName>style.visibility</p:attrName>
                                        </p:attrNameLst>
                                      </p:cBhvr>
                                      <p:to>
                                        <p:strVal val="visible"/>
                                      </p:to>
                                    </p:set>
                                    <p:animEffect transition="in" filter="fade">
                                      <p:cBhvr>
                                        <p:cTn id="9" dur="3000"/>
                                        <p:tgtEl>
                                          <p:spTgt spid="225294"/>
                                        </p:tgtEl>
                                      </p:cBhvr>
                                    </p:animEffect>
                                  </p:childTnLst>
                                </p:cTn>
                              </p:par>
                              <p:par>
                                <p:cTn id="10" presetID="0" presetClass="path" presetSubtype="0" accel="50000" decel="50000" fill="hold" nodeType="withEffect">
                                  <p:stCondLst>
                                    <p:cond delay="0"/>
                                  </p:stCondLst>
                                  <p:childTnLst>
                                    <p:animMotion origin="layout" path="M 0.09392 -0.06848 L -6.66667E-6 1.13347E-6 " pathEditMode="relative" ptsTypes="AA">
                                      <p:cBhvr>
                                        <p:cTn id="11" dur="2000" fill="hold"/>
                                        <p:tgtEl>
                                          <p:spTgt spid="225294"/>
                                        </p:tgtEl>
                                        <p:attrNameLst>
                                          <p:attrName>ppt_x</p:attrName>
                                          <p:attrName>ppt_y</p:attrName>
                                        </p:attrNameLst>
                                      </p:cBhvr>
                                    </p:animMotion>
                                  </p:childTnLst>
                                </p:cTn>
                              </p:par>
                              <p:par>
                                <p:cTn id="12" presetID="1" presetClass="entr" presetSubtype="0" fill="hold" grpId="0" nodeType="withEffect">
                                  <p:stCondLst>
                                    <p:cond delay="0"/>
                                  </p:stCondLst>
                                  <p:childTnLst>
                                    <p:set>
                                      <p:cBhvr>
                                        <p:cTn id="13" dur="1" fill="hold">
                                          <p:stCondLst>
                                            <p:cond delay="0"/>
                                          </p:stCondLst>
                                        </p:cTn>
                                        <p:tgtEl>
                                          <p:spTgt spid="22529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5301"/>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225296"/>
                                        </p:tgtEl>
                                        <p:attrNameLst>
                                          <p:attrName>style.visibility</p:attrName>
                                        </p:attrNameLst>
                                      </p:cBhvr>
                                      <p:to>
                                        <p:strVal val="visible"/>
                                      </p:to>
                                    </p:set>
                                    <p:animEffect transition="in" filter="fade">
                                      <p:cBhvr>
                                        <p:cTn id="20" dur="3000"/>
                                        <p:tgtEl>
                                          <p:spTgt spid="225296"/>
                                        </p:tgtEl>
                                      </p:cBhvr>
                                    </p:animEffect>
                                  </p:childTnLst>
                                </p:cTn>
                              </p:par>
                              <p:par>
                                <p:cTn id="21" presetID="0" presetClass="path" presetSubtype="0" accel="50000" decel="50000" fill="hold" nodeType="withEffect">
                                  <p:stCondLst>
                                    <p:cond delay="0"/>
                                  </p:stCondLst>
                                  <p:childTnLst>
                                    <p:animMotion origin="layout" path="M 0.17136 -0.01318 L -0.00433 0.00186 " pathEditMode="relative" ptsTypes="AA">
                                      <p:cBhvr>
                                        <p:cTn id="22" dur="2000" fill="hold"/>
                                        <p:tgtEl>
                                          <p:spTgt spid="225296"/>
                                        </p:tgtEl>
                                        <p:attrNameLst>
                                          <p:attrName>ppt_x</p:attrName>
                                          <p:attrName>ppt_y</p:attrName>
                                        </p:attrNameLst>
                                      </p:cBhvr>
                                    </p:animMotion>
                                  </p:childTnLst>
                                </p:cTn>
                              </p:par>
                              <p:par>
                                <p:cTn id="23" presetID="1" presetClass="entr" presetSubtype="0" fill="hold" grpId="0" nodeType="withEffect">
                                  <p:stCondLst>
                                    <p:cond delay="0"/>
                                  </p:stCondLst>
                                  <p:childTnLst>
                                    <p:set>
                                      <p:cBhvr>
                                        <p:cTn id="24" dur="1" fill="hold">
                                          <p:stCondLst>
                                            <p:cond delay="0"/>
                                          </p:stCondLst>
                                        </p:cTn>
                                        <p:tgtEl>
                                          <p:spTgt spid="22529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5286"/>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225287"/>
                                        </p:tgtEl>
                                        <p:attrNameLst>
                                          <p:attrName>style.visibility</p:attrName>
                                        </p:attrNameLst>
                                      </p:cBhvr>
                                      <p:to>
                                        <p:strVal val="visible"/>
                                      </p:to>
                                    </p:set>
                                    <p:animEffect transition="in" filter="fade">
                                      <p:cBhvr>
                                        <p:cTn id="31" dur="3000"/>
                                        <p:tgtEl>
                                          <p:spTgt spid="225287"/>
                                        </p:tgtEl>
                                      </p:cBhvr>
                                    </p:animEffect>
                                  </p:childTnLst>
                                </p:cTn>
                              </p:par>
                              <p:par>
                                <p:cTn id="32" presetID="0" presetClass="path" presetSubtype="0" accel="50000" decel="50000" fill="hold" nodeType="withEffect">
                                  <p:stCondLst>
                                    <p:cond delay="0"/>
                                  </p:stCondLst>
                                  <p:childTnLst>
                                    <p:animMotion origin="layout" path="M -2.77778E-7 0.14481 L -2.77778E-7 -2.63243E-6 " pathEditMode="relative" ptsTypes="AA">
                                      <p:cBhvr>
                                        <p:cTn id="33" dur="2000" fill="hold"/>
                                        <p:tgtEl>
                                          <p:spTgt spid="225287"/>
                                        </p:tgtEl>
                                        <p:attrNameLst>
                                          <p:attrName>ppt_x</p:attrName>
                                          <p:attrName>ppt_y</p:attrName>
                                        </p:attrNameLst>
                                      </p:cBhvr>
                                    </p:animMotion>
                                  </p:childTnLst>
                                </p:cTn>
                              </p:par>
                              <p:par>
                                <p:cTn id="34" presetID="1" presetClass="entr" presetSubtype="0" fill="hold" grpId="0" nodeType="withEffect">
                                  <p:stCondLst>
                                    <p:cond delay="0"/>
                                  </p:stCondLst>
                                  <p:childTnLst>
                                    <p:set>
                                      <p:cBhvr>
                                        <p:cTn id="35" dur="1" fill="hold">
                                          <p:stCondLst>
                                            <p:cond delay="0"/>
                                          </p:stCondLst>
                                        </p:cTn>
                                        <p:tgtEl>
                                          <p:spTgt spid="22529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5297"/>
                                        </p:tgtEl>
                                        <p:attrNameLst>
                                          <p:attrName>style.visibility</p:attrName>
                                        </p:attrNameLst>
                                      </p:cBhvr>
                                      <p:to>
                                        <p:strVal val="visible"/>
                                      </p:to>
                                    </p:set>
                                    <p:animEffect transition="in" filter="fade">
                                      <p:cBhvr>
                                        <p:cTn id="40" dur="3000"/>
                                        <p:tgtEl>
                                          <p:spTgt spid="225297"/>
                                        </p:tgtEl>
                                      </p:cBhvr>
                                    </p:animEffect>
                                  </p:childTnLst>
                                </p:cTn>
                              </p:par>
                              <p:par>
                                <p:cTn id="41" presetID="0" presetClass="path" presetSubtype="0" accel="50000" decel="50000" fill="hold" nodeType="withEffect">
                                  <p:stCondLst>
                                    <p:cond delay="0"/>
                                  </p:stCondLst>
                                  <p:childTnLst>
                                    <p:animMotion origin="layout" path="M 0.00851 0.28769 L 0.00851 1.86864E-6 " pathEditMode="relative" rAng="0" ptsTypes="AA">
                                      <p:cBhvr>
                                        <p:cTn id="42" dur="2000" fill="hold"/>
                                        <p:tgtEl>
                                          <p:spTgt spid="225297"/>
                                        </p:tgtEl>
                                        <p:attrNameLst>
                                          <p:attrName>ppt_x</p:attrName>
                                          <p:attrName>ppt_y</p:attrName>
                                        </p:attrNameLst>
                                      </p:cBhvr>
                                      <p:rCtr x="0" y="-144"/>
                                    </p:animMotion>
                                  </p:childTnLst>
                                </p:cTn>
                              </p:par>
                              <p:par>
                                <p:cTn id="43" presetID="1" presetClass="entr" presetSubtype="0" fill="hold" grpId="0" nodeType="withEffect">
                                  <p:stCondLst>
                                    <p:cond delay="0"/>
                                  </p:stCondLst>
                                  <p:childTnLst>
                                    <p:set>
                                      <p:cBhvr>
                                        <p:cTn id="44" dur="1" fill="hold">
                                          <p:stCondLst>
                                            <p:cond delay="0"/>
                                          </p:stCondLst>
                                        </p:cTn>
                                        <p:tgtEl>
                                          <p:spTgt spid="22529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5300"/>
                                        </p:tgtEl>
                                        <p:attrNameLst>
                                          <p:attrName>style.visibility</p:attrName>
                                        </p:attrNameLst>
                                      </p:cBhvr>
                                      <p:to>
                                        <p:strVal val="visible"/>
                                      </p:to>
                                    </p:set>
                                  </p:childTnLst>
                                </p:cTn>
                              </p:par>
                              <p:par>
                                <p:cTn id="49" presetID="10" presetClass="entr" presetSubtype="0" fill="hold" nodeType="withEffect">
                                  <p:stCondLst>
                                    <p:cond delay="0"/>
                                  </p:stCondLst>
                                  <p:childTnLst>
                                    <p:set>
                                      <p:cBhvr>
                                        <p:cTn id="50" dur="1" fill="hold">
                                          <p:stCondLst>
                                            <p:cond delay="0"/>
                                          </p:stCondLst>
                                        </p:cTn>
                                        <p:tgtEl>
                                          <p:spTgt spid="225282"/>
                                        </p:tgtEl>
                                        <p:attrNameLst>
                                          <p:attrName>style.visibility</p:attrName>
                                        </p:attrNameLst>
                                      </p:cBhvr>
                                      <p:to>
                                        <p:strVal val="visible"/>
                                      </p:to>
                                    </p:set>
                                    <p:animEffect transition="in" filter="fade">
                                      <p:cBhvr>
                                        <p:cTn id="51" dur="2000"/>
                                        <p:tgtEl>
                                          <p:spTgt spid="225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0" grpId="0"/>
      <p:bldP spid="225291" grpId="0"/>
      <p:bldP spid="225292" grpId="0"/>
      <p:bldP spid="225293" grpId="0"/>
      <p:bldP spid="22530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 Panda Board</a:t>
            </a:r>
            <a:endParaRPr lang="en-US" dirty="0"/>
          </a:p>
        </p:txBody>
      </p:sp>
      <p:pic>
        <p:nvPicPr>
          <p:cNvPr id="390146" name="Picture 2"/>
          <p:cNvPicPr>
            <a:picLocks noGrp="1" noChangeAspect="1" noChangeArrowheads="1"/>
          </p:cNvPicPr>
          <p:nvPr>
            <p:ph idx="1"/>
          </p:nvPr>
        </p:nvPicPr>
        <p:blipFill>
          <a:blip r:embed="rId2"/>
          <a:srcRect/>
          <a:stretch>
            <a:fillRect/>
          </a:stretch>
        </p:blipFill>
        <p:spPr bwMode="auto">
          <a:xfrm>
            <a:off x="2972574" y="1089764"/>
            <a:ext cx="6171426" cy="4947781"/>
          </a:xfrm>
          <a:prstGeom prst="rect">
            <a:avLst/>
          </a:prstGeom>
          <a:noFill/>
          <a:ln w="9525">
            <a:noFill/>
            <a:miter lim="800000"/>
            <a:headEnd/>
            <a:tailEnd/>
          </a:ln>
        </p:spPr>
      </p:pic>
      <p:sp>
        <p:nvSpPr>
          <p:cNvPr id="5" name="AutoShape 29"/>
          <p:cNvSpPr>
            <a:spLocks noChangeArrowheads="1"/>
          </p:cNvSpPr>
          <p:nvPr/>
        </p:nvSpPr>
        <p:spPr bwMode="auto">
          <a:xfrm>
            <a:off x="150312" y="889347"/>
            <a:ext cx="2818356" cy="3068877"/>
          </a:xfrm>
          <a:prstGeom prst="roundRect">
            <a:avLst>
              <a:gd name="adj" fmla="val 16667"/>
            </a:avLst>
          </a:prstGeom>
          <a:gradFill rotWithShape="1">
            <a:gsLst>
              <a:gs pos="0">
                <a:srgbClr val="DDDDDD"/>
              </a:gs>
              <a:gs pos="100000">
                <a:srgbClr val="AFAFAF"/>
              </a:gs>
            </a:gsLst>
            <a:lin ang="5400000" scaled="1"/>
          </a:gradFill>
          <a:ln w="28575">
            <a:solidFill>
              <a:srgbClr val="3399FF"/>
            </a:solidFill>
            <a:round/>
            <a:headEnd/>
            <a:tailEnd/>
          </a:ln>
        </p:spPr>
        <p:txBody>
          <a:bodyPr anchor="ctr"/>
          <a:lstStyle/>
          <a:p>
            <a:pPr algn="l">
              <a:lnSpc>
                <a:spcPct val="120000"/>
              </a:lnSpc>
              <a:buClr>
                <a:srgbClr val="00B0F0"/>
              </a:buClr>
            </a:pPr>
            <a:r>
              <a:rPr lang="en-US" sz="1600" u="sng" dirty="0" smtClean="0">
                <a:solidFill>
                  <a:schemeClr val="tx1"/>
                </a:solidFill>
              </a:rPr>
              <a:t>OMAP4430 </a:t>
            </a:r>
            <a:r>
              <a:rPr lang="en-US" sz="1600" u="sng" dirty="0">
                <a:solidFill>
                  <a:schemeClr val="tx1"/>
                </a:solidFill>
              </a:rPr>
              <a:t>Processor</a:t>
            </a:r>
          </a:p>
          <a:p>
            <a:pPr algn="l">
              <a:lnSpc>
                <a:spcPct val="120000"/>
              </a:lnSpc>
              <a:buClr>
                <a:srgbClr val="00B0F0"/>
              </a:buClr>
              <a:buFont typeface="Wingdings" pitchFamily="2" charset="2"/>
              <a:buChar char="§"/>
            </a:pPr>
            <a:r>
              <a:rPr lang="en-US" sz="1600" dirty="0">
                <a:solidFill>
                  <a:schemeClr val="tx1"/>
                </a:solidFill>
              </a:rPr>
              <a:t> </a:t>
            </a:r>
            <a:r>
              <a:rPr lang="en-US" sz="1600" dirty="0" smtClean="0">
                <a:solidFill>
                  <a:schemeClr val="tx1"/>
                </a:solidFill>
              </a:rPr>
              <a:t>1 GHz Dual-core ARM Cortex-A9 (NEON+VFP)</a:t>
            </a:r>
            <a:endParaRPr lang="en-US" sz="1600" dirty="0">
              <a:solidFill>
                <a:schemeClr val="tx1"/>
              </a:solidFill>
            </a:endParaRPr>
          </a:p>
          <a:p>
            <a:pPr algn="l">
              <a:lnSpc>
                <a:spcPct val="120000"/>
              </a:lnSpc>
              <a:buClr>
                <a:srgbClr val="00B0F0"/>
              </a:buClr>
              <a:buFont typeface="Wingdings" pitchFamily="2" charset="2"/>
              <a:buChar char="§"/>
            </a:pPr>
            <a:r>
              <a:rPr lang="en-US" sz="1600" dirty="0" smtClean="0">
                <a:solidFill>
                  <a:schemeClr val="tx1"/>
                </a:solidFill>
              </a:rPr>
              <a:t> C64x</a:t>
            </a:r>
            <a:r>
              <a:rPr lang="en-US" sz="1600" dirty="0">
                <a:solidFill>
                  <a:schemeClr val="tx1"/>
                </a:solidFill>
              </a:rPr>
              <a:t>+ </a:t>
            </a:r>
            <a:r>
              <a:rPr lang="en-US" sz="1600" dirty="0" smtClean="0">
                <a:solidFill>
                  <a:schemeClr val="tx1"/>
                </a:solidFill>
              </a:rPr>
              <a:t>DSP</a:t>
            </a:r>
          </a:p>
          <a:p>
            <a:pPr algn="l">
              <a:lnSpc>
                <a:spcPct val="120000"/>
              </a:lnSpc>
              <a:buClr>
                <a:srgbClr val="00B0F0"/>
              </a:buClr>
              <a:buFont typeface="Wingdings" pitchFamily="2" charset="2"/>
              <a:buChar char="§"/>
            </a:pPr>
            <a:r>
              <a:rPr lang="en-US" sz="1600" dirty="0" smtClean="0">
                <a:solidFill>
                  <a:schemeClr val="tx1"/>
                </a:solidFill>
              </a:rPr>
              <a:t> </a:t>
            </a:r>
            <a:r>
              <a:rPr lang="en-US" sz="1600" dirty="0" err="1" smtClean="0">
                <a:solidFill>
                  <a:schemeClr val="tx1"/>
                </a:solidFill>
              </a:rPr>
              <a:t>PowerVR</a:t>
            </a:r>
            <a:r>
              <a:rPr lang="en-US" sz="1600" dirty="0" smtClean="0">
                <a:solidFill>
                  <a:schemeClr val="tx1"/>
                </a:solidFill>
              </a:rPr>
              <a:t> SGX 3D GPU</a:t>
            </a:r>
          </a:p>
          <a:p>
            <a:pPr algn="l">
              <a:lnSpc>
                <a:spcPct val="120000"/>
              </a:lnSpc>
              <a:buClr>
                <a:srgbClr val="00B0F0"/>
              </a:buClr>
              <a:buFont typeface="Wingdings" pitchFamily="2" charset="2"/>
              <a:buChar char="§"/>
            </a:pPr>
            <a:r>
              <a:rPr lang="en-US" sz="1600" dirty="0" smtClean="0">
                <a:solidFill>
                  <a:schemeClr val="tx1"/>
                </a:solidFill>
              </a:rPr>
              <a:t> 1080p Video Support</a:t>
            </a:r>
            <a:endParaRPr lang="en-US" sz="1600" dirty="0">
              <a:solidFill>
                <a:schemeClr val="tx1"/>
              </a:solidFill>
            </a:endParaRPr>
          </a:p>
          <a:p>
            <a:pPr algn="l">
              <a:lnSpc>
                <a:spcPct val="120000"/>
              </a:lnSpc>
              <a:buClr>
                <a:srgbClr val="00B0F0"/>
              </a:buClr>
              <a:buFont typeface="Wingdings" pitchFamily="2" charset="2"/>
              <a:buChar char="§"/>
            </a:pPr>
            <a:endParaRPr lang="en-US" sz="1600" dirty="0">
              <a:solidFill>
                <a:schemeClr val="tx1"/>
              </a:solidFill>
            </a:endParaRPr>
          </a:p>
          <a:p>
            <a:pPr algn="l">
              <a:lnSpc>
                <a:spcPct val="120000"/>
              </a:lnSpc>
              <a:buClr>
                <a:srgbClr val="00B0F0"/>
              </a:buClr>
            </a:pPr>
            <a:r>
              <a:rPr lang="en-US" sz="1600" u="sng" dirty="0">
                <a:solidFill>
                  <a:schemeClr val="tx1"/>
                </a:solidFill>
              </a:rPr>
              <a:t>POP Memory</a:t>
            </a:r>
          </a:p>
          <a:p>
            <a:pPr algn="l">
              <a:lnSpc>
                <a:spcPct val="120000"/>
              </a:lnSpc>
              <a:buClr>
                <a:srgbClr val="00B0F0"/>
              </a:buClr>
              <a:buFont typeface="Wingdings" pitchFamily="2" charset="2"/>
              <a:buChar char="§"/>
            </a:pPr>
            <a:r>
              <a:rPr lang="en-US" sz="1600" dirty="0">
                <a:solidFill>
                  <a:schemeClr val="tx1"/>
                </a:solidFill>
              </a:rPr>
              <a:t> </a:t>
            </a:r>
            <a:r>
              <a:rPr lang="en-US" sz="1600" dirty="0" smtClean="0">
                <a:solidFill>
                  <a:schemeClr val="tx1"/>
                </a:solidFill>
              </a:rPr>
              <a:t>1 GB LPDDR2 RAM</a:t>
            </a:r>
            <a:endParaRPr lang="en-US" sz="1600" dirty="0">
              <a:solidFill>
                <a:schemeClr val="tx1"/>
              </a:solidFill>
            </a:endParaRPr>
          </a:p>
        </p:txBody>
      </p:sp>
      <p:sp>
        <p:nvSpPr>
          <p:cNvPr id="6" name="AutoShape 29"/>
          <p:cNvSpPr>
            <a:spLocks noChangeArrowheads="1"/>
          </p:cNvSpPr>
          <p:nvPr/>
        </p:nvSpPr>
        <p:spPr bwMode="auto">
          <a:xfrm>
            <a:off x="162837" y="4271375"/>
            <a:ext cx="2818902" cy="2004165"/>
          </a:xfrm>
          <a:prstGeom prst="roundRect">
            <a:avLst>
              <a:gd name="adj" fmla="val 16667"/>
            </a:avLst>
          </a:prstGeom>
          <a:gradFill rotWithShape="1">
            <a:gsLst>
              <a:gs pos="0">
                <a:srgbClr val="DDDDDD"/>
              </a:gs>
              <a:gs pos="100000">
                <a:srgbClr val="AFAFAF"/>
              </a:gs>
            </a:gsLst>
            <a:lin ang="5400000" scaled="1"/>
          </a:gradFill>
          <a:ln w="28575">
            <a:solidFill>
              <a:srgbClr val="3399FF"/>
            </a:solidFill>
            <a:round/>
            <a:headEnd/>
            <a:tailEnd/>
          </a:ln>
        </p:spPr>
        <p:txBody>
          <a:bodyPr anchor="ctr"/>
          <a:lstStyle/>
          <a:p>
            <a:pPr algn="l">
              <a:buClr>
                <a:srgbClr val="00B0F0"/>
              </a:buClr>
            </a:pPr>
            <a:r>
              <a:rPr lang="en-US" sz="1600" u="sng" dirty="0">
                <a:solidFill>
                  <a:schemeClr val="tx1"/>
                </a:solidFill>
              </a:rPr>
              <a:t>USB Powered</a:t>
            </a:r>
          </a:p>
          <a:p>
            <a:pPr algn="l">
              <a:buClr>
                <a:srgbClr val="00B0F0"/>
              </a:buClr>
              <a:buFont typeface="Wingdings" pitchFamily="2" charset="2"/>
              <a:buChar char="§"/>
            </a:pPr>
            <a:r>
              <a:rPr lang="en-US" sz="1500" dirty="0">
                <a:solidFill>
                  <a:schemeClr val="tx1"/>
                </a:solidFill>
              </a:rPr>
              <a:t> </a:t>
            </a:r>
            <a:r>
              <a:rPr lang="en-US" sz="1500" dirty="0" smtClean="0">
                <a:solidFill>
                  <a:schemeClr val="tx1"/>
                </a:solidFill>
              </a:rPr>
              <a:t>&lt; 4W max consumption</a:t>
            </a:r>
            <a:r>
              <a:rPr lang="en-US" sz="1500" dirty="0">
                <a:solidFill>
                  <a:schemeClr val="tx1"/>
                </a:solidFill>
              </a:rPr>
              <a:t> </a:t>
            </a:r>
            <a:r>
              <a:rPr lang="en-US" sz="1500" dirty="0" smtClean="0">
                <a:solidFill>
                  <a:schemeClr val="tx1"/>
                </a:solidFill>
              </a:rPr>
              <a:t>(OMAP small </a:t>
            </a:r>
            <a:r>
              <a:rPr lang="en-US" sz="1500" dirty="0">
                <a:solidFill>
                  <a:schemeClr val="tx1"/>
                </a:solidFill>
              </a:rPr>
              <a:t>% of </a:t>
            </a:r>
            <a:r>
              <a:rPr lang="en-US" sz="1500" dirty="0" smtClean="0">
                <a:solidFill>
                  <a:schemeClr val="tx1"/>
                </a:solidFill>
              </a:rPr>
              <a:t>that)</a:t>
            </a:r>
          </a:p>
          <a:p>
            <a:pPr algn="l">
              <a:buClr>
                <a:srgbClr val="00B0F0"/>
              </a:buClr>
              <a:buFont typeface="Wingdings" pitchFamily="2" charset="2"/>
              <a:buChar char="§"/>
            </a:pPr>
            <a:r>
              <a:rPr lang="en-US" sz="1500" dirty="0" smtClean="0">
                <a:solidFill>
                  <a:schemeClr val="tx1"/>
                </a:solidFill>
              </a:rPr>
              <a:t> Many </a:t>
            </a:r>
            <a:r>
              <a:rPr lang="en-US" sz="1500" dirty="0">
                <a:solidFill>
                  <a:schemeClr val="tx1"/>
                </a:solidFill>
              </a:rPr>
              <a:t>adapter </a:t>
            </a:r>
            <a:r>
              <a:rPr lang="en-US" sz="1500" dirty="0" smtClean="0">
                <a:solidFill>
                  <a:schemeClr val="tx1"/>
                </a:solidFill>
              </a:rPr>
              <a:t>options (Car</a:t>
            </a:r>
            <a:r>
              <a:rPr lang="en-US" sz="1500" dirty="0">
                <a:solidFill>
                  <a:schemeClr val="tx1"/>
                </a:solidFill>
              </a:rPr>
              <a:t>, wall, battery, solar, </a:t>
            </a:r>
            <a:r>
              <a:rPr lang="en-US" sz="1500" dirty="0" smtClean="0">
                <a:solidFill>
                  <a:schemeClr val="tx1"/>
                </a:solidFill>
              </a:rPr>
              <a:t>..)</a:t>
            </a:r>
            <a:endParaRPr lang="en-US" sz="1500" dirty="0">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r>
              <a:rPr lang="en-US" dirty="0"/>
              <a:t>Project Ideas Using </a:t>
            </a:r>
            <a:r>
              <a:rPr lang="en-US" dirty="0" smtClean="0"/>
              <a:t>Panda</a:t>
            </a:r>
            <a:endParaRPr lang="en-US" dirty="0"/>
          </a:p>
        </p:txBody>
      </p:sp>
      <p:sp>
        <p:nvSpPr>
          <p:cNvPr id="300035" name="Rectangle 3"/>
          <p:cNvSpPr>
            <a:spLocks noGrp="1" noChangeArrowheads="1"/>
          </p:cNvSpPr>
          <p:nvPr>
            <p:ph type="body" idx="1"/>
          </p:nvPr>
        </p:nvSpPr>
        <p:spPr/>
        <p:txBody>
          <a:bodyPr/>
          <a:lstStyle/>
          <a:p>
            <a:r>
              <a:rPr lang="en-US" b="1" dirty="0"/>
              <a:t>OS Projects</a:t>
            </a:r>
          </a:p>
          <a:p>
            <a:pPr lvl="1"/>
            <a:r>
              <a:rPr lang="en-US" dirty="0"/>
              <a:t>OS porting to ARM/Cortex (TI OMAP</a:t>
            </a:r>
            <a:r>
              <a:rPr lang="en-US" dirty="0" smtClean="0"/>
              <a:t>)</a:t>
            </a:r>
            <a:endParaRPr lang="en-US" dirty="0"/>
          </a:p>
          <a:p>
            <a:pPr lvl="1"/>
            <a:r>
              <a:rPr lang="en-US" dirty="0" err="1"/>
              <a:t>MythTV</a:t>
            </a:r>
            <a:r>
              <a:rPr lang="en-US" dirty="0"/>
              <a:t> system</a:t>
            </a:r>
          </a:p>
          <a:p>
            <a:pPr lvl="1"/>
            <a:r>
              <a:rPr lang="en-US" dirty="0"/>
              <a:t>“</a:t>
            </a:r>
            <a:r>
              <a:rPr lang="en-US" dirty="0" smtClean="0"/>
              <a:t>Super-Panda” </a:t>
            </a:r>
            <a:r>
              <a:rPr lang="en-US" dirty="0"/>
              <a:t>– stack of </a:t>
            </a:r>
            <a:r>
              <a:rPr lang="en-US" dirty="0" smtClean="0"/>
              <a:t>Pandas </a:t>
            </a:r>
            <a:r>
              <a:rPr lang="en-US" dirty="0"/>
              <a:t>as compute engine and task </a:t>
            </a:r>
            <a:r>
              <a:rPr lang="en-US" dirty="0" smtClean="0"/>
              <a:t>distribution</a:t>
            </a:r>
          </a:p>
          <a:p>
            <a:pPr lvl="1"/>
            <a:r>
              <a:rPr lang="en-US" dirty="0" smtClean="0"/>
              <a:t>Linux applications</a:t>
            </a:r>
            <a:endParaRPr lang="en-US" dirty="0"/>
          </a:p>
          <a:p>
            <a:endParaRPr lang="en-US" b="1" dirty="0"/>
          </a:p>
          <a:p>
            <a:r>
              <a:rPr lang="en-US" b="1" dirty="0"/>
              <a:t>NEON Optimization Projects</a:t>
            </a:r>
          </a:p>
          <a:p>
            <a:pPr lvl="1"/>
            <a:r>
              <a:rPr lang="en-US" dirty="0"/>
              <a:t>Codec optimization in </a:t>
            </a:r>
            <a:r>
              <a:rPr lang="en-US" dirty="0" err="1"/>
              <a:t>ffmpeg</a:t>
            </a:r>
            <a:r>
              <a:rPr lang="en-US" dirty="0"/>
              <a:t> (pick your favorite codec)</a:t>
            </a:r>
          </a:p>
          <a:p>
            <a:pPr lvl="1"/>
            <a:r>
              <a:rPr lang="en-US" dirty="0"/>
              <a:t>Voice and image recognition</a:t>
            </a:r>
          </a:p>
          <a:p>
            <a:pPr lvl="1"/>
            <a:r>
              <a:rPr lang="en-US" dirty="0"/>
              <a:t>Open-source Flash player optimizations (</a:t>
            </a:r>
            <a:r>
              <a:rPr lang="en-US" dirty="0" err="1"/>
              <a:t>swfdec</a:t>
            </a:r>
            <a:r>
              <a:rPr lang="en-US" dirty="0"/>
              <a:t>)</a:t>
            </a:r>
          </a:p>
          <a:p>
            <a:pPr lvl="1">
              <a:buFont typeface="Wingdings" pitchFamily="2" charset="2"/>
              <a:buNone/>
            </a:pPr>
            <a:endParaRPr lang="en-US" dirty="0"/>
          </a:p>
          <a:p>
            <a:pPr lvl="1">
              <a:buFont typeface="Wingdings" pitchFamily="2" charset="2"/>
              <a:buNone/>
            </a:pP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0" y="0"/>
            <a:ext cx="9144000" cy="6432550"/>
          </a:xfrm>
          <a:prstGeom prst="rect">
            <a:avLst/>
          </a:prstGeom>
          <a:solidFill>
            <a:srgbClr val="128DAB"/>
          </a:solidFill>
          <a:ln w="9525">
            <a:noFill/>
            <a:miter lim="800000"/>
            <a:headEnd/>
            <a:tailEnd/>
          </a:ln>
          <a:effectLst/>
        </p:spPr>
        <p:txBody>
          <a:bodyPr wrap="none" anchor="ctr"/>
          <a:lstStyle/>
          <a:p>
            <a:endParaRPr lang="en-US"/>
          </a:p>
        </p:txBody>
      </p:sp>
      <p:sp>
        <p:nvSpPr>
          <p:cNvPr id="217091" name="Rectangle 3"/>
          <p:cNvSpPr>
            <a:spLocks noChangeArrowheads="1"/>
          </p:cNvSpPr>
          <p:nvPr/>
        </p:nvSpPr>
        <p:spPr bwMode="auto">
          <a:xfrm>
            <a:off x="0" y="3170238"/>
            <a:ext cx="4222750" cy="3678237"/>
          </a:xfrm>
          <a:prstGeom prst="rect">
            <a:avLst/>
          </a:prstGeom>
          <a:solidFill>
            <a:srgbClr val="128DAB"/>
          </a:solidFill>
          <a:ln w="9525">
            <a:noFill/>
            <a:miter lim="800000"/>
            <a:headEnd/>
            <a:tailEnd/>
          </a:ln>
          <a:effectLst/>
        </p:spPr>
        <p:txBody>
          <a:bodyPr wrap="none" anchor="ctr"/>
          <a:lstStyle/>
          <a:p>
            <a:endParaRPr lang="en-US"/>
          </a:p>
        </p:txBody>
      </p:sp>
      <p:sp>
        <p:nvSpPr>
          <p:cNvPr id="217092" name="Oval 4"/>
          <p:cNvSpPr>
            <a:spLocks noChangeArrowheads="1"/>
          </p:cNvSpPr>
          <p:nvPr/>
        </p:nvSpPr>
        <p:spPr bwMode="auto">
          <a:xfrm>
            <a:off x="-2049463" y="3219450"/>
            <a:ext cx="6327776" cy="6321425"/>
          </a:xfrm>
          <a:prstGeom prst="ellipse">
            <a:avLst/>
          </a:prstGeom>
          <a:gradFill rotWithShape="1">
            <a:gsLst>
              <a:gs pos="0">
                <a:schemeClr val="bg1"/>
              </a:gs>
              <a:gs pos="100000">
                <a:srgbClr val="128DAB"/>
              </a:gs>
            </a:gsLst>
            <a:path path="shape">
              <a:fillToRect l="50000" t="50000" r="50000" b="50000"/>
            </a:path>
          </a:gradFill>
          <a:ln w="9525">
            <a:noFill/>
            <a:round/>
            <a:headEnd/>
            <a:tailEnd/>
          </a:ln>
          <a:effectLst/>
        </p:spPr>
        <p:txBody>
          <a:bodyPr wrap="none" anchor="ctr"/>
          <a:lstStyle/>
          <a:p>
            <a:endParaRPr lang="en-US"/>
          </a:p>
        </p:txBody>
      </p:sp>
      <p:pic>
        <p:nvPicPr>
          <p:cNvPr id="217093" name="Picture 5" descr="Globe"/>
          <p:cNvPicPr>
            <a:picLocks noChangeAspect="1" noChangeArrowheads="1"/>
          </p:cNvPicPr>
          <p:nvPr/>
        </p:nvPicPr>
        <p:blipFill>
          <a:blip r:embed="rId3"/>
          <a:srcRect/>
          <a:stretch>
            <a:fillRect/>
          </a:stretch>
        </p:blipFill>
        <p:spPr bwMode="auto">
          <a:xfrm>
            <a:off x="0" y="4754563"/>
            <a:ext cx="2773363" cy="2103437"/>
          </a:xfrm>
          <a:prstGeom prst="rect">
            <a:avLst/>
          </a:prstGeom>
          <a:noFill/>
        </p:spPr>
      </p:pic>
      <p:sp>
        <p:nvSpPr>
          <p:cNvPr id="217094" name="Text Box 6"/>
          <p:cNvSpPr txBox="1">
            <a:spLocks noChangeArrowheads="1"/>
          </p:cNvSpPr>
          <p:nvPr/>
        </p:nvSpPr>
        <p:spPr bwMode="auto">
          <a:xfrm>
            <a:off x="4100513" y="2865438"/>
            <a:ext cx="944562" cy="701675"/>
          </a:xfrm>
          <a:prstGeom prst="rect">
            <a:avLst/>
          </a:prstGeom>
          <a:noFill/>
          <a:ln w="9525">
            <a:noFill/>
            <a:miter lim="800000"/>
            <a:headEnd/>
            <a:tailEnd/>
          </a:ln>
          <a:effectLst/>
        </p:spPr>
        <p:txBody>
          <a:bodyPr wrap="none">
            <a:spAutoFit/>
          </a:bodyPr>
          <a:lstStyle/>
          <a:p>
            <a:pPr algn="l"/>
            <a:r>
              <a:rPr lang="en-US" sz="4000">
                <a:solidFill>
                  <a:schemeClr val="bg1"/>
                </a:solidFill>
              </a:rPr>
              <a:t>Fin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p:txBody>
          <a:bodyPr/>
          <a:lstStyle/>
          <a:p>
            <a:r>
              <a:rPr lang="en-GB"/>
              <a:t>Nokia N95 Multimedia Computer </a:t>
            </a:r>
          </a:p>
        </p:txBody>
      </p:sp>
      <p:sp>
        <p:nvSpPr>
          <p:cNvPr id="313347" name="Text Box 3"/>
          <p:cNvSpPr txBox="1">
            <a:spLocks noChangeArrowheads="1"/>
          </p:cNvSpPr>
          <p:nvPr/>
        </p:nvSpPr>
        <p:spPr bwMode="auto">
          <a:xfrm>
            <a:off x="2425700" y="2433638"/>
            <a:ext cx="2506663" cy="996950"/>
          </a:xfrm>
          <a:prstGeom prst="rect">
            <a:avLst/>
          </a:prstGeom>
          <a:noFill/>
          <a:ln w="12700" algn="ctr">
            <a:noFill/>
            <a:miter lim="800000"/>
            <a:headEnd/>
            <a:tailEnd/>
          </a:ln>
        </p:spPr>
        <p:txBody>
          <a:bodyPr lIns="80167" tIns="40084" rIns="80167" bIns="40084">
            <a:spAutoFit/>
          </a:bodyPr>
          <a:lstStyle/>
          <a:p>
            <a:pPr defTabSz="801688"/>
            <a:r>
              <a:rPr lang="en-US" sz="1600">
                <a:cs typeface="Arial" pitchFamily="34" charset="0"/>
              </a:rPr>
              <a:t>Symbian OS™ v9.2</a:t>
            </a:r>
          </a:p>
          <a:p>
            <a:pPr defTabSz="801688"/>
            <a:r>
              <a:rPr lang="en-GB" sz="1100">
                <a:cs typeface="Arial" pitchFamily="34" charset="0"/>
              </a:rPr>
              <a:t>Operating System supporting ARM processor-based mobile devices, developed using </a:t>
            </a:r>
            <a:r>
              <a:rPr lang="en-US" sz="1100">
                <a:cs typeface="Arial" pitchFamily="34" charset="0"/>
              </a:rPr>
              <a:t>ARM® RealView® Compilation Tools </a:t>
            </a:r>
          </a:p>
        </p:txBody>
      </p:sp>
      <p:sp>
        <p:nvSpPr>
          <p:cNvPr id="313348" name="Text Box 5"/>
          <p:cNvSpPr txBox="1">
            <a:spLocks noChangeArrowheads="1"/>
          </p:cNvSpPr>
          <p:nvPr/>
        </p:nvSpPr>
        <p:spPr bwMode="auto">
          <a:xfrm>
            <a:off x="2401888" y="863600"/>
            <a:ext cx="2552700" cy="1536700"/>
          </a:xfrm>
          <a:prstGeom prst="rect">
            <a:avLst/>
          </a:prstGeom>
          <a:noFill/>
          <a:ln w="12700" algn="ctr">
            <a:noFill/>
            <a:miter lim="800000"/>
            <a:headEnd/>
            <a:tailEnd/>
          </a:ln>
        </p:spPr>
        <p:txBody>
          <a:bodyPr lIns="80167" tIns="40084" rIns="80167" bIns="40084">
            <a:spAutoFit/>
          </a:bodyPr>
          <a:lstStyle/>
          <a:p>
            <a:pPr defTabSz="801688"/>
            <a:r>
              <a:rPr lang="en-US" sz="1600">
                <a:cs typeface="Arial" pitchFamily="34" charset="0"/>
              </a:rPr>
              <a:t>OMAP™ 2420 Applications Processor</a:t>
            </a:r>
          </a:p>
          <a:p>
            <a:pPr defTabSz="801688"/>
            <a:r>
              <a:rPr lang="en-US" sz="1200">
                <a:cs typeface="Arial" pitchFamily="34" charset="0"/>
              </a:rPr>
              <a:t>ARM1136</a:t>
            </a:r>
            <a:r>
              <a:rPr lang="en-US" sz="1200" baseline="26000">
                <a:cs typeface="Arial" pitchFamily="34" charset="0"/>
              </a:rPr>
              <a:t>™</a:t>
            </a:r>
            <a:r>
              <a:rPr lang="en-US" sz="1200">
                <a:cs typeface="Arial" pitchFamily="34" charset="0"/>
              </a:rPr>
              <a:t> processor-based SoC, developed using Magma ® </a:t>
            </a:r>
            <a:r>
              <a:rPr lang="en-US" sz="1200">
                <a:cs typeface="Times New Roman" pitchFamily="18" charset="0"/>
              </a:rPr>
              <a:t>Blast</a:t>
            </a:r>
            <a:r>
              <a:rPr lang="en-US" sz="1200">
                <a:cs typeface="Arial" pitchFamily="34" charset="0"/>
              </a:rPr>
              <a:t>® family</a:t>
            </a:r>
            <a:r>
              <a:rPr lang="en-GB" sz="1600">
                <a:cs typeface="Arial" pitchFamily="34" charset="0"/>
              </a:rPr>
              <a:t> </a:t>
            </a:r>
            <a:r>
              <a:rPr lang="en-US" sz="1200">
                <a:cs typeface="Times New Roman" pitchFamily="18" charset="0"/>
              </a:rPr>
              <a:t>and </a:t>
            </a:r>
            <a:r>
              <a:rPr lang="en-US" sz="1200">
                <a:cs typeface="Arial" pitchFamily="34" charset="0"/>
              </a:rPr>
              <a:t>winner of 2005 INSIGHT Award for ‘Most Innovative SoC’ </a:t>
            </a:r>
          </a:p>
        </p:txBody>
      </p:sp>
      <p:sp>
        <p:nvSpPr>
          <p:cNvPr id="313349" name="Text Box 6"/>
          <p:cNvSpPr txBox="1">
            <a:spLocks noChangeArrowheads="1"/>
          </p:cNvSpPr>
          <p:nvPr/>
        </p:nvSpPr>
        <p:spPr bwMode="auto">
          <a:xfrm>
            <a:off x="0" y="5903913"/>
            <a:ext cx="4876800" cy="457200"/>
          </a:xfrm>
          <a:prstGeom prst="rect">
            <a:avLst/>
          </a:prstGeom>
          <a:noFill/>
          <a:ln w="38100" algn="ctr">
            <a:noFill/>
            <a:miter lim="800000"/>
            <a:headEnd/>
            <a:tailEnd/>
          </a:ln>
        </p:spPr>
        <p:txBody>
          <a:bodyPr>
            <a:spAutoFit/>
          </a:bodyPr>
          <a:lstStyle/>
          <a:p>
            <a:pPr>
              <a:spcBef>
                <a:spcPct val="25000"/>
              </a:spcBef>
            </a:pPr>
            <a:r>
              <a:rPr lang="en-GB" sz="2400">
                <a:cs typeface="Arial" pitchFamily="34" charset="0"/>
              </a:rPr>
              <a:t>Connect. Collaborate. Create.</a:t>
            </a:r>
          </a:p>
        </p:txBody>
      </p:sp>
      <p:sp>
        <p:nvSpPr>
          <p:cNvPr id="313350" name="Text Box 7"/>
          <p:cNvSpPr txBox="1">
            <a:spLocks noChangeArrowheads="1"/>
          </p:cNvSpPr>
          <p:nvPr/>
        </p:nvSpPr>
        <p:spPr bwMode="auto">
          <a:xfrm>
            <a:off x="2411413" y="4238625"/>
            <a:ext cx="2520950" cy="658813"/>
          </a:xfrm>
          <a:prstGeom prst="rect">
            <a:avLst/>
          </a:prstGeom>
          <a:noFill/>
          <a:ln w="12700" algn="ctr">
            <a:noFill/>
            <a:miter lim="800000"/>
            <a:headEnd/>
            <a:tailEnd/>
          </a:ln>
        </p:spPr>
        <p:txBody>
          <a:bodyPr lIns="80167" tIns="40084" rIns="80167" bIns="40084">
            <a:spAutoFit/>
          </a:bodyPr>
          <a:lstStyle/>
          <a:p>
            <a:pPr defTabSz="801688"/>
            <a:r>
              <a:rPr lang="en-US" sz="1600">
                <a:cs typeface="Arial" pitchFamily="34" charset="0"/>
              </a:rPr>
              <a:t>Mobiclip™</a:t>
            </a:r>
            <a:r>
              <a:rPr lang="en-US" sz="1200">
                <a:cs typeface="Arial" pitchFamily="34" charset="0"/>
              </a:rPr>
              <a:t> </a:t>
            </a:r>
            <a:r>
              <a:rPr lang="en-US" sz="1600">
                <a:cs typeface="Arial" pitchFamily="34" charset="0"/>
              </a:rPr>
              <a:t>Video Codec</a:t>
            </a:r>
          </a:p>
          <a:p>
            <a:pPr defTabSz="801688"/>
            <a:r>
              <a:rPr lang="en-GB" sz="1200">
                <a:cs typeface="Arial" pitchFamily="34" charset="0"/>
              </a:rPr>
              <a:t>Software video codec for ARM processor-based mobile devices</a:t>
            </a:r>
            <a:endParaRPr lang="en-US" sz="1200">
              <a:cs typeface="Arial" pitchFamily="34" charset="0"/>
            </a:endParaRPr>
          </a:p>
        </p:txBody>
      </p:sp>
      <p:pic>
        <p:nvPicPr>
          <p:cNvPr id="313351" name="Picture 8" descr="Texas Instruments"/>
          <p:cNvPicPr>
            <a:picLocks noChangeAspect="1" noChangeArrowheads="1"/>
          </p:cNvPicPr>
          <p:nvPr/>
        </p:nvPicPr>
        <p:blipFill>
          <a:blip r:embed="rId3"/>
          <a:srcRect/>
          <a:stretch>
            <a:fillRect/>
          </a:stretch>
        </p:blipFill>
        <p:spPr bwMode="auto">
          <a:xfrm>
            <a:off x="401638" y="822325"/>
            <a:ext cx="1846262" cy="627063"/>
          </a:xfrm>
          <a:prstGeom prst="rect">
            <a:avLst/>
          </a:prstGeom>
          <a:noFill/>
          <a:ln w="9525">
            <a:noFill/>
            <a:miter lim="800000"/>
            <a:headEnd/>
            <a:tailEnd/>
          </a:ln>
        </p:spPr>
      </p:pic>
      <p:pic>
        <p:nvPicPr>
          <p:cNvPr id="313352" name="Picture 9" descr="symbian"/>
          <p:cNvPicPr>
            <a:picLocks noChangeAspect="1" noChangeArrowheads="1"/>
          </p:cNvPicPr>
          <p:nvPr/>
        </p:nvPicPr>
        <p:blipFill>
          <a:blip r:embed="rId4"/>
          <a:srcRect/>
          <a:stretch>
            <a:fillRect/>
          </a:stretch>
        </p:blipFill>
        <p:spPr bwMode="auto">
          <a:xfrm>
            <a:off x="469900" y="2663825"/>
            <a:ext cx="1709738" cy="476250"/>
          </a:xfrm>
          <a:prstGeom prst="rect">
            <a:avLst/>
          </a:prstGeom>
          <a:noFill/>
          <a:ln w="9525">
            <a:noFill/>
            <a:miter lim="800000"/>
            <a:headEnd/>
            <a:tailEnd/>
          </a:ln>
        </p:spPr>
      </p:pic>
      <p:pic>
        <p:nvPicPr>
          <p:cNvPr id="313353" name="Picture 10" descr="nokia"/>
          <p:cNvPicPr>
            <a:picLocks noChangeAspect="1" noChangeArrowheads="1"/>
          </p:cNvPicPr>
          <p:nvPr/>
        </p:nvPicPr>
        <p:blipFill>
          <a:blip r:embed="rId5"/>
          <a:srcRect/>
          <a:stretch>
            <a:fillRect/>
          </a:stretch>
        </p:blipFill>
        <p:spPr bwMode="auto">
          <a:xfrm>
            <a:off x="6634163" y="5580063"/>
            <a:ext cx="1889125" cy="560387"/>
          </a:xfrm>
          <a:prstGeom prst="rect">
            <a:avLst/>
          </a:prstGeom>
          <a:noFill/>
          <a:ln w="9525">
            <a:noFill/>
            <a:miter lim="800000"/>
            <a:headEnd/>
            <a:tailEnd/>
          </a:ln>
        </p:spPr>
      </p:pic>
      <p:pic>
        <p:nvPicPr>
          <p:cNvPr id="313354" name="Picture 11" descr="actimagine"/>
          <p:cNvPicPr>
            <a:picLocks noChangeAspect="1" noChangeArrowheads="1"/>
          </p:cNvPicPr>
          <p:nvPr/>
        </p:nvPicPr>
        <p:blipFill>
          <a:blip r:embed="rId6"/>
          <a:srcRect/>
          <a:stretch>
            <a:fillRect/>
          </a:stretch>
        </p:blipFill>
        <p:spPr bwMode="auto">
          <a:xfrm>
            <a:off x="468313" y="4238625"/>
            <a:ext cx="1711325" cy="566738"/>
          </a:xfrm>
          <a:prstGeom prst="rect">
            <a:avLst/>
          </a:prstGeom>
          <a:noFill/>
          <a:ln w="9525">
            <a:noFill/>
            <a:miter lim="800000"/>
            <a:headEnd/>
            <a:tailEnd/>
          </a:ln>
        </p:spPr>
      </p:pic>
      <p:pic>
        <p:nvPicPr>
          <p:cNvPr id="313355" name="Picture 12" descr="si_logo"/>
          <p:cNvPicPr>
            <a:picLocks noChangeAspect="1" noChangeArrowheads="1"/>
          </p:cNvPicPr>
          <p:nvPr/>
        </p:nvPicPr>
        <p:blipFill>
          <a:blip r:embed="rId7"/>
          <a:srcRect/>
          <a:stretch>
            <a:fillRect/>
          </a:stretch>
        </p:blipFill>
        <p:spPr bwMode="auto">
          <a:xfrm>
            <a:off x="1422400" y="1493838"/>
            <a:ext cx="674688" cy="387350"/>
          </a:xfrm>
          <a:prstGeom prst="rect">
            <a:avLst/>
          </a:prstGeom>
          <a:noFill/>
          <a:ln w="9525">
            <a:noFill/>
            <a:miter lim="800000"/>
            <a:headEnd/>
            <a:tailEnd/>
          </a:ln>
        </p:spPr>
      </p:pic>
      <p:pic>
        <p:nvPicPr>
          <p:cNvPr id="313356" name="Picture 13" descr="omapcolor"/>
          <p:cNvPicPr>
            <a:picLocks noChangeAspect="1" noChangeArrowheads="1"/>
          </p:cNvPicPr>
          <p:nvPr/>
        </p:nvPicPr>
        <p:blipFill>
          <a:blip r:embed="rId8"/>
          <a:srcRect/>
          <a:stretch>
            <a:fillRect/>
          </a:stretch>
        </p:blipFill>
        <p:spPr bwMode="auto">
          <a:xfrm>
            <a:off x="522288" y="1493838"/>
            <a:ext cx="674687" cy="309562"/>
          </a:xfrm>
          <a:prstGeom prst="rect">
            <a:avLst/>
          </a:prstGeom>
          <a:noFill/>
          <a:ln w="9525">
            <a:noFill/>
            <a:miter lim="800000"/>
            <a:headEnd/>
            <a:tailEnd/>
          </a:ln>
        </p:spPr>
      </p:pic>
      <p:sp>
        <p:nvSpPr>
          <p:cNvPr id="313357" name="Text Box 14"/>
          <p:cNvSpPr txBox="1">
            <a:spLocks noChangeArrowheads="1"/>
          </p:cNvSpPr>
          <p:nvPr/>
        </p:nvSpPr>
        <p:spPr bwMode="auto">
          <a:xfrm>
            <a:off x="2411413" y="5003800"/>
            <a:ext cx="2746375" cy="658813"/>
          </a:xfrm>
          <a:prstGeom prst="rect">
            <a:avLst/>
          </a:prstGeom>
          <a:noFill/>
          <a:ln w="12700" algn="ctr">
            <a:noFill/>
            <a:miter lim="800000"/>
            <a:headEnd/>
            <a:tailEnd/>
          </a:ln>
        </p:spPr>
        <p:txBody>
          <a:bodyPr lIns="80167" tIns="40084" rIns="80167" bIns="40084">
            <a:spAutoFit/>
          </a:bodyPr>
          <a:lstStyle/>
          <a:p>
            <a:pPr defTabSz="801688"/>
            <a:r>
              <a:rPr lang="en-US" sz="1600">
                <a:cs typeface="Arial" pitchFamily="34" charset="0"/>
              </a:rPr>
              <a:t>ST WLAN Solution</a:t>
            </a:r>
          </a:p>
          <a:p>
            <a:pPr defTabSz="801688"/>
            <a:r>
              <a:rPr lang="en-GB" sz="1200">
                <a:cs typeface="Arial" pitchFamily="34" charset="0"/>
              </a:rPr>
              <a:t>Ultra-low power 802.11b/g WLAN chip with ARM9</a:t>
            </a:r>
            <a:r>
              <a:rPr lang="en-US" sz="1200" baseline="26000">
                <a:cs typeface="Arial" pitchFamily="34" charset="0"/>
              </a:rPr>
              <a:t>™</a:t>
            </a:r>
            <a:r>
              <a:rPr lang="en-GB" sz="1200">
                <a:cs typeface="Arial" pitchFamily="34" charset="0"/>
              </a:rPr>
              <a:t> processor-based MAC</a:t>
            </a:r>
            <a:endParaRPr lang="en-US" sz="1200">
              <a:cs typeface="Arial" pitchFamily="34" charset="0"/>
            </a:endParaRPr>
          </a:p>
        </p:txBody>
      </p:sp>
      <p:pic>
        <p:nvPicPr>
          <p:cNvPr id="313358" name="Picture 15" descr="ST"/>
          <p:cNvPicPr>
            <a:picLocks noChangeAspect="1" noChangeArrowheads="1"/>
          </p:cNvPicPr>
          <p:nvPr/>
        </p:nvPicPr>
        <p:blipFill>
          <a:blip r:embed="rId9"/>
          <a:srcRect/>
          <a:stretch>
            <a:fillRect/>
          </a:stretch>
        </p:blipFill>
        <p:spPr bwMode="auto">
          <a:xfrm>
            <a:off x="784225" y="5014913"/>
            <a:ext cx="1081088" cy="638175"/>
          </a:xfrm>
          <a:prstGeom prst="rect">
            <a:avLst/>
          </a:prstGeom>
          <a:noFill/>
          <a:ln w="9525">
            <a:noFill/>
            <a:miter lim="800000"/>
            <a:headEnd/>
            <a:tailEnd/>
          </a:ln>
        </p:spPr>
      </p:pic>
      <p:sp>
        <p:nvSpPr>
          <p:cNvPr id="313359" name="Text Box 19"/>
          <p:cNvSpPr txBox="1">
            <a:spLocks noChangeArrowheads="1"/>
          </p:cNvSpPr>
          <p:nvPr/>
        </p:nvSpPr>
        <p:spPr bwMode="auto">
          <a:xfrm>
            <a:off x="2417763" y="3473450"/>
            <a:ext cx="2520950" cy="658813"/>
          </a:xfrm>
          <a:prstGeom prst="rect">
            <a:avLst/>
          </a:prstGeom>
          <a:noFill/>
          <a:ln w="12700" algn="ctr">
            <a:noFill/>
            <a:miter lim="800000"/>
            <a:headEnd/>
            <a:tailEnd/>
          </a:ln>
        </p:spPr>
        <p:txBody>
          <a:bodyPr lIns="80167" tIns="40084" rIns="80167" bIns="40084">
            <a:spAutoFit/>
          </a:bodyPr>
          <a:lstStyle/>
          <a:p>
            <a:pPr defTabSz="801688"/>
            <a:r>
              <a:rPr lang="en-US" sz="1600">
                <a:cs typeface="Arial" pitchFamily="34" charset="0"/>
              </a:rPr>
              <a:t>S60™</a:t>
            </a:r>
            <a:r>
              <a:rPr lang="en-US" sz="1200">
                <a:cs typeface="Arial" pitchFamily="34" charset="0"/>
              </a:rPr>
              <a:t> 3</a:t>
            </a:r>
            <a:r>
              <a:rPr lang="en-US" sz="1200" baseline="30000">
                <a:cs typeface="Arial" pitchFamily="34" charset="0"/>
              </a:rPr>
              <a:t>rd</a:t>
            </a:r>
            <a:r>
              <a:rPr lang="en-US" sz="1200">
                <a:cs typeface="Arial" pitchFamily="34" charset="0"/>
              </a:rPr>
              <a:t> Edition</a:t>
            </a:r>
            <a:endParaRPr lang="en-US" sz="1600">
              <a:cs typeface="Arial" pitchFamily="34" charset="0"/>
            </a:endParaRPr>
          </a:p>
          <a:p>
            <a:pPr defTabSz="801688"/>
            <a:r>
              <a:rPr lang="en-GB" sz="1200">
                <a:cs typeface="Arial" pitchFamily="34" charset="0"/>
              </a:rPr>
              <a:t>S60 Platform supporting ARM processor-based mobile devices</a:t>
            </a:r>
            <a:endParaRPr lang="en-US" sz="1200">
              <a:cs typeface="Arial" pitchFamily="34" charset="0"/>
            </a:endParaRPr>
          </a:p>
        </p:txBody>
      </p:sp>
      <p:pic>
        <p:nvPicPr>
          <p:cNvPr id="313360" name="Picture 20" descr="magma"/>
          <p:cNvPicPr>
            <a:picLocks noChangeAspect="1" noChangeArrowheads="1"/>
          </p:cNvPicPr>
          <p:nvPr/>
        </p:nvPicPr>
        <p:blipFill>
          <a:blip r:embed="rId10"/>
          <a:srcRect/>
          <a:stretch>
            <a:fillRect/>
          </a:stretch>
        </p:blipFill>
        <p:spPr bwMode="auto">
          <a:xfrm>
            <a:off x="492125" y="1898650"/>
            <a:ext cx="1665288" cy="458788"/>
          </a:xfrm>
          <a:prstGeom prst="rect">
            <a:avLst/>
          </a:prstGeom>
          <a:noFill/>
          <a:ln w="9525">
            <a:noFill/>
            <a:miter lim="800000"/>
            <a:headEnd/>
            <a:tailEnd/>
          </a:ln>
        </p:spPr>
      </p:pic>
      <p:pic>
        <p:nvPicPr>
          <p:cNvPr id="313361" name="Picture 21" descr="02_Nokia_N95_8GB_Menu"/>
          <p:cNvPicPr>
            <a:picLocks noChangeAspect="1" noChangeArrowheads="1"/>
          </p:cNvPicPr>
          <p:nvPr/>
        </p:nvPicPr>
        <p:blipFill>
          <a:blip r:embed="rId11"/>
          <a:srcRect/>
          <a:stretch>
            <a:fillRect/>
          </a:stretch>
        </p:blipFill>
        <p:spPr bwMode="auto">
          <a:xfrm>
            <a:off x="6453188" y="1479550"/>
            <a:ext cx="2222500" cy="3960813"/>
          </a:xfrm>
          <a:prstGeom prst="rect">
            <a:avLst/>
          </a:prstGeom>
          <a:noFill/>
          <a:ln w="9525">
            <a:noFill/>
            <a:miter lim="800000"/>
            <a:headEnd/>
            <a:tailEnd/>
          </a:ln>
        </p:spPr>
      </p:pic>
      <p:pic>
        <p:nvPicPr>
          <p:cNvPr id="313362" name="Picture 22" descr="S60_RGB"/>
          <p:cNvPicPr>
            <a:picLocks noChangeAspect="1" noChangeArrowheads="1"/>
          </p:cNvPicPr>
          <p:nvPr/>
        </p:nvPicPr>
        <p:blipFill>
          <a:blip r:embed="rId12"/>
          <a:srcRect/>
          <a:stretch>
            <a:fillRect/>
          </a:stretch>
        </p:blipFill>
        <p:spPr bwMode="auto">
          <a:xfrm>
            <a:off x="717550" y="3332163"/>
            <a:ext cx="1214438" cy="8683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9" descr="Beagleboard title slide graphic v3"/>
          <p:cNvPicPr>
            <a:picLocks noChangeAspect="1" noChangeArrowheads="1"/>
          </p:cNvPicPr>
          <p:nvPr/>
        </p:nvPicPr>
        <p:blipFill>
          <a:blip r:embed="rId3"/>
          <a:srcRect/>
          <a:stretch>
            <a:fillRect/>
          </a:stretch>
        </p:blipFill>
        <p:spPr bwMode="auto">
          <a:xfrm>
            <a:off x="-9525" y="0"/>
            <a:ext cx="9163050" cy="3057525"/>
          </a:xfrm>
          <a:prstGeom prst="rect">
            <a:avLst/>
          </a:prstGeom>
          <a:noFill/>
          <a:ln w="9525">
            <a:noFill/>
            <a:miter lim="800000"/>
            <a:headEnd/>
            <a:tailEnd/>
          </a:ln>
        </p:spPr>
      </p:pic>
      <p:sp>
        <p:nvSpPr>
          <p:cNvPr id="291843" name="Rectangle 30"/>
          <p:cNvSpPr>
            <a:spLocks noChangeArrowheads="1"/>
          </p:cNvSpPr>
          <p:nvPr/>
        </p:nvSpPr>
        <p:spPr bwMode="auto">
          <a:xfrm>
            <a:off x="0" y="3038475"/>
            <a:ext cx="9144000" cy="3819525"/>
          </a:xfrm>
          <a:prstGeom prst="rect">
            <a:avLst/>
          </a:prstGeom>
          <a:solidFill>
            <a:schemeClr val="tx1"/>
          </a:solidFill>
          <a:ln w="9525">
            <a:noFill/>
            <a:miter lim="800000"/>
            <a:headEnd/>
            <a:tailEnd/>
          </a:ln>
        </p:spPr>
        <p:txBody>
          <a:bodyPr wrap="none" anchor="ctr"/>
          <a:lstStyle/>
          <a:p>
            <a:pPr>
              <a:spcBef>
                <a:spcPct val="50000"/>
              </a:spcBef>
            </a:pPr>
            <a:endParaRPr lang="en-US" sz="1200">
              <a:solidFill>
                <a:srgbClr val="FF0000"/>
              </a:solidFill>
            </a:endParaRPr>
          </a:p>
        </p:txBody>
      </p:sp>
      <p:sp>
        <p:nvSpPr>
          <p:cNvPr id="291844" name="Line 7"/>
          <p:cNvSpPr>
            <a:spLocks noChangeShapeType="1"/>
          </p:cNvSpPr>
          <p:nvPr/>
        </p:nvSpPr>
        <p:spPr bwMode="auto">
          <a:xfrm>
            <a:off x="0" y="3043238"/>
            <a:ext cx="9144000" cy="0"/>
          </a:xfrm>
          <a:prstGeom prst="line">
            <a:avLst/>
          </a:prstGeom>
          <a:noFill/>
          <a:ln w="76200">
            <a:solidFill>
              <a:schemeClr val="bg1"/>
            </a:solidFill>
            <a:round/>
            <a:headEnd/>
            <a:tailEnd/>
          </a:ln>
        </p:spPr>
        <p:txBody>
          <a:bodyPr/>
          <a:lstStyle/>
          <a:p>
            <a:endParaRPr lang="en-US"/>
          </a:p>
        </p:txBody>
      </p:sp>
      <p:pic>
        <p:nvPicPr>
          <p:cNvPr id="291845" name="Picture 28" descr="beagle-board-character [Converted]"/>
          <p:cNvPicPr>
            <a:picLocks noChangeAspect="1" noChangeArrowheads="1"/>
          </p:cNvPicPr>
          <p:nvPr/>
        </p:nvPicPr>
        <p:blipFill>
          <a:blip r:embed="rId4"/>
          <a:srcRect/>
          <a:stretch>
            <a:fillRect/>
          </a:stretch>
        </p:blipFill>
        <p:spPr bwMode="auto">
          <a:xfrm>
            <a:off x="6248400" y="0"/>
            <a:ext cx="2511425" cy="3429000"/>
          </a:xfrm>
          <a:prstGeom prst="rect">
            <a:avLst/>
          </a:prstGeom>
          <a:noFill/>
          <a:ln w="9525">
            <a:noFill/>
            <a:miter lim="800000"/>
            <a:headEnd/>
            <a:tailEnd/>
          </a:ln>
        </p:spPr>
      </p:pic>
      <p:sp>
        <p:nvSpPr>
          <p:cNvPr id="291846" name="Rectangle 6"/>
          <p:cNvSpPr>
            <a:spLocks noGrp="1" noChangeArrowheads="1"/>
          </p:cNvSpPr>
          <p:nvPr>
            <p:ph type="ctrTitle" idx="4294967295"/>
          </p:nvPr>
        </p:nvSpPr>
        <p:spPr>
          <a:xfrm>
            <a:off x="0" y="3030538"/>
            <a:ext cx="9144000" cy="2333625"/>
          </a:xfrm>
        </p:spPr>
        <p:txBody>
          <a:bodyPr wrap="square"/>
          <a:lstStyle/>
          <a:p>
            <a:pPr algn="ctr"/>
            <a:r>
              <a:rPr lang="en-US" sz="6200">
                <a:solidFill>
                  <a:schemeClr val="bg1"/>
                </a:solidFill>
              </a:rPr>
              <a:t>Beagle Board</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new blue oval copy"/>
          <p:cNvPicPr>
            <a:picLocks noChangeArrowheads="1"/>
          </p:cNvPicPr>
          <p:nvPr/>
        </p:nvPicPr>
        <p:blipFill>
          <a:blip r:embed="rId3"/>
          <a:srcRect/>
          <a:stretch>
            <a:fillRect/>
          </a:stretch>
        </p:blipFill>
        <p:spPr bwMode="auto">
          <a:xfrm>
            <a:off x="714375" y="909638"/>
            <a:ext cx="7680325" cy="5848350"/>
          </a:xfrm>
          <a:prstGeom prst="rect">
            <a:avLst/>
          </a:prstGeom>
          <a:noFill/>
          <a:ln w="9525">
            <a:noFill/>
            <a:miter lim="800000"/>
            <a:headEnd/>
            <a:tailEnd/>
          </a:ln>
        </p:spPr>
      </p:pic>
      <p:sp>
        <p:nvSpPr>
          <p:cNvPr id="31" name="Oval 30"/>
          <p:cNvSpPr/>
          <p:nvPr/>
        </p:nvSpPr>
        <p:spPr>
          <a:xfrm>
            <a:off x="76200" y="3505200"/>
            <a:ext cx="2438400" cy="914400"/>
          </a:xfrm>
          <a:prstGeom prst="ellipse">
            <a:avLst/>
          </a:prstGeom>
          <a:gradFill flip="none" rotWithShape="1">
            <a:gsLst>
              <a:gs pos="17000">
                <a:schemeClr val="bg1"/>
              </a:gs>
              <a:gs pos="8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endParaRPr lang="en-US" sz="1200">
              <a:solidFill>
                <a:srgbClr val="FFFFFF"/>
              </a:solidFill>
              <a:latin typeface="Arial" pitchFamily="34" charset="0"/>
              <a:ea typeface="MS PGothic" pitchFamily="34" charset="-128"/>
            </a:endParaRPr>
          </a:p>
        </p:txBody>
      </p:sp>
      <p:grpSp>
        <p:nvGrpSpPr>
          <p:cNvPr id="4" name="Group 26"/>
          <p:cNvGrpSpPr>
            <a:grpSpLocks/>
          </p:cNvGrpSpPr>
          <p:nvPr/>
        </p:nvGrpSpPr>
        <p:grpSpPr bwMode="auto">
          <a:xfrm>
            <a:off x="2514600" y="838200"/>
            <a:ext cx="936625" cy="531813"/>
            <a:chOff x="5776066" y="1395670"/>
            <a:chExt cx="936625" cy="531813"/>
          </a:xfrm>
        </p:grpSpPr>
        <p:sp>
          <p:nvSpPr>
            <p:cNvPr id="531480" name="Oval 24"/>
            <p:cNvSpPr>
              <a:spLocks noChangeArrowheads="1"/>
            </p:cNvSpPr>
            <p:nvPr/>
          </p:nvSpPr>
          <p:spPr bwMode="auto">
            <a:xfrm>
              <a:off x="5776066" y="1395670"/>
              <a:ext cx="936625" cy="531813"/>
            </a:xfrm>
            <a:prstGeom prst="ellipse">
              <a:avLst/>
            </a:prstGeom>
            <a:solidFill>
              <a:srgbClr val="00B0F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softRound"/>
            </a:sp3d>
          </p:spPr>
          <p:txBody>
            <a:bodyPr wrap="none" anchor="ctr"/>
            <a:lstStyle/>
            <a:p>
              <a:pPr>
                <a:spcBef>
                  <a:spcPct val="50000"/>
                </a:spcBef>
              </a:pPr>
              <a:endParaRPr lang="en-US" sz="2400">
                <a:solidFill>
                  <a:schemeClr val="bg1"/>
                </a:solidFill>
                <a:latin typeface="Times" pitchFamily="18" charset="0"/>
              </a:endParaRPr>
            </a:p>
          </p:txBody>
        </p:sp>
        <p:sp>
          <p:nvSpPr>
            <p:cNvPr id="293898" name="Text Box 19"/>
            <p:cNvSpPr txBox="1">
              <a:spLocks noChangeArrowheads="1"/>
            </p:cNvSpPr>
            <p:nvPr/>
          </p:nvSpPr>
          <p:spPr bwMode="auto">
            <a:xfrm>
              <a:off x="5783836" y="1424078"/>
              <a:ext cx="874713" cy="461666"/>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Calibri" pitchFamily="34" charset="0"/>
                  <a:sym typeface="Wingdings" pitchFamily="2" charset="2"/>
                </a:rPr>
                <a:t>$149</a:t>
              </a:r>
              <a:endParaRPr lang="en-US" sz="2400">
                <a:solidFill>
                  <a:schemeClr val="bg1"/>
                </a:solidFill>
                <a:latin typeface="Calibri" pitchFamily="34" charset="0"/>
              </a:endParaRPr>
            </a:p>
          </p:txBody>
        </p:sp>
      </p:grpSp>
      <p:sp>
        <p:nvSpPr>
          <p:cNvPr id="531477" name="Text Box 21"/>
          <p:cNvSpPr txBox="1">
            <a:spLocks noChangeArrowheads="1"/>
          </p:cNvSpPr>
          <p:nvPr/>
        </p:nvSpPr>
        <p:spPr bwMode="auto">
          <a:xfrm>
            <a:off x="47625" y="1371600"/>
            <a:ext cx="2478088" cy="609600"/>
          </a:xfrm>
          <a:prstGeom prst="rect">
            <a:avLst/>
          </a:prstGeom>
          <a:noFill/>
          <a:ln w="9525">
            <a:noFill/>
            <a:miter lim="800000"/>
            <a:headEnd/>
            <a:tailEnd/>
          </a:ln>
        </p:spPr>
        <p:txBody>
          <a:bodyPr>
            <a:spAutoFit/>
          </a:bodyPr>
          <a:lstStyle/>
          <a:p>
            <a:pPr>
              <a:lnSpc>
                <a:spcPct val="85000"/>
              </a:lnSpc>
              <a:spcBef>
                <a:spcPct val="50000"/>
              </a:spcBef>
            </a:pPr>
            <a:r>
              <a:rPr lang="en-US" sz="2000">
                <a:solidFill>
                  <a:srgbClr val="FF0000"/>
                </a:solidFill>
              </a:rPr>
              <a:t>&gt; 1000 participants and growing</a:t>
            </a:r>
          </a:p>
        </p:txBody>
      </p:sp>
      <p:sp>
        <p:nvSpPr>
          <p:cNvPr id="2" name="Text Box 23"/>
          <p:cNvSpPr txBox="1">
            <a:spLocks noChangeArrowheads="1"/>
          </p:cNvSpPr>
          <p:nvPr/>
        </p:nvSpPr>
        <p:spPr bwMode="auto">
          <a:xfrm>
            <a:off x="33338" y="3581400"/>
            <a:ext cx="2481262" cy="868363"/>
          </a:xfrm>
          <a:prstGeom prst="rect">
            <a:avLst/>
          </a:prstGeom>
          <a:noFill/>
          <a:ln w="9525">
            <a:noFill/>
            <a:miter lim="800000"/>
            <a:headEnd/>
            <a:tailEnd/>
          </a:ln>
        </p:spPr>
        <p:txBody>
          <a:bodyPr>
            <a:spAutoFit/>
          </a:bodyPr>
          <a:lstStyle/>
          <a:p>
            <a:pPr>
              <a:lnSpc>
                <a:spcPct val="85000"/>
              </a:lnSpc>
              <a:spcBef>
                <a:spcPct val="50000"/>
              </a:spcBef>
            </a:pPr>
            <a:r>
              <a:rPr lang="en-US" sz="2000">
                <a:solidFill>
                  <a:srgbClr val="FF0000"/>
                </a:solidFill>
              </a:rPr>
              <a:t>Open access to hardware documentation</a:t>
            </a:r>
          </a:p>
        </p:txBody>
      </p:sp>
      <p:sp>
        <p:nvSpPr>
          <p:cNvPr id="3" name="Text Box 23"/>
          <p:cNvSpPr txBox="1">
            <a:spLocks noChangeArrowheads="1"/>
          </p:cNvSpPr>
          <p:nvPr/>
        </p:nvSpPr>
        <p:spPr bwMode="auto">
          <a:xfrm>
            <a:off x="6753225" y="788988"/>
            <a:ext cx="2143125" cy="1127125"/>
          </a:xfrm>
          <a:prstGeom prst="rect">
            <a:avLst/>
          </a:prstGeom>
          <a:noFill/>
          <a:ln w="9525">
            <a:noFill/>
            <a:miter lim="800000"/>
            <a:headEnd/>
            <a:tailEnd/>
          </a:ln>
        </p:spPr>
        <p:txBody>
          <a:bodyPr>
            <a:spAutoFit/>
          </a:bodyPr>
          <a:lstStyle/>
          <a:p>
            <a:pPr>
              <a:lnSpc>
                <a:spcPct val="85000"/>
              </a:lnSpc>
              <a:spcBef>
                <a:spcPct val="50000"/>
              </a:spcBef>
            </a:pPr>
            <a:r>
              <a:rPr lang="en-US" sz="2000">
                <a:solidFill>
                  <a:srgbClr val="FF0000"/>
                </a:solidFill>
              </a:rPr>
              <a:t>Wikis, blogs, promotion of community activity</a:t>
            </a:r>
          </a:p>
        </p:txBody>
      </p:sp>
      <p:grpSp>
        <p:nvGrpSpPr>
          <p:cNvPr id="5" name="Group 33"/>
          <p:cNvGrpSpPr>
            <a:grpSpLocks/>
          </p:cNvGrpSpPr>
          <p:nvPr/>
        </p:nvGrpSpPr>
        <p:grpSpPr bwMode="auto">
          <a:xfrm>
            <a:off x="5843588" y="4238625"/>
            <a:ext cx="2733675" cy="1879600"/>
            <a:chOff x="3681" y="2887"/>
            <a:chExt cx="1722" cy="1184"/>
          </a:xfrm>
        </p:grpSpPr>
        <p:pic>
          <p:nvPicPr>
            <p:cNvPr id="293903" name="Picture 10" descr="new blue oval"/>
            <p:cNvPicPr>
              <a:picLocks noChangeAspect="1" noChangeArrowheads="1"/>
            </p:cNvPicPr>
            <p:nvPr/>
          </p:nvPicPr>
          <p:blipFill>
            <a:blip r:embed="rId4"/>
            <a:srcRect/>
            <a:stretch>
              <a:fillRect/>
            </a:stretch>
          </p:blipFill>
          <p:spPr bwMode="auto">
            <a:xfrm>
              <a:off x="3681" y="2887"/>
              <a:ext cx="1722" cy="1184"/>
            </a:xfrm>
            <a:prstGeom prst="rect">
              <a:avLst/>
            </a:prstGeom>
            <a:noFill/>
            <a:ln w="9525">
              <a:noFill/>
              <a:miter lim="800000"/>
              <a:headEnd/>
              <a:tailEnd/>
            </a:ln>
          </p:spPr>
        </p:pic>
        <p:sp>
          <p:nvSpPr>
            <p:cNvPr id="293904" name="Text Box 13"/>
            <p:cNvSpPr txBox="1">
              <a:spLocks noChangeArrowheads="1"/>
            </p:cNvSpPr>
            <p:nvPr/>
          </p:nvSpPr>
          <p:spPr bwMode="auto">
            <a:xfrm>
              <a:off x="3980" y="3195"/>
              <a:ext cx="1150" cy="407"/>
            </a:xfrm>
            <a:prstGeom prst="rect">
              <a:avLst/>
            </a:prstGeom>
            <a:noFill/>
            <a:ln w="9525" algn="ctr">
              <a:noFill/>
              <a:miter lim="800000"/>
              <a:headEnd/>
              <a:tailEnd/>
            </a:ln>
          </p:spPr>
          <p:txBody>
            <a:bodyPr>
              <a:spAutoFit/>
            </a:bodyPr>
            <a:lstStyle/>
            <a:p>
              <a:pPr>
                <a:lnSpc>
                  <a:spcPct val="90000"/>
                </a:lnSpc>
                <a:spcBef>
                  <a:spcPct val="50000"/>
                </a:spcBef>
              </a:pPr>
              <a:r>
                <a:rPr lang="en-US" sz="2000">
                  <a:solidFill>
                    <a:schemeClr val="bg1"/>
                  </a:solidFill>
                </a:rPr>
                <a:t>Free</a:t>
              </a:r>
              <a:br>
                <a:rPr lang="en-US" sz="2000">
                  <a:solidFill>
                    <a:schemeClr val="bg1"/>
                  </a:solidFill>
                </a:rPr>
              </a:br>
              <a:r>
                <a:rPr lang="en-US" sz="2000">
                  <a:solidFill>
                    <a:schemeClr val="bg1"/>
                  </a:solidFill>
                </a:rPr>
                <a:t>software</a:t>
              </a:r>
            </a:p>
          </p:txBody>
        </p:sp>
      </p:grpSp>
      <p:grpSp>
        <p:nvGrpSpPr>
          <p:cNvPr id="6" name="Group 39"/>
          <p:cNvGrpSpPr>
            <a:grpSpLocks/>
          </p:cNvGrpSpPr>
          <p:nvPr/>
        </p:nvGrpSpPr>
        <p:grpSpPr bwMode="auto">
          <a:xfrm>
            <a:off x="6478588" y="1739900"/>
            <a:ext cx="2733675" cy="1879600"/>
            <a:chOff x="99" y="1275"/>
            <a:chExt cx="1722" cy="1184"/>
          </a:xfrm>
        </p:grpSpPr>
        <p:pic>
          <p:nvPicPr>
            <p:cNvPr id="293906" name="Picture 10" descr="new blue oval"/>
            <p:cNvPicPr>
              <a:picLocks noChangeAspect="1" noChangeArrowheads="1"/>
            </p:cNvPicPr>
            <p:nvPr/>
          </p:nvPicPr>
          <p:blipFill>
            <a:blip r:embed="rId4"/>
            <a:srcRect/>
            <a:stretch>
              <a:fillRect/>
            </a:stretch>
          </p:blipFill>
          <p:spPr bwMode="auto">
            <a:xfrm>
              <a:off x="99" y="1275"/>
              <a:ext cx="1722" cy="1184"/>
            </a:xfrm>
            <a:prstGeom prst="rect">
              <a:avLst/>
            </a:prstGeom>
            <a:noFill/>
            <a:ln w="9525">
              <a:noFill/>
              <a:miter lim="800000"/>
              <a:headEnd/>
              <a:tailEnd/>
            </a:ln>
          </p:spPr>
        </p:pic>
        <p:sp>
          <p:nvSpPr>
            <p:cNvPr id="293907" name="Text Box 15"/>
            <p:cNvSpPr txBox="1">
              <a:spLocks noChangeArrowheads="1"/>
            </p:cNvSpPr>
            <p:nvPr/>
          </p:nvSpPr>
          <p:spPr bwMode="auto">
            <a:xfrm>
              <a:off x="378" y="1605"/>
              <a:ext cx="1150" cy="404"/>
            </a:xfrm>
            <a:prstGeom prst="rect">
              <a:avLst/>
            </a:prstGeom>
            <a:noFill/>
            <a:ln w="9525" algn="ctr">
              <a:noFill/>
              <a:miter lim="800000"/>
              <a:headEnd/>
              <a:tailEnd/>
            </a:ln>
          </p:spPr>
          <p:txBody>
            <a:bodyPr>
              <a:spAutoFit/>
            </a:bodyPr>
            <a:lstStyle/>
            <a:p>
              <a:pPr>
                <a:lnSpc>
                  <a:spcPct val="90000"/>
                </a:lnSpc>
                <a:spcBef>
                  <a:spcPct val="50000"/>
                </a:spcBef>
              </a:pPr>
              <a:r>
                <a:rPr lang="en-US" sz="2000">
                  <a:solidFill>
                    <a:schemeClr val="bg1"/>
                  </a:solidFill>
                </a:rPr>
                <a:t>Freedom to innovate</a:t>
              </a:r>
            </a:p>
          </p:txBody>
        </p:sp>
      </p:grpSp>
      <p:grpSp>
        <p:nvGrpSpPr>
          <p:cNvPr id="7" name="Group 24"/>
          <p:cNvGrpSpPr>
            <a:grpSpLocks/>
          </p:cNvGrpSpPr>
          <p:nvPr/>
        </p:nvGrpSpPr>
        <p:grpSpPr bwMode="auto">
          <a:xfrm>
            <a:off x="3205163" y="533400"/>
            <a:ext cx="2733675" cy="1879600"/>
            <a:chOff x="3179763" y="776288"/>
            <a:chExt cx="2733675" cy="1879600"/>
          </a:xfrm>
        </p:grpSpPr>
        <p:pic>
          <p:nvPicPr>
            <p:cNvPr id="293909" name="Picture 10" descr="new blue oval"/>
            <p:cNvPicPr>
              <a:picLocks noChangeAspect="1" noChangeArrowheads="1"/>
            </p:cNvPicPr>
            <p:nvPr/>
          </p:nvPicPr>
          <p:blipFill>
            <a:blip r:embed="rId4"/>
            <a:srcRect/>
            <a:stretch>
              <a:fillRect/>
            </a:stretch>
          </p:blipFill>
          <p:spPr bwMode="auto">
            <a:xfrm>
              <a:off x="3179763" y="776288"/>
              <a:ext cx="2733675" cy="1879600"/>
            </a:xfrm>
            <a:prstGeom prst="rect">
              <a:avLst/>
            </a:prstGeom>
            <a:noFill/>
            <a:ln w="9525">
              <a:noFill/>
              <a:miter lim="800000"/>
              <a:headEnd/>
              <a:tailEnd/>
            </a:ln>
          </p:spPr>
        </p:pic>
        <p:sp>
          <p:nvSpPr>
            <p:cNvPr id="293910" name="Text Box 17"/>
            <p:cNvSpPr txBox="1">
              <a:spLocks noChangeArrowheads="1"/>
            </p:cNvSpPr>
            <p:nvPr/>
          </p:nvSpPr>
          <p:spPr bwMode="auto">
            <a:xfrm>
              <a:off x="3773488" y="1290638"/>
              <a:ext cx="1666875" cy="641350"/>
            </a:xfrm>
            <a:prstGeom prst="rect">
              <a:avLst/>
            </a:prstGeom>
            <a:noFill/>
            <a:ln w="9525" algn="ctr">
              <a:noFill/>
              <a:miter lim="800000"/>
              <a:headEnd/>
              <a:tailEnd/>
            </a:ln>
          </p:spPr>
          <p:txBody>
            <a:bodyPr>
              <a:spAutoFit/>
            </a:bodyPr>
            <a:lstStyle/>
            <a:p>
              <a:pPr>
                <a:lnSpc>
                  <a:spcPct val="90000"/>
                </a:lnSpc>
                <a:spcBef>
                  <a:spcPct val="50000"/>
                </a:spcBef>
              </a:pPr>
              <a:r>
                <a:rPr lang="en-US" sz="2000">
                  <a:solidFill>
                    <a:schemeClr val="bg1"/>
                  </a:solidFill>
                </a:rPr>
                <a:t>Personally affordable</a:t>
              </a:r>
            </a:p>
          </p:txBody>
        </p:sp>
      </p:grpSp>
      <p:grpSp>
        <p:nvGrpSpPr>
          <p:cNvPr id="8" name="Group 36"/>
          <p:cNvGrpSpPr>
            <a:grpSpLocks/>
          </p:cNvGrpSpPr>
          <p:nvPr/>
        </p:nvGrpSpPr>
        <p:grpSpPr bwMode="auto">
          <a:xfrm>
            <a:off x="0" y="1752600"/>
            <a:ext cx="2733675" cy="1879600"/>
            <a:chOff x="4055" y="1320"/>
            <a:chExt cx="1722" cy="1184"/>
          </a:xfrm>
        </p:grpSpPr>
        <p:pic>
          <p:nvPicPr>
            <p:cNvPr id="293912" name="Picture 10" descr="new blue oval"/>
            <p:cNvPicPr>
              <a:picLocks noChangeAspect="1" noChangeArrowheads="1"/>
            </p:cNvPicPr>
            <p:nvPr/>
          </p:nvPicPr>
          <p:blipFill>
            <a:blip r:embed="rId4"/>
            <a:srcRect/>
            <a:stretch>
              <a:fillRect/>
            </a:stretch>
          </p:blipFill>
          <p:spPr bwMode="auto">
            <a:xfrm>
              <a:off x="4055" y="1320"/>
              <a:ext cx="1722" cy="1184"/>
            </a:xfrm>
            <a:prstGeom prst="rect">
              <a:avLst/>
            </a:prstGeom>
            <a:noFill/>
            <a:ln w="9525">
              <a:noFill/>
              <a:miter lim="800000"/>
              <a:headEnd/>
              <a:tailEnd/>
            </a:ln>
          </p:spPr>
        </p:pic>
        <p:sp>
          <p:nvSpPr>
            <p:cNvPr id="293913" name="Text Box 6"/>
            <p:cNvSpPr txBox="1">
              <a:spLocks noChangeArrowheads="1"/>
            </p:cNvSpPr>
            <p:nvPr/>
          </p:nvSpPr>
          <p:spPr bwMode="auto">
            <a:xfrm>
              <a:off x="4331" y="1535"/>
              <a:ext cx="1198" cy="577"/>
            </a:xfrm>
            <a:prstGeom prst="rect">
              <a:avLst/>
            </a:prstGeom>
            <a:noFill/>
            <a:ln w="9525">
              <a:noFill/>
              <a:miter lim="800000"/>
              <a:headEnd/>
              <a:tailEnd/>
            </a:ln>
          </p:spPr>
          <p:txBody>
            <a:bodyPr>
              <a:spAutoFit/>
            </a:bodyPr>
            <a:lstStyle/>
            <a:p>
              <a:pPr>
                <a:lnSpc>
                  <a:spcPct val="90000"/>
                </a:lnSpc>
                <a:spcBef>
                  <a:spcPct val="50000"/>
                </a:spcBef>
              </a:pPr>
              <a:r>
                <a:rPr lang="en-US" sz="2000">
                  <a:solidFill>
                    <a:schemeClr val="bg1"/>
                  </a:solidFill>
                </a:rPr>
                <a:t>Active &amp; technical community</a:t>
              </a:r>
            </a:p>
          </p:txBody>
        </p:sp>
      </p:grpSp>
      <p:grpSp>
        <p:nvGrpSpPr>
          <p:cNvPr id="9" name="Group 32"/>
          <p:cNvGrpSpPr>
            <a:grpSpLocks/>
          </p:cNvGrpSpPr>
          <p:nvPr/>
        </p:nvGrpSpPr>
        <p:grpSpPr bwMode="auto">
          <a:xfrm>
            <a:off x="392113" y="4292600"/>
            <a:ext cx="2733675" cy="1879600"/>
            <a:chOff x="247" y="2921"/>
            <a:chExt cx="1722" cy="1184"/>
          </a:xfrm>
        </p:grpSpPr>
        <p:pic>
          <p:nvPicPr>
            <p:cNvPr id="293915" name="Picture 10" descr="new blue oval"/>
            <p:cNvPicPr>
              <a:picLocks noChangeAspect="1" noChangeArrowheads="1"/>
            </p:cNvPicPr>
            <p:nvPr/>
          </p:nvPicPr>
          <p:blipFill>
            <a:blip r:embed="rId4"/>
            <a:srcRect/>
            <a:stretch>
              <a:fillRect/>
            </a:stretch>
          </p:blipFill>
          <p:spPr bwMode="auto">
            <a:xfrm>
              <a:off x="247" y="2921"/>
              <a:ext cx="1722" cy="1184"/>
            </a:xfrm>
            <a:prstGeom prst="rect">
              <a:avLst/>
            </a:prstGeom>
            <a:noFill/>
            <a:ln w="9525">
              <a:noFill/>
              <a:miter lim="800000"/>
              <a:headEnd/>
              <a:tailEnd/>
            </a:ln>
          </p:spPr>
        </p:pic>
        <p:sp>
          <p:nvSpPr>
            <p:cNvPr id="293916" name="Text Box 11"/>
            <p:cNvSpPr txBox="1">
              <a:spLocks noChangeArrowheads="1"/>
            </p:cNvSpPr>
            <p:nvPr/>
          </p:nvSpPr>
          <p:spPr bwMode="auto">
            <a:xfrm>
              <a:off x="580" y="3203"/>
              <a:ext cx="1092" cy="547"/>
            </a:xfrm>
            <a:prstGeom prst="rect">
              <a:avLst/>
            </a:prstGeom>
            <a:noFill/>
            <a:ln w="9525" algn="ctr">
              <a:noFill/>
              <a:miter lim="800000"/>
              <a:headEnd/>
              <a:tailEnd/>
            </a:ln>
          </p:spPr>
          <p:txBody>
            <a:bodyPr>
              <a:spAutoFit/>
            </a:bodyPr>
            <a:lstStyle/>
            <a:p>
              <a:pPr>
                <a:lnSpc>
                  <a:spcPct val="85000"/>
                </a:lnSpc>
                <a:spcBef>
                  <a:spcPct val="50000"/>
                </a:spcBef>
              </a:pPr>
              <a:r>
                <a:rPr lang="en-US" sz="2000">
                  <a:solidFill>
                    <a:schemeClr val="bg1"/>
                  </a:solidFill>
                </a:rPr>
                <a:t>Opportunity to tinker and learn</a:t>
              </a:r>
            </a:p>
          </p:txBody>
        </p:sp>
      </p:grpSp>
      <p:sp>
        <p:nvSpPr>
          <p:cNvPr id="30" name="Oval 29"/>
          <p:cNvSpPr/>
          <p:nvPr/>
        </p:nvSpPr>
        <p:spPr>
          <a:xfrm>
            <a:off x="6553200" y="3429000"/>
            <a:ext cx="2438400" cy="914400"/>
          </a:xfrm>
          <a:prstGeom prst="ellipse">
            <a:avLst/>
          </a:prstGeom>
          <a:gradFill flip="none" rotWithShape="1">
            <a:gsLst>
              <a:gs pos="17000">
                <a:schemeClr val="bg1"/>
              </a:gs>
              <a:gs pos="8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endParaRPr lang="en-US" sz="1200">
              <a:solidFill>
                <a:srgbClr val="FFFFFF"/>
              </a:solidFill>
              <a:latin typeface="Arial" pitchFamily="34" charset="0"/>
              <a:ea typeface="MS PGothic" pitchFamily="34" charset="-128"/>
            </a:endParaRPr>
          </a:p>
        </p:txBody>
      </p:sp>
      <p:sp>
        <p:nvSpPr>
          <p:cNvPr id="531479" name="Text Box 23"/>
          <p:cNvSpPr txBox="1">
            <a:spLocks noChangeArrowheads="1"/>
          </p:cNvSpPr>
          <p:nvPr/>
        </p:nvSpPr>
        <p:spPr bwMode="auto">
          <a:xfrm>
            <a:off x="6711950" y="3505200"/>
            <a:ext cx="2279650" cy="868363"/>
          </a:xfrm>
          <a:prstGeom prst="rect">
            <a:avLst/>
          </a:prstGeom>
          <a:noFill/>
          <a:ln w="9525">
            <a:noFill/>
            <a:miter lim="800000"/>
            <a:headEnd/>
            <a:tailEnd/>
          </a:ln>
        </p:spPr>
        <p:txBody>
          <a:bodyPr>
            <a:spAutoFit/>
          </a:bodyPr>
          <a:lstStyle/>
          <a:p>
            <a:pPr>
              <a:lnSpc>
                <a:spcPct val="85000"/>
              </a:lnSpc>
              <a:spcBef>
                <a:spcPct val="50000"/>
              </a:spcBef>
            </a:pPr>
            <a:r>
              <a:rPr lang="en-US" sz="2000">
                <a:solidFill>
                  <a:srgbClr val="FF0000"/>
                </a:solidFill>
              </a:rPr>
              <a:t>Instant access to &gt;10 million lines of code</a:t>
            </a:r>
          </a:p>
        </p:txBody>
      </p:sp>
      <p:sp>
        <p:nvSpPr>
          <p:cNvPr id="32" name="Title 18"/>
          <p:cNvSpPr txBox="1">
            <a:spLocks/>
          </p:cNvSpPr>
          <p:nvPr/>
        </p:nvSpPr>
        <p:spPr>
          <a:xfrm>
            <a:off x="228600" y="2860675"/>
            <a:ext cx="8458200" cy="1787525"/>
          </a:xfrm>
          <a:prstGeom prst="rect">
            <a:avLst/>
          </a:prstGeom>
        </p:spPr>
        <p:txBody>
          <a:bodyPr/>
          <a:lstStyle/>
          <a:p>
            <a:pPr>
              <a:lnSpc>
                <a:spcPct val="85000"/>
              </a:lnSpc>
              <a:spcBef>
                <a:spcPct val="50000"/>
              </a:spcBef>
              <a:defRPr/>
            </a:pPr>
            <a:r>
              <a:rPr lang="en-US" sz="3200" kern="0" dirty="0">
                <a:solidFill>
                  <a:srgbClr val="FF0000"/>
                </a:solidFill>
                <a:latin typeface="+mj-lt"/>
                <a:ea typeface="+mj-ea"/>
                <a:cs typeface="+mj-cs"/>
              </a:rPr>
              <a:t>Addressing </a:t>
            </a:r>
            <a:br>
              <a:rPr lang="en-US" sz="3200" kern="0" dirty="0">
                <a:solidFill>
                  <a:srgbClr val="FF0000"/>
                </a:solidFill>
                <a:latin typeface="+mj-lt"/>
                <a:ea typeface="+mj-ea"/>
                <a:cs typeface="+mj-cs"/>
              </a:rPr>
            </a:br>
            <a:r>
              <a:rPr lang="en-US" sz="3200" kern="0" dirty="0">
                <a:solidFill>
                  <a:srgbClr val="FF0000"/>
                </a:solidFill>
                <a:latin typeface="+mj-lt"/>
                <a:ea typeface="+mj-ea"/>
                <a:cs typeface="+mj-cs"/>
              </a:rPr>
              <a:t>open source </a:t>
            </a:r>
            <a:br>
              <a:rPr lang="en-US" sz="3200" kern="0" dirty="0">
                <a:solidFill>
                  <a:srgbClr val="FF0000"/>
                </a:solidFill>
                <a:latin typeface="+mj-lt"/>
                <a:ea typeface="+mj-ea"/>
                <a:cs typeface="+mj-cs"/>
              </a:rPr>
            </a:br>
            <a:r>
              <a:rPr lang="en-US" sz="3200" kern="0" dirty="0">
                <a:solidFill>
                  <a:srgbClr val="FF0000"/>
                </a:solidFill>
                <a:latin typeface="+mj-lt"/>
                <a:ea typeface="+mj-ea"/>
                <a:cs typeface="+mj-cs"/>
              </a:rPr>
              <a:t>community</a:t>
            </a:r>
            <a:br>
              <a:rPr lang="en-US" sz="3200" kern="0" dirty="0">
                <a:solidFill>
                  <a:srgbClr val="FF0000"/>
                </a:solidFill>
                <a:latin typeface="+mj-lt"/>
                <a:ea typeface="+mj-ea"/>
                <a:cs typeface="+mj-cs"/>
              </a:rPr>
            </a:br>
            <a:r>
              <a:rPr lang="en-US" sz="3200" kern="0" dirty="0">
                <a:solidFill>
                  <a:srgbClr val="FF0000"/>
                </a:solidFill>
                <a:latin typeface="+mj-lt"/>
                <a:ea typeface="+mj-ea"/>
                <a:cs typeface="+mj-cs"/>
              </a:rPr>
              <a:t>needs</a:t>
            </a:r>
          </a:p>
        </p:txBody>
      </p:sp>
      <p:pic>
        <p:nvPicPr>
          <p:cNvPr id="26" name="Picture 11" descr="Beagle board w hand outline sm v5"/>
          <p:cNvPicPr>
            <a:picLocks noChangeAspect="1" noChangeArrowheads="1"/>
          </p:cNvPicPr>
          <p:nvPr/>
        </p:nvPicPr>
        <p:blipFill>
          <a:blip r:embed="rId5"/>
          <a:srcRect/>
          <a:stretch>
            <a:fillRect/>
          </a:stretch>
        </p:blipFill>
        <p:spPr bwMode="auto">
          <a:xfrm>
            <a:off x="2493963" y="2141538"/>
            <a:ext cx="3929062" cy="4716462"/>
          </a:xfrm>
          <a:prstGeom prst="rect">
            <a:avLst/>
          </a:prstGeom>
          <a:noFill/>
          <a:ln w="9525">
            <a:noFill/>
            <a:miter lim="800000"/>
            <a:headEnd/>
            <a:tailEnd/>
          </a:ln>
        </p:spPr>
      </p:pic>
      <p:sp>
        <p:nvSpPr>
          <p:cNvPr id="293923" name="Title 28"/>
          <p:cNvSpPr>
            <a:spLocks noGrp="1"/>
          </p:cNvSpPr>
          <p:nvPr>
            <p:ph type="title" idx="4294967295"/>
          </p:nvPr>
        </p:nvSpPr>
        <p:spPr/>
        <p:txBody>
          <a:bodyPr wrap="square"/>
          <a:lstStyle/>
          <a:p>
            <a:r>
              <a:rPr lang="en-US"/>
              <a:t>Targeting community development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11" descr="Beagle board w hand outline sm v5"/>
          <p:cNvPicPr>
            <a:picLocks noChangeAspect="1" noChangeArrowheads="1"/>
          </p:cNvPicPr>
          <p:nvPr/>
        </p:nvPicPr>
        <p:blipFill>
          <a:blip r:embed="rId3"/>
          <a:srcRect/>
          <a:stretch>
            <a:fillRect/>
          </a:stretch>
        </p:blipFill>
        <p:spPr bwMode="auto">
          <a:xfrm>
            <a:off x="2493963" y="2141538"/>
            <a:ext cx="3929062" cy="4716462"/>
          </a:xfrm>
          <a:prstGeom prst="rect">
            <a:avLst/>
          </a:prstGeom>
          <a:noFill/>
          <a:ln w="9525">
            <a:noFill/>
            <a:miter lim="800000"/>
            <a:headEnd/>
            <a:tailEnd/>
          </a:ln>
        </p:spPr>
      </p:pic>
      <p:pic>
        <p:nvPicPr>
          <p:cNvPr id="50179" name="Picture 42" descr="OMAP r72"/>
          <p:cNvPicPr>
            <a:picLocks noChangeAspect="1" noChangeArrowheads="1"/>
          </p:cNvPicPr>
          <p:nvPr/>
        </p:nvPicPr>
        <p:blipFill>
          <a:blip r:embed="rId4"/>
          <a:srcRect/>
          <a:stretch>
            <a:fillRect/>
          </a:stretch>
        </p:blipFill>
        <p:spPr bwMode="auto">
          <a:xfrm>
            <a:off x="4395788" y="3148013"/>
            <a:ext cx="403225" cy="406400"/>
          </a:xfrm>
          <a:prstGeom prst="rect">
            <a:avLst/>
          </a:prstGeom>
          <a:noFill/>
          <a:ln w="9525">
            <a:solidFill>
              <a:srgbClr val="00B0F0"/>
            </a:solidFill>
            <a:miter lim="800000"/>
            <a:headEnd/>
            <a:tailEnd/>
          </a:ln>
        </p:spPr>
      </p:pic>
      <p:sp>
        <p:nvSpPr>
          <p:cNvPr id="28" name="Line 32"/>
          <p:cNvSpPr>
            <a:spLocks noChangeShapeType="1"/>
          </p:cNvSpPr>
          <p:nvPr/>
        </p:nvSpPr>
        <p:spPr bwMode="auto">
          <a:xfrm>
            <a:off x="2397125" y="2238375"/>
            <a:ext cx="2032000" cy="1122363"/>
          </a:xfrm>
          <a:prstGeom prst="line">
            <a:avLst/>
          </a:prstGeom>
          <a:noFill/>
          <a:ln w="57150">
            <a:solidFill>
              <a:srgbClr val="3399FF"/>
            </a:solidFill>
            <a:round/>
            <a:headEnd/>
            <a:tailEnd type="triangle" w="med" len="med"/>
          </a:ln>
        </p:spPr>
        <p:txBody>
          <a:bodyPr/>
          <a:lstStyle/>
          <a:p>
            <a:endParaRPr lang="en-US"/>
          </a:p>
        </p:txBody>
      </p:sp>
      <p:sp>
        <p:nvSpPr>
          <p:cNvPr id="29" name="AutoShape 29"/>
          <p:cNvSpPr>
            <a:spLocks noChangeArrowheads="1"/>
          </p:cNvSpPr>
          <p:nvPr/>
        </p:nvSpPr>
        <p:spPr bwMode="auto">
          <a:xfrm>
            <a:off x="228600" y="1066800"/>
            <a:ext cx="2590800" cy="4724400"/>
          </a:xfrm>
          <a:prstGeom prst="roundRect">
            <a:avLst>
              <a:gd name="adj" fmla="val 16667"/>
            </a:avLst>
          </a:prstGeom>
          <a:gradFill rotWithShape="1">
            <a:gsLst>
              <a:gs pos="0">
                <a:srgbClr val="DDDDDD"/>
              </a:gs>
              <a:gs pos="100000">
                <a:srgbClr val="AFAFAF"/>
              </a:gs>
            </a:gsLst>
            <a:lin ang="5400000" scaled="1"/>
          </a:gradFill>
          <a:ln w="28575">
            <a:solidFill>
              <a:srgbClr val="3399FF"/>
            </a:solidFill>
            <a:round/>
            <a:headEnd/>
            <a:tailEnd/>
          </a:ln>
        </p:spPr>
        <p:txBody>
          <a:bodyPr anchor="ctr"/>
          <a:lstStyle/>
          <a:p>
            <a:pPr algn="l">
              <a:lnSpc>
                <a:spcPct val="120000"/>
              </a:lnSpc>
              <a:buClr>
                <a:srgbClr val="00B0F0"/>
              </a:buClr>
            </a:pPr>
            <a:r>
              <a:rPr lang="en-US" sz="1600" dirty="0">
                <a:solidFill>
                  <a:schemeClr val="tx1"/>
                </a:solidFill>
              </a:rPr>
              <a:t>OMAP3530 Processor</a:t>
            </a:r>
          </a:p>
          <a:p>
            <a:pPr algn="l">
              <a:lnSpc>
                <a:spcPct val="120000"/>
              </a:lnSpc>
              <a:buClr>
                <a:srgbClr val="00B0F0"/>
              </a:buClr>
              <a:buFont typeface="Wingdings" pitchFamily="2" charset="2"/>
              <a:buChar char="§"/>
            </a:pPr>
            <a:r>
              <a:rPr lang="en-US" sz="1600" dirty="0">
                <a:solidFill>
                  <a:schemeClr val="tx1"/>
                </a:solidFill>
              </a:rPr>
              <a:t> 600MHz Cortex-A8</a:t>
            </a:r>
          </a:p>
          <a:p>
            <a:pPr lvl="1" algn="l">
              <a:lnSpc>
                <a:spcPct val="120000"/>
              </a:lnSpc>
              <a:buClr>
                <a:srgbClr val="00B0F0"/>
              </a:buClr>
              <a:buFont typeface="Wingdings" pitchFamily="2" charset="2"/>
              <a:buChar char="§"/>
            </a:pPr>
            <a:r>
              <a:rPr lang="en-US" sz="1600" dirty="0">
                <a:solidFill>
                  <a:schemeClr val="tx1"/>
                </a:solidFill>
              </a:rPr>
              <a:t> NEON+VFPv3</a:t>
            </a:r>
          </a:p>
          <a:p>
            <a:pPr lvl="1" algn="l">
              <a:lnSpc>
                <a:spcPct val="120000"/>
              </a:lnSpc>
              <a:buClr>
                <a:srgbClr val="00B0F0"/>
              </a:buClr>
              <a:buFont typeface="Wingdings" pitchFamily="2" charset="2"/>
              <a:buChar char="§"/>
            </a:pPr>
            <a:r>
              <a:rPr lang="en-US" sz="1600" dirty="0">
                <a:solidFill>
                  <a:schemeClr val="tx1"/>
                </a:solidFill>
              </a:rPr>
              <a:t> 16KB/16KB L1$</a:t>
            </a:r>
          </a:p>
          <a:p>
            <a:pPr lvl="1" algn="l">
              <a:lnSpc>
                <a:spcPct val="120000"/>
              </a:lnSpc>
              <a:buClr>
                <a:srgbClr val="00B0F0"/>
              </a:buClr>
              <a:buFont typeface="Wingdings" pitchFamily="2" charset="2"/>
              <a:buChar char="§"/>
            </a:pPr>
            <a:r>
              <a:rPr lang="en-US" sz="1600" dirty="0">
                <a:solidFill>
                  <a:schemeClr val="tx1"/>
                </a:solidFill>
              </a:rPr>
              <a:t> 256KB L2$</a:t>
            </a:r>
          </a:p>
          <a:p>
            <a:pPr algn="l">
              <a:lnSpc>
                <a:spcPct val="120000"/>
              </a:lnSpc>
              <a:buClr>
                <a:srgbClr val="00B0F0"/>
              </a:buClr>
              <a:buFont typeface="Wingdings" pitchFamily="2" charset="2"/>
              <a:buChar char="§"/>
            </a:pPr>
            <a:r>
              <a:rPr lang="en-US" sz="1600" dirty="0">
                <a:solidFill>
                  <a:schemeClr val="tx1"/>
                </a:solidFill>
              </a:rPr>
              <a:t> 430MHz C64x+ DSP</a:t>
            </a:r>
          </a:p>
          <a:p>
            <a:pPr lvl="1" algn="l">
              <a:lnSpc>
                <a:spcPct val="120000"/>
              </a:lnSpc>
              <a:buClr>
                <a:srgbClr val="00B0F0"/>
              </a:buClr>
              <a:buFont typeface="Wingdings" pitchFamily="2" charset="2"/>
              <a:buChar char="§"/>
            </a:pPr>
            <a:r>
              <a:rPr lang="en-US" sz="1600" dirty="0">
                <a:solidFill>
                  <a:schemeClr val="tx1"/>
                </a:solidFill>
              </a:rPr>
              <a:t> 32K/32K L1$</a:t>
            </a:r>
          </a:p>
          <a:p>
            <a:pPr lvl="1" algn="l">
              <a:lnSpc>
                <a:spcPct val="120000"/>
              </a:lnSpc>
              <a:buClr>
                <a:srgbClr val="00B0F0"/>
              </a:buClr>
              <a:buFont typeface="Wingdings" pitchFamily="2" charset="2"/>
              <a:buChar char="§"/>
            </a:pPr>
            <a:r>
              <a:rPr lang="en-US" sz="1600" dirty="0">
                <a:solidFill>
                  <a:schemeClr val="tx1"/>
                </a:solidFill>
              </a:rPr>
              <a:t> 48K L1D</a:t>
            </a:r>
          </a:p>
          <a:p>
            <a:pPr lvl="1" algn="l">
              <a:lnSpc>
                <a:spcPct val="120000"/>
              </a:lnSpc>
              <a:buClr>
                <a:srgbClr val="00B0F0"/>
              </a:buClr>
              <a:buFont typeface="Wingdings" pitchFamily="2" charset="2"/>
              <a:buChar char="§"/>
            </a:pPr>
            <a:r>
              <a:rPr lang="en-US" sz="1600" dirty="0">
                <a:solidFill>
                  <a:schemeClr val="tx1"/>
                </a:solidFill>
              </a:rPr>
              <a:t> 32K L2</a:t>
            </a:r>
          </a:p>
          <a:p>
            <a:pPr algn="l">
              <a:lnSpc>
                <a:spcPct val="120000"/>
              </a:lnSpc>
              <a:buClr>
                <a:srgbClr val="00B0F0"/>
              </a:buClr>
              <a:buFont typeface="Wingdings" pitchFamily="2" charset="2"/>
              <a:buChar char="§"/>
            </a:pPr>
            <a:r>
              <a:rPr lang="en-US" sz="1600" dirty="0">
                <a:solidFill>
                  <a:schemeClr val="tx1"/>
                </a:solidFill>
              </a:rPr>
              <a:t> </a:t>
            </a:r>
            <a:r>
              <a:rPr lang="en-US" sz="1600" dirty="0" err="1">
                <a:solidFill>
                  <a:schemeClr val="tx1"/>
                </a:solidFill>
              </a:rPr>
              <a:t>PowerVR</a:t>
            </a:r>
            <a:r>
              <a:rPr lang="en-US" sz="1600" dirty="0">
                <a:solidFill>
                  <a:schemeClr val="tx1"/>
                </a:solidFill>
              </a:rPr>
              <a:t> SGX GPU</a:t>
            </a:r>
          </a:p>
          <a:p>
            <a:pPr algn="l">
              <a:lnSpc>
                <a:spcPct val="120000"/>
              </a:lnSpc>
              <a:buClr>
                <a:srgbClr val="00B0F0"/>
              </a:buClr>
              <a:buFont typeface="Wingdings" pitchFamily="2" charset="2"/>
              <a:buChar char="§"/>
            </a:pPr>
            <a:r>
              <a:rPr lang="en-US" sz="1600" dirty="0">
                <a:solidFill>
                  <a:schemeClr val="tx1"/>
                </a:solidFill>
              </a:rPr>
              <a:t> 64K on-chip RAM</a:t>
            </a:r>
          </a:p>
          <a:p>
            <a:pPr algn="l">
              <a:lnSpc>
                <a:spcPct val="120000"/>
              </a:lnSpc>
              <a:buClr>
                <a:srgbClr val="00B0F0"/>
              </a:buClr>
              <a:buFont typeface="Wingdings" pitchFamily="2" charset="2"/>
              <a:buChar char="§"/>
            </a:pPr>
            <a:endParaRPr lang="en-US" sz="1600" dirty="0">
              <a:solidFill>
                <a:schemeClr val="tx1"/>
              </a:solidFill>
            </a:endParaRPr>
          </a:p>
          <a:p>
            <a:pPr algn="l">
              <a:lnSpc>
                <a:spcPct val="120000"/>
              </a:lnSpc>
              <a:buClr>
                <a:srgbClr val="00B0F0"/>
              </a:buClr>
            </a:pPr>
            <a:r>
              <a:rPr lang="en-US" sz="1600" dirty="0">
                <a:solidFill>
                  <a:schemeClr val="tx1"/>
                </a:solidFill>
              </a:rPr>
              <a:t>POP Memory</a:t>
            </a:r>
          </a:p>
          <a:p>
            <a:pPr algn="l">
              <a:lnSpc>
                <a:spcPct val="120000"/>
              </a:lnSpc>
              <a:buClr>
                <a:srgbClr val="00B0F0"/>
              </a:buClr>
              <a:buFont typeface="Wingdings" pitchFamily="2" charset="2"/>
              <a:buChar char="§"/>
            </a:pPr>
            <a:r>
              <a:rPr lang="en-US" sz="1600" dirty="0">
                <a:solidFill>
                  <a:schemeClr val="tx1"/>
                </a:solidFill>
              </a:rPr>
              <a:t> 128MB LPDDR RAM</a:t>
            </a:r>
          </a:p>
          <a:p>
            <a:pPr algn="l">
              <a:lnSpc>
                <a:spcPct val="120000"/>
              </a:lnSpc>
              <a:buClr>
                <a:srgbClr val="00B0F0"/>
              </a:buClr>
              <a:buFont typeface="Wingdings" pitchFamily="2" charset="2"/>
              <a:buChar char="§"/>
            </a:pPr>
            <a:r>
              <a:rPr lang="en-US" sz="1600" dirty="0">
                <a:solidFill>
                  <a:schemeClr val="tx1"/>
                </a:solidFill>
              </a:rPr>
              <a:t> 256MB NAND flash</a:t>
            </a:r>
          </a:p>
        </p:txBody>
      </p:sp>
      <p:sp>
        <p:nvSpPr>
          <p:cNvPr id="32" name="Line 32"/>
          <p:cNvSpPr>
            <a:spLocks noChangeShapeType="1"/>
          </p:cNvSpPr>
          <p:nvPr/>
        </p:nvSpPr>
        <p:spPr bwMode="auto">
          <a:xfrm flipH="1" flipV="1">
            <a:off x="4876800" y="4803775"/>
            <a:ext cx="914400" cy="606425"/>
          </a:xfrm>
          <a:prstGeom prst="line">
            <a:avLst/>
          </a:prstGeom>
          <a:noFill/>
          <a:ln w="57150">
            <a:solidFill>
              <a:srgbClr val="3399FF"/>
            </a:solidFill>
            <a:round/>
            <a:headEnd/>
            <a:tailEnd type="triangle" w="med" len="med"/>
          </a:ln>
        </p:spPr>
        <p:txBody>
          <a:bodyPr/>
          <a:lstStyle/>
          <a:p>
            <a:endParaRPr lang="en-US"/>
          </a:p>
        </p:txBody>
      </p:sp>
      <p:sp>
        <p:nvSpPr>
          <p:cNvPr id="31" name="AutoShape 29"/>
          <p:cNvSpPr>
            <a:spLocks noChangeArrowheads="1"/>
          </p:cNvSpPr>
          <p:nvPr/>
        </p:nvSpPr>
        <p:spPr bwMode="auto">
          <a:xfrm>
            <a:off x="5638800" y="5257800"/>
            <a:ext cx="3200400" cy="1387475"/>
          </a:xfrm>
          <a:prstGeom prst="roundRect">
            <a:avLst>
              <a:gd name="adj" fmla="val 16667"/>
            </a:avLst>
          </a:prstGeom>
          <a:gradFill rotWithShape="1">
            <a:gsLst>
              <a:gs pos="0">
                <a:srgbClr val="DDDDDD"/>
              </a:gs>
              <a:gs pos="100000">
                <a:srgbClr val="AFAFAF"/>
              </a:gs>
            </a:gsLst>
            <a:lin ang="5400000" scaled="1"/>
          </a:gradFill>
          <a:ln w="28575">
            <a:solidFill>
              <a:srgbClr val="3399FF"/>
            </a:solidFill>
            <a:round/>
            <a:headEnd/>
            <a:tailEnd/>
          </a:ln>
        </p:spPr>
        <p:txBody>
          <a:bodyPr anchor="ctr"/>
          <a:lstStyle/>
          <a:p>
            <a:pPr algn="l">
              <a:buClr>
                <a:srgbClr val="00B0F0"/>
              </a:buClr>
            </a:pPr>
            <a:r>
              <a:rPr lang="en-US" dirty="0">
                <a:solidFill>
                  <a:schemeClr val="tx1"/>
                </a:solidFill>
              </a:rPr>
              <a:t>USB Powered</a:t>
            </a:r>
          </a:p>
          <a:p>
            <a:pPr algn="l">
              <a:buClr>
                <a:srgbClr val="00B0F0"/>
              </a:buClr>
              <a:buFont typeface="Wingdings" pitchFamily="2" charset="2"/>
              <a:buChar char="§"/>
            </a:pPr>
            <a:r>
              <a:rPr lang="en-US" dirty="0">
                <a:solidFill>
                  <a:schemeClr val="tx1"/>
                </a:solidFill>
              </a:rPr>
              <a:t> 2W maximum consumption</a:t>
            </a:r>
          </a:p>
          <a:p>
            <a:pPr lvl="1" algn="l">
              <a:buClr>
                <a:srgbClr val="00B0F0"/>
              </a:buClr>
              <a:buFont typeface="Wingdings" pitchFamily="2" charset="2"/>
              <a:buChar char="§"/>
            </a:pPr>
            <a:r>
              <a:rPr lang="en-US" dirty="0">
                <a:solidFill>
                  <a:schemeClr val="tx1"/>
                </a:solidFill>
              </a:rPr>
              <a:t> OMAP is small % of that</a:t>
            </a:r>
          </a:p>
          <a:p>
            <a:pPr algn="l">
              <a:buClr>
                <a:srgbClr val="00B0F0"/>
              </a:buClr>
              <a:buFont typeface="Wingdings" pitchFamily="2" charset="2"/>
              <a:buChar char="§"/>
            </a:pPr>
            <a:r>
              <a:rPr lang="en-US" dirty="0">
                <a:solidFill>
                  <a:schemeClr val="tx1"/>
                </a:solidFill>
              </a:rPr>
              <a:t> Many adapter options</a:t>
            </a:r>
          </a:p>
          <a:p>
            <a:pPr lvl="1" algn="l">
              <a:buClr>
                <a:srgbClr val="00B0F0"/>
              </a:buClr>
              <a:buFont typeface="Wingdings" pitchFamily="2" charset="2"/>
              <a:buChar char="§"/>
            </a:pPr>
            <a:r>
              <a:rPr lang="en-US" dirty="0">
                <a:solidFill>
                  <a:schemeClr val="tx1"/>
                </a:solidFill>
              </a:rPr>
              <a:t> Car, wall, battery, solar, …</a:t>
            </a:r>
          </a:p>
        </p:txBody>
      </p:sp>
      <p:sp>
        <p:nvSpPr>
          <p:cNvPr id="33" name="AutoShape 34"/>
          <p:cNvSpPr>
            <a:spLocks noChangeArrowheads="1"/>
          </p:cNvSpPr>
          <p:nvPr/>
        </p:nvSpPr>
        <p:spPr bwMode="auto">
          <a:xfrm>
            <a:off x="6400800" y="1143000"/>
            <a:ext cx="2362200" cy="4032250"/>
          </a:xfrm>
          <a:prstGeom prst="roundRect">
            <a:avLst>
              <a:gd name="adj" fmla="val 16667"/>
            </a:avLst>
          </a:prstGeom>
          <a:gradFill rotWithShape="1">
            <a:gsLst>
              <a:gs pos="0">
                <a:srgbClr val="EAEAEA"/>
              </a:gs>
              <a:gs pos="100000">
                <a:srgbClr val="D0D0D0"/>
              </a:gs>
            </a:gsLst>
            <a:lin ang="5400000" scaled="1"/>
          </a:gradFill>
          <a:ln w="28575">
            <a:solidFill>
              <a:srgbClr val="00CC00"/>
            </a:solidFill>
            <a:round/>
            <a:headEnd/>
            <a:tailEnd/>
          </a:ln>
        </p:spPr>
        <p:txBody>
          <a:bodyPr wrap="none" anchor="ctr"/>
          <a:lstStyle/>
          <a:p>
            <a:pPr marL="173038" indent="-173038" algn="l">
              <a:lnSpc>
                <a:spcPct val="120000"/>
              </a:lnSpc>
              <a:buClr>
                <a:srgbClr val="00CC00"/>
              </a:buClr>
            </a:pPr>
            <a:r>
              <a:rPr lang="en-US" altLang="ja-JP" sz="1800">
                <a:solidFill>
                  <a:schemeClr val="tx1"/>
                </a:solidFill>
              </a:rPr>
              <a:t>Peripheral I/O</a:t>
            </a:r>
          </a:p>
          <a:p>
            <a:pPr marL="173038" indent="-173038" algn="l">
              <a:lnSpc>
                <a:spcPct val="120000"/>
              </a:lnSpc>
              <a:buClr>
                <a:srgbClr val="00CC00"/>
              </a:buClr>
              <a:buFont typeface="Wingdings" pitchFamily="2" charset="2"/>
              <a:buChar char="§"/>
            </a:pPr>
            <a:r>
              <a:rPr lang="en-US" altLang="ja-JP" sz="1800">
                <a:solidFill>
                  <a:schemeClr val="tx1"/>
                </a:solidFill>
              </a:rPr>
              <a:t>DVI-D video out</a:t>
            </a:r>
          </a:p>
          <a:p>
            <a:pPr marL="173038" indent="-173038" algn="l">
              <a:lnSpc>
                <a:spcPct val="120000"/>
              </a:lnSpc>
              <a:buClr>
                <a:srgbClr val="00CC00"/>
              </a:buClr>
              <a:buFont typeface="Wingdings" pitchFamily="2" charset="2"/>
              <a:buChar char="§"/>
            </a:pPr>
            <a:r>
              <a:rPr lang="en-US" altLang="ja-JP" sz="1800">
                <a:solidFill>
                  <a:schemeClr val="tx1"/>
                </a:solidFill>
              </a:rPr>
              <a:t>SD/MMC+</a:t>
            </a:r>
          </a:p>
          <a:p>
            <a:pPr marL="173038" indent="-173038" algn="l">
              <a:lnSpc>
                <a:spcPct val="120000"/>
              </a:lnSpc>
              <a:buClr>
                <a:srgbClr val="00CC00"/>
              </a:buClr>
              <a:buFont typeface="Wingdings" pitchFamily="2" charset="2"/>
              <a:buChar char="§"/>
            </a:pPr>
            <a:r>
              <a:rPr lang="en-US" altLang="ja-JP" sz="1800">
                <a:solidFill>
                  <a:schemeClr val="tx1"/>
                </a:solidFill>
              </a:rPr>
              <a:t>S-Video out</a:t>
            </a:r>
          </a:p>
          <a:p>
            <a:pPr marL="173038" indent="-173038" algn="l">
              <a:lnSpc>
                <a:spcPct val="120000"/>
              </a:lnSpc>
              <a:buClr>
                <a:srgbClr val="00CC00"/>
              </a:buClr>
              <a:buFont typeface="Wingdings" pitchFamily="2" charset="2"/>
              <a:buChar char="§"/>
            </a:pPr>
            <a:r>
              <a:rPr lang="en-US" altLang="ja-JP" sz="1800">
                <a:solidFill>
                  <a:schemeClr val="tx1"/>
                </a:solidFill>
              </a:rPr>
              <a:t>USB 2.0 HS OTG</a:t>
            </a:r>
          </a:p>
          <a:p>
            <a:pPr marL="173038" indent="-173038" algn="l">
              <a:lnSpc>
                <a:spcPct val="120000"/>
              </a:lnSpc>
              <a:buClr>
                <a:srgbClr val="00CC00"/>
              </a:buClr>
              <a:buFont typeface="Wingdings" pitchFamily="2" charset="2"/>
              <a:buChar char="§"/>
            </a:pPr>
            <a:r>
              <a:rPr lang="pt-BR" altLang="ja-JP" sz="1800">
                <a:solidFill>
                  <a:schemeClr val="tx1"/>
                </a:solidFill>
              </a:rPr>
              <a:t>I</a:t>
            </a:r>
            <a:r>
              <a:rPr lang="pt-BR" altLang="ja-JP" sz="1800" baseline="30000">
                <a:solidFill>
                  <a:schemeClr val="tx1"/>
                </a:solidFill>
              </a:rPr>
              <a:t>2</a:t>
            </a:r>
            <a:r>
              <a:rPr lang="pt-BR" altLang="ja-JP" sz="1800">
                <a:solidFill>
                  <a:schemeClr val="tx1"/>
                </a:solidFill>
              </a:rPr>
              <a:t>C, I</a:t>
            </a:r>
            <a:r>
              <a:rPr lang="pt-BR" altLang="ja-JP" sz="1800" baseline="30000">
                <a:solidFill>
                  <a:schemeClr val="tx1"/>
                </a:solidFill>
              </a:rPr>
              <a:t>2</a:t>
            </a:r>
            <a:r>
              <a:rPr lang="pt-BR" altLang="ja-JP" sz="1800">
                <a:solidFill>
                  <a:schemeClr val="tx1"/>
                </a:solidFill>
              </a:rPr>
              <a:t>S, SPI,</a:t>
            </a:r>
            <a:br>
              <a:rPr lang="pt-BR" altLang="ja-JP" sz="1800">
                <a:solidFill>
                  <a:schemeClr val="tx1"/>
                </a:solidFill>
              </a:rPr>
            </a:br>
            <a:r>
              <a:rPr lang="pt-BR" altLang="ja-JP" sz="1800">
                <a:solidFill>
                  <a:schemeClr val="tx1"/>
                </a:solidFill>
              </a:rPr>
              <a:t>MMC/SD</a:t>
            </a:r>
          </a:p>
          <a:p>
            <a:pPr marL="173038" indent="-173038" algn="l">
              <a:lnSpc>
                <a:spcPct val="120000"/>
              </a:lnSpc>
              <a:buClr>
                <a:srgbClr val="00CC00"/>
              </a:buClr>
              <a:buFont typeface="Wingdings" pitchFamily="2" charset="2"/>
              <a:buChar char="§"/>
            </a:pPr>
            <a:r>
              <a:rPr lang="en-US" altLang="ja-JP" sz="1800">
                <a:solidFill>
                  <a:schemeClr val="tx1"/>
                </a:solidFill>
              </a:rPr>
              <a:t>JTAG</a:t>
            </a:r>
          </a:p>
          <a:p>
            <a:pPr marL="173038" indent="-173038" algn="l">
              <a:lnSpc>
                <a:spcPct val="120000"/>
              </a:lnSpc>
              <a:buClr>
                <a:srgbClr val="00CC00"/>
              </a:buClr>
              <a:buFont typeface="Wingdings" pitchFamily="2" charset="2"/>
              <a:buChar char="§"/>
            </a:pPr>
            <a:r>
              <a:rPr lang="en-US" altLang="ja-JP" sz="1800">
                <a:solidFill>
                  <a:schemeClr val="tx1"/>
                </a:solidFill>
              </a:rPr>
              <a:t>Stereo in/out</a:t>
            </a:r>
          </a:p>
          <a:p>
            <a:pPr marL="173038" indent="-173038" algn="l">
              <a:lnSpc>
                <a:spcPct val="120000"/>
              </a:lnSpc>
              <a:buClr>
                <a:srgbClr val="00CC00"/>
              </a:buClr>
              <a:buFont typeface="Wingdings" pitchFamily="2" charset="2"/>
              <a:buChar char="§"/>
            </a:pPr>
            <a:r>
              <a:rPr lang="en-US" altLang="ja-JP" sz="1800">
                <a:solidFill>
                  <a:schemeClr val="tx1"/>
                </a:solidFill>
              </a:rPr>
              <a:t>Alternate power</a:t>
            </a:r>
          </a:p>
          <a:p>
            <a:pPr marL="173038" indent="-173038" algn="l">
              <a:lnSpc>
                <a:spcPct val="120000"/>
              </a:lnSpc>
              <a:buClr>
                <a:srgbClr val="00CC00"/>
              </a:buClr>
              <a:buFont typeface="Wingdings" pitchFamily="2" charset="2"/>
              <a:buChar char="§"/>
            </a:pPr>
            <a:r>
              <a:rPr lang="en-US" altLang="ja-JP" sz="1800">
                <a:solidFill>
                  <a:schemeClr val="tx1"/>
                </a:solidFill>
              </a:rPr>
              <a:t>RS-232 serial</a:t>
            </a:r>
          </a:p>
        </p:txBody>
      </p:sp>
      <p:sp>
        <p:nvSpPr>
          <p:cNvPr id="295945" name="Line 44"/>
          <p:cNvSpPr>
            <a:spLocks noChangeShapeType="1"/>
          </p:cNvSpPr>
          <p:nvPr/>
        </p:nvSpPr>
        <p:spPr bwMode="auto">
          <a:xfrm>
            <a:off x="3148013" y="2120900"/>
            <a:ext cx="2516187" cy="4763"/>
          </a:xfrm>
          <a:prstGeom prst="line">
            <a:avLst/>
          </a:prstGeom>
          <a:noFill/>
          <a:ln w="38100">
            <a:solidFill>
              <a:schemeClr val="tx1"/>
            </a:solidFill>
            <a:round/>
            <a:headEnd type="triangle" w="med" len="med"/>
            <a:tailEnd type="triangle" w="med" len="med"/>
          </a:ln>
        </p:spPr>
        <p:txBody>
          <a:bodyPr/>
          <a:lstStyle/>
          <a:p>
            <a:endParaRPr lang="en-US"/>
          </a:p>
        </p:txBody>
      </p:sp>
      <p:sp>
        <p:nvSpPr>
          <p:cNvPr id="295946" name="Text Box 45"/>
          <p:cNvSpPr txBox="1">
            <a:spLocks noChangeArrowheads="1"/>
          </p:cNvSpPr>
          <p:nvPr/>
        </p:nvSpPr>
        <p:spPr bwMode="auto">
          <a:xfrm>
            <a:off x="4173538" y="1924050"/>
            <a:ext cx="409575" cy="338138"/>
          </a:xfrm>
          <a:prstGeom prst="rect">
            <a:avLst/>
          </a:prstGeom>
          <a:solidFill>
            <a:schemeClr val="bg1"/>
          </a:solidFill>
          <a:ln w="9525">
            <a:noFill/>
            <a:miter lim="800000"/>
            <a:headEnd/>
            <a:tailEnd/>
          </a:ln>
        </p:spPr>
        <p:txBody>
          <a:bodyPr>
            <a:spAutoFit/>
          </a:bodyPr>
          <a:lstStyle/>
          <a:p>
            <a:pPr>
              <a:spcBef>
                <a:spcPct val="50000"/>
              </a:spcBef>
            </a:pPr>
            <a:r>
              <a:rPr lang="en-US" sz="1600">
                <a:solidFill>
                  <a:srgbClr val="FF0000"/>
                </a:solidFill>
                <a:latin typeface="Times" pitchFamily="18" charset="0"/>
              </a:rPr>
              <a:t>3”</a:t>
            </a:r>
          </a:p>
        </p:txBody>
      </p:sp>
      <p:sp>
        <p:nvSpPr>
          <p:cNvPr id="22543" name="Line 15"/>
          <p:cNvSpPr>
            <a:spLocks noChangeShapeType="1"/>
          </p:cNvSpPr>
          <p:nvPr/>
        </p:nvSpPr>
        <p:spPr bwMode="auto">
          <a:xfrm flipH="1">
            <a:off x="5029200" y="1893888"/>
            <a:ext cx="1600200" cy="533400"/>
          </a:xfrm>
          <a:prstGeom prst="line">
            <a:avLst/>
          </a:prstGeom>
          <a:noFill/>
          <a:ln w="57150">
            <a:solidFill>
              <a:srgbClr val="00FF00"/>
            </a:solidFill>
            <a:round/>
            <a:headEnd/>
            <a:tailEnd type="triangle" w="med" len="med"/>
          </a:ln>
        </p:spPr>
        <p:txBody>
          <a:bodyPr/>
          <a:lstStyle/>
          <a:p>
            <a:endParaRPr lang="en-US"/>
          </a:p>
        </p:txBody>
      </p:sp>
      <p:sp>
        <p:nvSpPr>
          <p:cNvPr id="22544" name="Line 16"/>
          <p:cNvSpPr>
            <a:spLocks noChangeShapeType="1"/>
          </p:cNvSpPr>
          <p:nvPr/>
        </p:nvSpPr>
        <p:spPr bwMode="auto">
          <a:xfrm flipH="1">
            <a:off x="5486400" y="2514600"/>
            <a:ext cx="1143000" cy="914400"/>
          </a:xfrm>
          <a:prstGeom prst="line">
            <a:avLst/>
          </a:prstGeom>
          <a:noFill/>
          <a:ln w="57150">
            <a:solidFill>
              <a:srgbClr val="00FF00"/>
            </a:solidFill>
            <a:round/>
            <a:headEnd/>
            <a:tailEnd type="triangle" w="med" len="med"/>
          </a:ln>
        </p:spPr>
        <p:txBody>
          <a:bodyPr/>
          <a:lstStyle/>
          <a:p>
            <a:endParaRPr lang="en-US"/>
          </a:p>
        </p:txBody>
      </p:sp>
      <p:sp>
        <p:nvSpPr>
          <p:cNvPr id="22545" name="Line 17"/>
          <p:cNvSpPr>
            <a:spLocks noChangeShapeType="1"/>
          </p:cNvSpPr>
          <p:nvPr/>
        </p:nvSpPr>
        <p:spPr bwMode="auto">
          <a:xfrm flipH="1">
            <a:off x="3733800" y="2209800"/>
            <a:ext cx="2895600" cy="2286000"/>
          </a:xfrm>
          <a:prstGeom prst="line">
            <a:avLst/>
          </a:prstGeom>
          <a:noFill/>
          <a:ln w="57150">
            <a:solidFill>
              <a:srgbClr val="00FF00"/>
            </a:solidFill>
            <a:round/>
            <a:headEnd/>
            <a:tailEnd type="triangle" w="med" len="med"/>
          </a:ln>
        </p:spPr>
        <p:txBody>
          <a:bodyPr/>
          <a:lstStyle/>
          <a:p>
            <a:endParaRPr lang="en-US"/>
          </a:p>
        </p:txBody>
      </p:sp>
      <p:sp>
        <p:nvSpPr>
          <p:cNvPr id="22546" name="Line 18"/>
          <p:cNvSpPr>
            <a:spLocks noChangeShapeType="1"/>
          </p:cNvSpPr>
          <p:nvPr/>
        </p:nvSpPr>
        <p:spPr bwMode="auto">
          <a:xfrm flipH="1">
            <a:off x="4876800" y="2819400"/>
            <a:ext cx="1752600" cy="1981200"/>
          </a:xfrm>
          <a:prstGeom prst="line">
            <a:avLst/>
          </a:prstGeom>
          <a:noFill/>
          <a:ln w="57150">
            <a:solidFill>
              <a:srgbClr val="00FF00"/>
            </a:solidFill>
            <a:round/>
            <a:headEnd/>
            <a:tailEnd type="triangle" w="med" len="med"/>
          </a:ln>
        </p:spPr>
        <p:txBody>
          <a:bodyPr/>
          <a:lstStyle/>
          <a:p>
            <a:endParaRPr lang="en-US"/>
          </a:p>
        </p:txBody>
      </p:sp>
      <p:sp>
        <p:nvSpPr>
          <p:cNvPr id="295951" name="Title 16"/>
          <p:cNvSpPr>
            <a:spLocks noGrp="1"/>
          </p:cNvSpPr>
          <p:nvPr>
            <p:ph type="title" idx="4294967295"/>
          </p:nvPr>
        </p:nvSpPr>
        <p:spPr/>
        <p:txBody>
          <a:bodyPr wrap="square"/>
          <a:lstStyle/>
          <a:p>
            <a:r>
              <a:rPr lang="en-US"/>
              <a:t>Fast, low power, flexible expansion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11" descr="Beagle board w hand outline sm v5"/>
          <p:cNvPicPr>
            <a:picLocks noChangeAspect="1" noChangeArrowheads="1"/>
          </p:cNvPicPr>
          <p:nvPr/>
        </p:nvPicPr>
        <p:blipFill>
          <a:blip r:embed="rId3"/>
          <a:srcRect/>
          <a:stretch>
            <a:fillRect/>
          </a:stretch>
        </p:blipFill>
        <p:spPr bwMode="auto">
          <a:xfrm>
            <a:off x="2493963" y="2141538"/>
            <a:ext cx="3929062" cy="4716462"/>
          </a:xfrm>
          <a:prstGeom prst="rect">
            <a:avLst/>
          </a:prstGeom>
          <a:noFill/>
          <a:ln w="9525">
            <a:noFill/>
            <a:miter lim="800000"/>
            <a:headEnd/>
            <a:tailEnd/>
          </a:ln>
        </p:spPr>
      </p:pic>
      <p:pic>
        <p:nvPicPr>
          <p:cNvPr id="297987" name="Picture 42" descr="OMAP r72"/>
          <p:cNvPicPr>
            <a:picLocks noChangeAspect="1" noChangeArrowheads="1"/>
          </p:cNvPicPr>
          <p:nvPr/>
        </p:nvPicPr>
        <p:blipFill>
          <a:blip r:embed="rId4"/>
          <a:srcRect/>
          <a:stretch>
            <a:fillRect/>
          </a:stretch>
        </p:blipFill>
        <p:spPr bwMode="auto">
          <a:xfrm>
            <a:off x="4395788" y="3148013"/>
            <a:ext cx="403225" cy="406400"/>
          </a:xfrm>
          <a:prstGeom prst="rect">
            <a:avLst/>
          </a:prstGeom>
          <a:noFill/>
          <a:ln w="9525">
            <a:solidFill>
              <a:srgbClr val="00B0F0"/>
            </a:solidFill>
            <a:miter lim="800000"/>
            <a:headEnd/>
            <a:tailEnd/>
          </a:ln>
        </p:spPr>
      </p:pic>
      <p:sp>
        <p:nvSpPr>
          <p:cNvPr id="297988" name="AutoShape 34"/>
          <p:cNvSpPr>
            <a:spLocks noChangeArrowheads="1"/>
          </p:cNvSpPr>
          <p:nvPr/>
        </p:nvSpPr>
        <p:spPr bwMode="auto">
          <a:xfrm>
            <a:off x="6400800" y="1981200"/>
            <a:ext cx="2362200" cy="4032250"/>
          </a:xfrm>
          <a:prstGeom prst="roundRect">
            <a:avLst>
              <a:gd name="adj" fmla="val 16667"/>
            </a:avLst>
          </a:prstGeom>
          <a:gradFill rotWithShape="1">
            <a:gsLst>
              <a:gs pos="0">
                <a:srgbClr val="EAEAEA"/>
              </a:gs>
              <a:gs pos="100000">
                <a:srgbClr val="D0D0D0"/>
              </a:gs>
            </a:gsLst>
            <a:lin ang="5400000" scaled="1"/>
          </a:gradFill>
          <a:ln w="28575">
            <a:solidFill>
              <a:srgbClr val="00CC00"/>
            </a:solidFill>
            <a:round/>
            <a:headEnd/>
            <a:tailEnd/>
          </a:ln>
        </p:spPr>
        <p:txBody>
          <a:bodyPr wrap="none" anchor="ctr"/>
          <a:lstStyle/>
          <a:p>
            <a:pPr marL="173038" indent="-173038" algn="l">
              <a:lnSpc>
                <a:spcPct val="120000"/>
              </a:lnSpc>
              <a:buClr>
                <a:srgbClr val="00CC00"/>
              </a:buClr>
            </a:pPr>
            <a:r>
              <a:rPr lang="en-US" altLang="ja-JP" sz="1800">
                <a:solidFill>
                  <a:schemeClr val="tx1"/>
                </a:solidFill>
              </a:rPr>
              <a:t>Peripheral I/O</a:t>
            </a:r>
          </a:p>
          <a:p>
            <a:pPr marL="173038" indent="-173038" algn="l">
              <a:lnSpc>
                <a:spcPct val="120000"/>
              </a:lnSpc>
              <a:buClr>
                <a:srgbClr val="00CC00"/>
              </a:buClr>
              <a:buFont typeface="Wingdings" pitchFamily="2" charset="2"/>
              <a:buChar char="§"/>
            </a:pPr>
            <a:r>
              <a:rPr lang="en-US" altLang="ja-JP" sz="1800">
                <a:solidFill>
                  <a:schemeClr val="tx1"/>
                </a:solidFill>
              </a:rPr>
              <a:t>DVI-D video out</a:t>
            </a:r>
          </a:p>
          <a:p>
            <a:pPr marL="173038" indent="-173038" algn="l">
              <a:lnSpc>
                <a:spcPct val="120000"/>
              </a:lnSpc>
              <a:buClr>
                <a:srgbClr val="00CC00"/>
              </a:buClr>
              <a:buFont typeface="Wingdings" pitchFamily="2" charset="2"/>
              <a:buChar char="§"/>
            </a:pPr>
            <a:r>
              <a:rPr lang="en-US" altLang="ja-JP" sz="1800">
                <a:solidFill>
                  <a:schemeClr val="tx1"/>
                </a:solidFill>
              </a:rPr>
              <a:t>SD/MMC+</a:t>
            </a:r>
          </a:p>
          <a:p>
            <a:pPr marL="173038" indent="-173038" algn="l">
              <a:lnSpc>
                <a:spcPct val="120000"/>
              </a:lnSpc>
              <a:buClr>
                <a:srgbClr val="00CC00"/>
              </a:buClr>
              <a:buFont typeface="Wingdings" pitchFamily="2" charset="2"/>
              <a:buChar char="§"/>
            </a:pPr>
            <a:r>
              <a:rPr lang="en-US" altLang="ja-JP" sz="1800">
                <a:solidFill>
                  <a:schemeClr val="tx1"/>
                </a:solidFill>
              </a:rPr>
              <a:t>S-Video out</a:t>
            </a:r>
          </a:p>
          <a:p>
            <a:pPr marL="173038" indent="-173038" algn="l">
              <a:lnSpc>
                <a:spcPct val="120000"/>
              </a:lnSpc>
              <a:buClr>
                <a:srgbClr val="00CC00"/>
              </a:buClr>
              <a:buFont typeface="Wingdings" pitchFamily="2" charset="2"/>
              <a:buChar char="§"/>
            </a:pPr>
            <a:r>
              <a:rPr lang="en-US" altLang="ja-JP" sz="1800">
                <a:solidFill>
                  <a:schemeClr val="tx1"/>
                </a:solidFill>
              </a:rPr>
              <a:t>USB HS OTG</a:t>
            </a:r>
          </a:p>
          <a:p>
            <a:pPr marL="173038" indent="-173038" algn="l">
              <a:lnSpc>
                <a:spcPct val="120000"/>
              </a:lnSpc>
              <a:buClr>
                <a:srgbClr val="00CC00"/>
              </a:buClr>
              <a:buFont typeface="Wingdings" pitchFamily="2" charset="2"/>
              <a:buChar char="§"/>
            </a:pPr>
            <a:r>
              <a:rPr lang="pt-BR" altLang="ja-JP" sz="1800">
                <a:solidFill>
                  <a:schemeClr val="tx1"/>
                </a:solidFill>
              </a:rPr>
              <a:t>I</a:t>
            </a:r>
            <a:r>
              <a:rPr lang="pt-BR" altLang="ja-JP" sz="1800" baseline="30000">
                <a:solidFill>
                  <a:schemeClr val="tx1"/>
                </a:solidFill>
              </a:rPr>
              <a:t>2</a:t>
            </a:r>
            <a:r>
              <a:rPr lang="pt-BR" altLang="ja-JP" sz="1800">
                <a:solidFill>
                  <a:schemeClr val="tx1"/>
                </a:solidFill>
              </a:rPr>
              <a:t>C, I</a:t>
            </a:r>
            <a:r>
              <a:rPr lang="pt-BR" altLang="ja-JP" sz="1800" baseline="30000">
                <a:solidFill>
                  <a:schemeClr val="tx1"/>
                </a:solidFill>
              </a:rPr>
              <a:t>2</a:t>
            </a:r>
            <a:r>
              <a:rPr lang="pt-BR" altLang="ja-JP" sz="1800">
                <a:solidFill>
                  <a:schemeClr val="tx1"/>
                </a:solidFill>
              </a:rPr>
              <a:t>S, SPI,</a:t>
            </a:r>
            <a:br>
              <a:rPr lang="pt-BR" altLang="ja-JP" sz="1800">
                <a:solidFill>
                  <a:schemeClr val="tx1"/>
                </a:solidFill>
              </a:rPr>
            </a:br>
            <a:r>
              <a:rPr lang="pt-BR" altLang="ja-JP" sz="1800">
                <a:solidFill>
                  <a:schemeClr val="tx1"/>
                </a:solidFill>
              </a:rPr>
              <a:t>MMC/SD</a:t>
            </a:r>
          </a:p>
          <a:p>
            <a:pPr marL="173038" indent="-173038" algn="l">
              <a:lnSpc>
                <a:spcPct val="120000"/>
              </a:lnSpc>
              <a:buClr>
                <a:srgbClr val="00CC00"/>
              </a:buClr>
              <a:buFont typeface="Wingdings" pitchFamily="2" charset="2"/>
              <a:buChar char="§"/>
            </a:pPr>
            <a:r>
              <a:rPr lang="en-US" altLang="ja-JP" sz="1800">
                <a:solidFill>
                  <a:schemeClr val="tx1"/>
                </a:solidFill>
              </a:rPr>
              <a:t>JTAG</a:t>
            </a:r>
          </a:p>
          <a:p>
            <a:pPr marL="173038" indent="-173038" algn="l">
              <a:lnSpc>
                <a:spcPct val="120000"/>
              </a:lnSpc>
              <a:buClr>
                <a:srgbClr val="00CC00"/>
              </a:buClr>
              <a:buFont typeface="Wingdings" pitchFamily="2" charset="2"/>
              <a:buChar char="§"/>
            </a:pPr>
            <a:r>
              <a:rPr lang="en-US" altLang="ja-JP" sz="1800">
                <a:solidFill>
                  <a:schemeClr val="tx1"/>
                </a:solidFill>
              </a:rPr>
              <a:t>Stereo in/out</a:t>
            </a:r>
          </a:p>
          <a:p>
            <a:pPr marL="173038" indent="-173038" algn="l">
              <a:lnSpc>
                <a:spcPct val="120000"/>
              </a:lnSpc>
              <a:buClr>
                <a:srgbClr val="00CC00"/>
              </a:buClr>
              <a:buFont typeface="Wingdings" pitchFamily="2" charset="2"/>
              <a:buChar char="§"/>
            </a:pPr>
            <a:r>
              <a:rPr lang="en-US" altLang="ja-JP" sz="1800">
                <a:solidFill>
                  <a:schemeClr val="tx1"/>
                </a:solidFill>
              </a:rPr>
              <a:t>Alternate power</a:t>
            </a:r>
          </a:p>
          <a:p>
            <a:pPr marL="173038" indent="-173038" algn="l">
              <a:lnSpc>
                <a:spcPct val="120000"/>
              </a:lnSpc>
              <a:buClr>
                <a:srgbClr val="00CC00"/>
              </a:buClr>
              <a:buFont typeface="Wingdings" pitchFamily="2" charset="2"/>
              <a:buChar char="§"/>
            </a:pPr>
            <a:r>
              <a:rPr lang="en-US" altLang="ja-JP" sz="1800">
                <a:solidFill>
                  <a:schemeClr val="tx1"/>
                </a:solidFill>
              </a:rPr>
              <a:t>RS-232 serial</a:t>
            </a:r>
          </a:p>
        </p:txBody>
      </p:sp>
      <p:sp>
        <p:nvSpPr>
          <p:cNvPr id="297989" name="Line 44"/>
          <p:cNvSpPr>
            <a:spLocks noChangeShapeType="1"/>
          </p:cNvSpPr>
          <p:nvPr/>
        </p:nvSpPr>
        <p:spPr bwMode="auto">
          <a:xfrm>
            <a:off x="3148013" y="2120900"/>
            <a:ext cx="2516187" cy="4763"/>
          </a:xfrm>
          <a:prstGeom prst="line">
            <a:avLst/>
          </a:prstGeom>
          <a:noFill/>
          <a:ln w="38100">
            <a:solidFill>
              <a:schemeClr val="tx1"/>
            </a:solidFill>
            <a:round/>
            <a:headEnd type="triangle" w="med" len="med"/>
            <a:tailEnd type="triangle" w="med" len="med"/>
          </a:ln>
        </p:spPr>
        <p:txBody>
          <a:bodyPr/>
          <a:lstStyle/>
          <a:p>
            <a:endParaRPr lang="en-US"/>
          </a:p>
        </p:txBody>
      </p:sp>
      <p:sp>
        <p:nvSpPr>
          <p:cNvPr id="297990" name="Text Box 45"/>
          <p:cNvSpPr txBox="1">
            <a:spLocks noChangeArrowheads="1"/>
          </p:cNvSpPr>
          <p:nvPr/>
        </p:nvSpPr>
        <p:spPr bwMode="auto">
          <a:xfrm>
            <a:off x="4173538" y="1924050"/>
            <a:ext cx="409575" cy="338138"/>
          </a:xfrm>
          <a:prstGeom prst="rect">
            <a:avLst/>
          </a:prstGeom>
          <a:solidFill>
            <a:schemeClr val="bg1"/>
          </a:solidFill>
          <a:ln w="9525">
            <a:noFill/>
            <a:miter lim="800000"/>
            <a:headEnd/>
            <a:tailEnd/>
          </a:ln>
        </p:spPr>
        <p:txBody>
          <a:bodyPr>
            <a:spAutoFit/>
          </a:bodyPr>
          <a:lstStyle/>
          <a:p>
            <a:pPr>
              <a:spcBef>
                <a:spcPct val="50000"/>
              </a:spcBef>
            </a:pPr>
            <a:r>
              <a:rPr lang="en-US" sz="1600">
                <a:solidFill>
                  <a:srgbClr val="FF0000"/>
                </a:solidFill>
                <a:latin typeface="Times" pitchFamily="18" charset="0"/>
              </a:rPr>
              <a:t>3”</a:t>
            </a:r>
          </a:p>
        </p:txBody>
      </p:sp>
      <p:sp>
        <p:nvSpPr>
          <p:cNvPr id="17" name="Line 15"/>
          <p:cNvSpPr>
            <a:spLocks noChangeShapeType="1"/>
          </p:cNvSpPr>
          <p:nvPr/>
        </p:nvSpPr>
        <p:spPr bwMode="auto">
          <a:xfrm flipH="1" flipV="1">
            <a:off x="4572000" y="2438400"/>
            <a:ext cx="2057400" cy="1524000"/>
          </a:xfrm>
          <a:prstGeom prst="line">
            <a:avLst/>
          </a:prstGeom>
          <a:noFill/>
          <a:ln w="57150">
            <a:solidFill>
              <a:srgbClr val="00FF00"/>
            </a:solidFill>
            <a:round/>
            <a:headEnd/>
            <a:tailEnd type="triangle" w="med" len="med"/>
          </a:ln>
        </p:spPr>
        <p:txBody>
          <a:bodyPr/>
          <a:lstStyle/>
          <a:p>
            <a:endParaRPr lang="en-US"/>
          </a:p>
        </p:txBody>
      </p:sp>
      <p:sp>
        <p:nvSpPr>
          <p:cNvPr id="18" name="Line 15"/>
          <p:cNvSpPr>
            <a:spLocks noChangeShapeType="1"/>
          </p:cNvSpPr>
          <p:nvPr/>
        </p:nvSpPr>
        <p:spPr bwMode="auto">
          <a:xfrm flipH="1" flipV="1">
            <a:off x="4343400" y="2971800"/>
            <a:ext cx="2286000" cy="1676400"/>
          </a:xfrm>
          <a:prstGeom prst="line">
            <a:avLst/>
          </a:prstGeom>
          <a:noFill/>
          <a:ln w="57150">
            <a:solidFill>
              <a:srgbClr val="00FF00"/>
            </a:solidFill>
            <a:round/>
            <a:headEnd/>
            <a:tailEnd type="triangle" w="med" len="med"/>
          </a:ln>
        </p:spPr>
        <p:txBody>
          <a:bodyPr/>
          <a:lstStyle/>
          <a:p>
            <a:endParaRPr lang="en-US"/>
          </a:p>
        </p:txBody>
      </p:sp>
      <p:sp>
        <p:nvSpPr>
          <p:cNvPr id="19" name="Line 15"/>
          <p:cNvSpPr>
            <a:spLocks noChangeShapeType="1"/>
          </p:cNvSpPr>
          <p:nvPr/>
        </p:nvSpPr>
        <p:spPr bwMode="auto">
          <a:xfrm flipH="1" flipV="1">
            <a:off x="5410200" y="3962400"/>
            <a:ext cx="1219200" cy="990600"/>
          </a:xfrm>
          <a:prstGeom prst="line">
            <a:avLst/>
          </a:prstGeom>
          <a:noFill/>
          <a:ln w="57150">
            <a:solidFill>
              <a:srgbClr val="00FF00"/>
            </a:solidFill>
            <a:round/>
            <a:headEnd/>
            <a:tailEnd type="triangle" w="med" len="med"/>
          </a:ln>
        </p:spPr>
        <p:txBody>
          <a:bodyPr/>
          <a:lstStyle/>
          <a:p>
            <a:endParaRPr lang="en-US"/>
          </a:p>
        </p:txBody>
      </p:sp>
      <p:sp>
        <p:nvSpPr>
          <p:cNvPr id="20" name="Line 15"/>
          <p:cNvSpPr>
            <a:spLocks noChangeShapeType="1"/>
          </p:cNvSpPr>
          <p:nvPr/>
        </p:nvSpPr>
        <p:spPr bwMode="auto">
          <a:xfrm flipH="1" flipV="1">
            <a:off x="5562600" y="4343400"/>
            <a:ext cx="1066800" cy="609600"/>
          </a:xfrm>
          <a:prstGeom prst="line">
            <a:avLst/>
          </a:prstGeom>
          <a:noFill/>
          <a:ln w="57150">
            <a:solidFill>
              <a:srgbClr val="00FF00"/>
            </a:solidFill>
            <a:round/>
            <a:headEnd/>
            <a:tailEnd type="triangle" w="med" len="med"/>
          </a:ln>
        </p:spPr>
        <p:txBody>
          <a:bodyPr/>
          <a:lstStyle/>
          <a:p>
            <a:endParaRPr lang="en-US"/>
          </a:p>
        </p:txBody>
      </p:sp>
      <p:sp>
        <p:nvSpPr>
          <p:cNvPr id="21" name="Line 15"/>
          <p:cNvSpPr>
            <a:spLocks noChangeShapeType="1"/>
          </p:cNvSpPr>
          <p:nvPr/>
        </p:nvSpPr>
        <p:spPr bwMode="auto">
          <a:xfrm flipH="1" flipV="1">
            <a:off x="4419600" y="4724400"/>
            <a:ext cx="2243138" cy="595313"/>
          </a:xfrm>
          <a:prstGeom prst="line">
            <a:avLst/>
          </a:prstGeom>
          <a:noFill/>
          <a:ln w="57150">
            <a:solidFill>
              <a:srgbClr val="00FF00"/>
            </a:solidFill>
            <a:round/>
            <a:headEnd/>
            <a:tailEnd type="triangle" w="med" len="med"/>
          </a:ln>
        </p:spPr>
        <p:txBody>
          <a:bodyPr/>
          <a:lstStyle/>
          <a:p>
            <a:endParaRPr lang="en-US"/>
          </a:p>
        </p:txBody>
      </p:sp>
      <p:sp>
        <p:nvSpPr>
          <p:cNvPr id="22" name="Line 15"/>
          <p:cNvSpPr>
            <a:spLocks noChangeShapeType="1"/>
          </p:cNvSpPr>
          <p:nvPr/>
        </p:nvSpPr>
        <p:spPr bwMode="auto">
          <a:xfrm flipH="1" flipV="1">
            <a:off x="3886200" y="4800600"/>
            <a:ext cx="2743200" cy="838200"/>
          </a:xfrm>
          <a:prstGeom prst="line">
            <a:avLst/>
          </a:prstGeom>
          <a:noFill/>
          <a:ln w="57150">
            <a:solidFill>
              <a:srgbClr val="00FF00"/>
            </a:solidFill>
            <a:round/>
            <a:headEnd/>
            <a:tailEnd type="triangle" w="med" len="med"/>
          </a:ln>
        </p:spPr>
        <p:txBody>
          <a:bodyPr/>
          <a:lstStyle/>
          <a:p>
            <a:endParaRPr lang="en-US"/>
          </a:p>
        </p:txBody>
      </p:sp>
      <p:sp>
        <p:nvSpPr>
          <p:cNvPr id="23" name="AutoShape 29"/>
          <p:cNvSpPr>
            <a:spLocks noChangeArrowheads="1"/>
          </p:cNvSpPr>
          <p:nvPr/>
        </p:nvSpPr>
        <p:spPr bwMode="auto">
          <a:xfrm>
            <a:off x="381000" y="1447800"/>
            <a:ext cx="1981200" cy="4267200"/>
          </a:xfrm>
          <a:prstGeom prst="roundRect">
            <a:avLst>
              <a:gd name="adj" fmla="val 16667"/>
            </a:avLst>
          </a:prstGeom>
          <a:gradFill rotWithShape="1">
            <a:gsLst>
              <a:gs pos="0">
                <a:srgbClr val="DDDDDD"/>
              </a:gs>
              <a:gs pos="100000">
                <a:srgbClr val="AFAFAF"/>
              </a:gs>
            </a:gsLst>
            <a:lin ang="5400000" scaled="1"/>
          </a:gradFill>
          <a:ln w="28575">
            <a:solidFill>
              <a:srgbClr val="3399FF"/>
            </a:solidFill>
            <a:round/>
            <a:headEnd/>
            <a:tailEnd/>
          </a:ln>
        </p:spPr>
        <p:txBody>
          <a:bodyPr anchor="ctr"/>
          <a:lstStyle/>
          <a:p>
            <a:pPr algn="l">
              <a:lnSpc>
                <a:spcPct val="120000"/>
              </a:lnSpc>
              <a:buClr>
                <a:srgbClr val="00B0F0"/>
              </a:buClr>
              <a:defRPr/>
            </a:pPr>
            <a:r>
              <a:rPr lang="en-US" sz="1600" dirty="0">
                <a:solidFill>
                  <a:schemeClr val="tx1"/>
                </a:solidFill>
                <a:latin typeface="Arial" charset="0"/>
                <a:ea typeface="+mn-ea"/>
              </a:rPr>
              <a:t>Other Features</a:t>
            </a:r>
          </a:p>
          <a:p>
            <a:pPr algn="l">
              <a:lnSpc>
                <a:spcPct val="120000"/>
              </a:lnSpc>
              <a:buClr>
                <a:srgbClr val="00B0F0"/>
              </a:buClr>
              <a:buFont typeface="Wingdings" pitchFamily="2" charset="2"/>
              <a:buChar char="§"/>
              <a:defRPr/>
            </a:pPr>
            <a:r>
              <a:rPr lang="en-US" sz="1600" dirty="0">
                <a:solidFill>
                  <a:schemeClr val="tx1"/>
                </a:solidFill>
                <a:latin typeface="Arial" charset="0"/>
                <a:ea typeface="+mn-ea"/>
              </a:rPr>
              <a:t> 4 LEDs</a:t>
            </a:r>
          </a:p>
          <a:p>
            <a:pPr marL="182880" lvl="1" algn="l">
              <a:lnSpc>
                <a:spcPct val="120000"/>
              </a:lnSpc>
              <a:buClr>
                <a:srgbClr val="00B0F0"/>
              </a:buClr>
              <a:buFont typeface="Wingdings" pitchFamily="2" charset="2"/>
              <a:buChar char="§"/>
              <a:defRPr/>
            </a:pPr>
            <a:r>
              <a:rPr lang="en-US" sz="1600" dirty="0">
                <a:solidFill>
                  <a:schemeClr val="tx1"/>
                </a:solidFill>
                <a:latin typeface="Arial" charset="0"/>
                <a:ea typeface="+mn-ea"/>
              </a:rPr>
              <a:t> USR0</a:t>
            </a:r>
          </a:p>
          <a:p>
            <a:pPr marL="182880" lvl="1" algn="l">
              <a:lnSpc>
                <a:spcPct val="120000"/>
              </a:lnSpc>
              <a:buClr>
                <a:srgbClr val="00B0F0"/>
              </a:buClr>
              <a:buFont typeface="Wingdings" pitchFamily="2" charset="2"/>
              <a:buChar char="§"/>
              <a:defRPr/>
            </a:pPr>
            <a:r>
              <a:rPr lang="en-US" sz="1600" dirty="0">
                <a:solidFill>
                  <a:schemeClr val="tx1"/>
                </a:solidFill>
                <a:latin typeface="Arial" charset="0"/>
                <a:ea typeface="+mn-ea"/>
              </a:rPr>
              <a:t> USR1</a:t>
            </a:r>
          </a:p>
          <a:p>
            <a:pPr marL="182880" lvl="1" algn="l">
              <a:lnSpc>
                <a:spcPct val="120000"/>
              </a:lnSpc>
              <a:buClr>
                <a:srgbClr val="00B0F0"/>
              </a:buClr>
              <a:buFont typeface="Wingdings" pitchFamily="2" charset="2"/>
              <a:buChar char="§"/>
              <a:defRPr/>
            </a:pPr>
            <a:r>
              <a:rPr lang="en-US" sz="1600" dirty="0">
                <a:solidFill>
                  <a:schemeClr val="tx1"/>
                </a:solidFill>
                <a:latin typeface="Arial" charset="0"/>
                <a:ea typeface="+mn-ea"/>
              </a:rPr>
              <a:t> PMU_STAT</a:t>
            </a:r>
          </a:p>
          <a:p>
            <a:pPr marL="182880" lvl="1" algn="l">
              <a:lnSpc>
                <a:spcPct val="120000"/>
              </a:lnSpc>
              <a:buClr>
                <a:srgbClr val="00B0F0"/>
              </a:buClr>
              <a:buFont typeface="Wingdings" pitchFamily="2" charset="2"/>
              <a:buChar char="§"/>
              <a:defRPr/>
            </a:pPr>
            <a:r>
              <a:rPr lang="en-US" sz="1600" dirty="0">
                <a:solidFill>
                  <a:schemeClr val="tx1"/>
                </a:solidFill>
                <a:latin typeface="Arial" charset="0"/>
                <a:ea typeface="+mn-ea"/>
              </a:rPr>
              <a:t> PWR</a:t>
            </a:r>
          </a:p>
          <a:p>
            <a:pPr algn="l">
              <a:lnSpc>
                <a:spcPct val="120000"/>
              </a:lnSpc>
              <a:buClr>
                <a:srgbClr val="00B0F0"/>
              </a:buClr>
              <a:buFont typeface="Wingdings" pitchFamily="2" charset="2"/>
              <a:buChar char="§"/>
              <a:defRPr/>
            </a:pPr>
            <a:r>
              <a:rPr lang="en-US" sz="1600" dirty="0">
                <a:solidFill>
                  <a:schemeClr val="tx1"/>
                </a:solidFill>
                <a:latin typeface="Arial" charset="0"/>
                <a:ea typeface="+mn-ea"/>
              </a:rPr>
              <a:t> 2 buttons</a:t>
            </a:r>
          </a:p>
          <a:p>
            <a:pPr marL="182880" lvl="1" algn="l">
              <a:lnSpc>
                <a:spcPct val="120000"/>
              </a:lnSpc>
              <a:buClr>
                <a:srgbClr val="00B0F0"/>
              </a:buClr>
              <a:buFont typeface="Wingdings" pitchFamily="2" charset="2"/>
              <a:buChar char="§"/>
              <a:defRPr/>
            </a:pPr>
            <a:r>
              <a:rPr lang="en-US" sz="1600" dirty="0">
                <a:solidFill>
                  <a:schemeClr val="tx1"/>
                </a:solidFill>
                <a:latin typeface="Arial" charset="0"/>
                <a:ea typeface="+mn-ea"/>
              </a:rPr>
              <a:t> USER</a:t>
            </a:r>
          </a:p>
          <a:p>
            <a:pPr marL="182880" lvl="1" algn="l">
              <a:lnSpc>
                <a:spcPct val="120000"/>
              </a:lnSpc>
              <a:buClr>
                <a:srgbClr val="00B0F0"/>
              </a:buClr>
              <a:buFont typeface="Wingdings" pitchFamily="2" charset="2"/>
              <a:buChar char="§"/>
              <a:defRPr/>
            </a:pPr>
            <a:r>
              <a:rPr lang="en-US" sz="1600" dirty="0">
                <a:solidFill>
                  <a:schemeClr val="tx1"/>
                </a:solidFill>
                <a:latin typeface="Arial" charset="0"/>
                <a:ea typeface="+mn-ea"/>
              </a:rPr>
              <a:t> RESET</a:t>
            </a:r>
          </a:p>
          <a:p>
            <a:pPr marL="0" lvl="1" algn="l">
              <a:lnSpc>
                <a:spcPct val="120000"/>
              </a:lnSpc>
              <a:buClr>
                <a:srgbClr val="00B0F0"/>
              </a:buClr>
              <a:buFont typeface="Wingdings" pitchFamily="2" charset="2"/>
              <a:buChar char="§"/>
              <a:defRPr/>
            </a:pPr>
            <a:r>
              <a:rPr lang="en-US" sz="1600" dirty="0">
                <a:solidFill>
                  <a:schemeClr val="tx1"/>
                </a:solidFill>
                <a:latin typeface="Arial" charset="0"/>
                <a:ea typeface="+mn-ea"/>
              </a:rPr>
              <a:t> 4 boot sources</a:t>
            </a:r>
          </a:p>
          <a:p>
            <a:pPr marL="182880" lvl="1" algn="l">
              <a:lnSpc>
                <a:spcPct val="120000"/>
              </a:lnSpc>
              <a:buClr>
                <a:srgbClr val="00B0F0"/>
              </a:buClr>
              <a:buFont typeface="Wingdings" pitchFamily="2" charset="2"/>
              <a:buChar char="§"/>
              <a:defRPr/>
            </a:pPr>
            <a:r>
              <a:rPr lang="en-US" sz="1600" dirty="0">
                <a:solidFill>
                  <a:schemeClr val="tx1"/>
                </a:solidFill>
                <a:latin typeface="Arial" charset="0"/>
                <a:ea typeface="+mn-ea"/>
              </a:rPr>
              <a:t> SD/MMC</a:t>
            </a:r>
          </a:p>
          <a:p>
            <a:pPr marL="182880" lvl="1" algn="l">
              <a:lnSpc>
                <a:spcPct val="120000"/>
              </a:lnSpc>
              <a:buClr>
                <a:srgbClr val="00B0F0"/>
              </a:buClr>
              <a:buFont typeface="Wingdings" pitchFamily="2" charset="2"/>
              <a:buChar char="§"/>
              <a:defRPr/>
            </a:pPr>
            <a:r>
              <a:rPr lang="en-US" sz="1600" dirty="0">
                <a:solidFill>
                  <a:schemeClr val="tx1"/>
                </a:solidFill>
                <a:latin typeface="Arial" charset="0"/>
                <a:ea typeface="+mn-ea"/>
              </a:rPr>
              <a:t> NAND flash</a:t>
            </a:r>
          </a:p>
          <a:p>
            <a:pPr marL="182880" lvl="1" algn="l">
              <a:lnSpc>
                <a:spcPct val="120000"/>
              </a:lnSpc>
              <a:buClr>
                <a:srgbClr val="00B0F0"/>
              </a:buClr>
              <a:buFont typeface="Wingdings" pitchFamily="2" charset="2"/>
              <a:buChar char="§"/>
              <a:defRPr/>
            </a:pPr>
            <a:r>
              <a:rPr lang="en-US" sz="1600" dirty="0">
                <a:solidFill>
                  <a:schemeClr val="tx1"/>
                </a:solidFill>
                <a:latin typeface="Arial" charset="0"/>
                <a:ea typeface="+mn-ea"/>
              </a:rPr>
              <a:t> USB</a:t>
            </a:r>
          </a:p>
          <a:p>
            <a:pPr marL="182880" lvl="1" algn="l">
              <a:lnSpc>
                <a:spcPct val="120000"/>
              </a:lnSpc>
              <a:buClr>
                <a:srgbClr val="00B0F0"/>
              </a:buClr>
              <a:buFont typeface="Wingdings" pitchFamily="2" charset="2"/>
              <a:buChar char="§"/>
              <a:defRPr/>
            </a:pPr>
            <a:r>
              <a:rPr lang="en-US" sz="1600" dirty="0">
                <a:solidFill>
                  <a:schemeClr val="tx1"/>
                </a:solidFill>
                <a:latin typeface="Arial" charset="0"/>
                <a:ea typeface="+mn-ea"/>
              </a:rPr>
              <a:t> Serial</a:t>
            </a:r>
          </a:p>
        </p:txBody>
      </p:sp>
      <p:sp>
        <p:nvSpPr>
          <p:cNvPr id="14" name="Line 36"/>
          <p:cNvSpPr>
            <a:spLocks noChangeShapeType="1"/>
          </p:cNvSpPr>
          <p:nvPr/>
        </p:nvSpPr>
        <p:spPr bwMode="auto">
          <a:xfrm flipH="1">
            <a:off x="4381500" y="1474788"/>
            <a:ext cx="1200150" cy="901700"/>
          </a:xfrm>
          <a:prstGeom prst="line">
            <a:avLst/>
          </a:prstGeom>
          <a:noFill/>
          <a:ln w="57150">
            <a:solidFill>
              <a:srgbClr val="00FF00"/>
            </a:solidFill>
            <a:round/>
            <a:headEnd/>
            <a:tailEnd type="triangle" w="med" len="med"/>
          </a:ln>
        </p:spPr>
        <p:txBody>
          <a:bodyPr/>
          <a:lstStyle/>
          <a:p>
            <a:endParaRPr lang="en-US"/>
          </a:p>
        </p:txBody>
      </p:sp>
      <p:sp>
        <p:nvSpPr>
          <p:cNvPr id="15" name="AutoShape 34"/>
          <p:cNvSpPr>
            <a:spLocks noChangeArrowheads="1"/>
          </p:cNvSpPr>
          <p:nvPr/>
        </p:nvSpPr>
        <p:spPr bwMode="auto">
          <a:xfrm>
            <a:off x="3810000" y="381000"/>
            <a:ext cx="4953000" cy="1143000"/>
          </a:xfrm>
          <a:prstGeom prst="roundRect">
            <a:avLst>
              <a:gd name="adj" fmla="val 16667"/>
            </a:avLst>
          </a:prstGeom>
          <a:gradFill rotWithShape="1">
            <a:gsLst>
              <a:gs pos="0">
                <a:srgbClr val="EAEAEA"/>
              </a:gs>
              <a:gs pos="100000">
                <a:srgbClr val="D0D0D0"/>
              </a:gs>
            </a:gsLst>
            <a:lin ang="5400000" scaled="1"/>
          </a:gradFill>
          <a:ln w="28575">
            <a:solidFill>
              <a:srgbClr val="00CC00"/>
            </a:solidFill>
            <a:round/>
            <a:headEnd/>
            <a:tailEnd/>
          </a:ln>
        </p:spPr>
        <p:txBody>
          <a:bodyPr wrap="none" anchor="ctr"/>
          <a:lstStyle/>
          <a:p>
            <a:pPr marL="173038" indent="-173038" algn="l">
              <a:lnSpc>
                <a:spcPct val="120000"/>
              </a:lnSpc>
              <a:buClr>
                <a:srgbClr val="00CC00"/>
              </a:buClr>
            </a:pPr>
            <a:r>
              <a:rPr lang="en-US" altLang="ja-JP" sz="1600">
                <a:solidFill>
                  <a:schemeClr val="tx1"/>
                </a:solidFill>
              </a:rPr>
              <a:t>On-going collaboration at </a:t>
            </a:r>
            <a:r>
              <a:rPr lang="en-US" altLang="ja-JP" sz="1600">
                <a:solidFill>
                  <a:schemeClr val="tx1"/>
                </a:solidFill>
                <a:hlinkClick r:id="rId5"/>
              </a:rPr>
              <a:t>BeagleBoard.org</a:t>
            </a:r>
            <a:endParaRPr lang="en-US" altLang="ja-JP" sz="1600">
              <a:solidFill>
                <a:schemeClr val="tx1"/>
              </a:solidFill>
            </a:endParaRPr>
          </a:p>
          <a:p>
            <a:pPr marL="173038" indent="-173038" algn="l">
              <a:lnSpc>
                <a:spcPct val="120000"/>
              </a:lnSpc>
              <a:buClr>
                <a:srgbClr val="00CC00"/>
              </a:buClr>
              <a:buFont typeface="Wingdings" pitchFamily="2" charset="2"/>
              <a:buChar char="§"/>
            </a:pPr>
            <a:r>
              <a:rPr lang="en-US" altLang="ja-JP" sz="1600">
                <a:solidFill>
                  <a:schemeClr val="tx1"/>
                </a:solidFill>
              </a:rPr>
              <a:t>Live chat via IRC for 24/7 community support</a:t>
            </a:r>
          </a:p>
          <a:p>
            <a:pPr marL="173038" indent="-173038" algn="l">
              <a:lnSpc>
                <a:spcPct val="120000"/>
              </a:lnSpc>
              <a:buClr>
                <a:srgbClr val="00CC00"/>
              </a:buClr>
              <a:buFont typeface="Wingdings" pitchFamily="2" charset="2"/>
              <a:buChar char="§"/>
            </a:pPr>
            <a:r>
              <a:rPr lang="en-US" altLang="ja-JP" sz="1600">
                <a:solidFill>
                  <a:schemeClr val="tx1"/>
                </a:solidFill>
              </a:rPr>
              <a:t>Links to software projects to download</a:t>
            </a:r>
          </a:p>
        </p:txBody>
      </p:sp>
      <p:sp>
        <p:nvSpPr>
          <p:cNvPr id="298000" name="Title 15"/>
          <p:cNvSpPr>
            <a:spLocks noGrp="1"/>
          </p:cNvSpPr>
          <p:nvPr>
            <p:ph type="title" idx="4294967295"/>
          </p:nvPr>
        </p:nvSpPr>
        <p:spPr/>
        <p:txBody>
          <a:bodyPr wrap="square"/>
          <a:lstStyle/>
          <a:p>
            <a:r>
              <a:rPr lang="en-US"/>
              <a:t>And more…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r>
              <a:rPr lang="en-US" dirty="0"/>
              <a:t>Project Ideas Using Beagle</a:t>
            </a:r>
          </a:p>
        </p:txBody>
      </p:sp>
      <p:sp>
        <p:nvSpPr>
          <p:cNvPr id="300035" name="Rectangle 3"/>
          <p:cNvSpPr>
            <a:spLocks noGrp="1" noChangeArrowheads="1"/>
          </p:cNvSpPr>
          <p:nvPr>
            <p:ph type="body" idx="1"/>
          </p:nvPr>
        </p:nvSpPr>
        <p:spPr/>
        <p:txBody>
          <a:bodyPr/>
          <a:lstStyle/>
          <a:p>
            <a:r>
              <a:rPr lang="en-US" b="1" dirty="0"/>
              <a:t>OS Projects</a:t>
            </a:r>
          </a:p>
          <a:p>
            <a:pPr lvl="1"/>
            <a:r>
              <a:rPr lang="en-US" dirty="0"/>
              <a:t>OS porting to ARM/Cortex (TI OMAP</a:t>
            </a:r>
            <a:r>
              <a:rPr lang="en-US" dirty="0" smtClean="0"/>
              <a:t>)</a:t>
            </a:r>
            <a:endParaRPr lang="en-US" dirty="0"/>
          </a:p>
          <a:p>
            <a:pPr lvl="1"/>
            <a:r>
              <a:rPr lang="en-US" dirty="0" err="1"/>
              <a:t>MythTV</a:t>
            </a:r>
            <a:r>
              <a:rPr lang="en-US" dirty="0"/>
              <a:t> system</a:t>
            </a:r>
          </a:p>
          <a:p>
            <a:pPr lvl="1"/>
            <a:r>
              <a:rPr lang="en-US" dirty="0"/>
              <a:t>“Super-Beagle” – stack of Beagles as compute engine and task </a:t>
            </a:r>
            <a:r>
              <a:rPr lang="en-US" dirty="0" smtClean="0"/>
              <a:t>distribution</a:t>
            </a:r>
          </a:p>
          <a:p>
            <a:pPr lvl="1"/>
            <a:r>
              <a:rPr lang="en-US" dirty="0" smtClean="0"/>
              <a:t>Linux applications</a:t>
            </a:r>
            <a:endParaRPr lang="en-US" dirty="0"/>
          </a:p>
          <a:p>
            <a:endParaRPr lang="en-US" b="1" dirty="0"/>
          </a:p>
          <a:p>
            <a:r>
              <a:rPr lang="en-US" b="1" dirty="0"/>
              <a:t>NEON Optimization Projects</a:t>
            </a:r>
          </a:p>
          <a:p>
            <a:pPr lvl="1"/>
            <a:r>
              <a:rPr lang="en-US" dirty="0"/>
              <a:t>Codec optimization in </a:t>
            </a:r>
            <a:r>
              <a:rPr lang="en-US" dirty="0" err="1"/>
              <a:t>ffmpeg</a:t>
            </a:r>
            <a:r>
              <a:rPr lang="en-US" dirty="0"/>
              <a:t> (pick your favorite codec)</a:t>
            </a:r>
          </a:p>
          <a:p>
            <a:pPr lvl="1"/>
            <a:r>
              <a:rPr lang="en-US" dirty="0"/>
              <a:t>Voice and image recognition</a:t>
            </a:r>
          </a:p>
          <a:p>
            <a:pPr lvl="1"/>
            <a:r>
              <a:rPr lang="en-US" dirty="0"/>
              <a:t>Open-source Flash player optimizations (</a:t>
            </a:r>
            <a:r>
              <a:rPr lang="en-US" dirty="0" err="1"/>
              <a:t>swfdec</a:t>
            </a:r>
            <a:r>
              <a:rPr lang="en-US" dirty="0"/>
              <a:t>)</a:t>
            </a:r>
          </a:p>
          <a:p>
            <a:pPr lvl="1">
              <a:buFont typeface="Wingdings" pitchFamily="2" charset="2"/>
              <a:buNone/>
            </a:pPr>
            <a:endParaRPr lang="en-US" dirty="0"/>
          </a:p>
          <a:p>
            <a:pPr lvl="1">
              <a:buFont typeface="Wingdings" pitchFamily="2" charset="2"/>
              <a:buNone/>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idx="4294967295"/>
          </p:nvPr>
        </p:nvSpPr>
        <p:spPr/>
        <p:txBody>
          <a:bodyPr wrap="square"/>
          <a:lstStyle/>
          <a:p>
            <a:r>
              <a:rPr lang="en-GB" dirty="0"/>
              <a:t>ARM Connected Community – </a:t>
            </a:r>
            <a:r>
              <a:rPr lang="en-GB" dirty="0" smtClean="0"/>
              <a:t>700+</a:t>
            </a:r>
            <a:endParaRPr lang="en-GB" dirty="0"/>
          </a:p>
        </p:txBody>
      </p:sp>
      <p:sp>
        <p:nvSpPr>
          <p:cNvPr id="309251" name="Slide Number Placeholder 2"/>
          <p:cNvSpPr txBox="1">
            <a:spLocks noGrp="1"/>
          </p:cNvSpPr>
          <p:nvPr/>
        </p:nvSpPr>
        <p:spPr bwMode="auto">
          <a:xfrm>
            <a:off x="7240588" y="6599238"/>
            <a:ext cx="427037" cy="238125"/>
          </a:xfrm>
          <a:prstGeom prst="rect">
            <a:avLst/>
          </a:prstGeom>
          <a:noFill/>
          <a:ln w="9525">
            <a:noFill/>
            <a:miter lim="800000"/>
            <a:headEnd/>
            <a:tailEnd/>
          </a:ln>
        </p:spPr>
        <p:txBody>
          <a:bodyPr/>
          <a:lstStyle/>
          <a:p>
            <a:pPr algn="r"/>
            <a:fld id="{BCC7BE19-944D-413E-9374-69E1A5BAB925}" type="slidenum">
              <a:rPr lang="en-GB" sz="900" b="0">
                <a:solidFill>
                  <a:schemeClr val="bg1"/>
                </a:solidFill>
              </a:rPr>
              <a:pPr algn="r"/>
              <a:t>5</a:t>
            </a:fld>
            <a:endParaRPr lang="en-GB" sz="900" b="0">
              <a:solidFill>
                <a:schemeClr val="bg1"/>
              </a:solidFill>
            </a:endParaRPr>
          </a:p>
        </p:txBody>
      </p:sp>
      <p:pic>
        <p:nvPicPr>
          <p:cNvPr id="309252" name="Content Placeholder 17" descr="3CC_Partner_Panels_3D_PPT_blue03.09_final.jpg"/>
          <p:cNvPicPr>
            <a:picLocks noGrp="1" noChangeAspect="1"/>
          </p:cNvPicPr>
          <p:nvPr>
            <p:ph idx="4294967295"/>
          </p:nvPr>
        </p:nvPicPr>
        <p:blipFill>
          <a:blip r:embed="rId3"/>
          <a:srcRect t="3983" b="25841"/>
          <a:stretch>
            <a:fillRect/>
          </a:stretch>
        </p:blipFill>
        <p:spPr>
          <a:xfrm>
            <a:off x="165100" y="1092200"/>
            <a:ext cx="8851900" cy="5067300"/>
          </a:xfr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title" idx="4294967295"/>
          </p:nvPr>
        </p:nvSpPr>
        <p:spPr/>
        <p:txBody>
          <a:bodyPr/>
          <a:lstStyle/>
          <a:p>
            <a:r>
              <a:rPr lang="en-GB" smtClean="0"/>
              <a:t>Huge Range of Applications</a:t>
            </a:r>
            <a:endParaRPr lang="en-US" smtClean="0"/>
          </a:p>
        </p:txBody>
      </p:sp>
      <p:pic>
        <p:nvPicPr>
          <p:cNvPr id="44035" name="Picture 2"/>
          <p:cNvPicPr>
            <a:picLocks noChangeAspect="1" noChangeArrowheads="1"/>
          </p:cNvPicPr>
          <p:nvPr/>
        </p:nvPicPr>
        <p:blipFill>
          <a:blip r:embed="rId3"/>
          <a:srcRect r="68773" b="52895"/>
          <a:stretch>
            <a:fillRect/>
          </a:stretch>
        </p:blipFill>
        <p:spPr bwMode="auto">
          <a:xfrm>
            <a:off x="595313" y="809625"/>
            <a:ext cx="1552575" cy="1465263"/>
          </a:xfrm>
          <a:prstGeom prst="rect">
            <a:avLst/>
          </a:prstGeom>
          <a:noFill/>
          <a:ln w="9525">
            <a:noFill/>
            <a:miter lim="800000"/>
            <a:headEnd/>
            <a:tailEnd/>
          </a:ln>
        </p:spPr>
      </p:pic>
      <p:grpSp>
        <p:nvGrpSpPr>
          <p:cNvPr id="2" name="Group 14"/>
          <p:cNvGrpSpPr>
            <a:grpSpLocks/>
          </p:cNvGrpSpPr>
          <p:nvPr/>
        </p:nvGrpSpPr>
        <p:grpSpPr bwMode="auto">
          <a:xfrm>
            <a:off x="5187950" y="838200"/>
            <a:ext cx="1927225" cy="1577975"/>
            <a:chOff x="3839" y="2951"/>
            <a:chExt cx="1214" cy="994"/>
          </a:xfrm>
        </p:grpSpPr>
        <p:pic>
          <p:nvPicPr>
            <p:cNvPr id="44080" name="Picture 15" descr="MIELE K8967 SED-1"/>
            <p:cNvPicPr>
              <a:picLocks noChangeAspect="1" noChangeArrowheads="1"/>
            </p:cNvPicPr>
            <p:nvPr/>
          </p:nvPicPr>
          <p:blipFill>
            <a:blip r:embed="rId4"/>
            <a:srcRect/>
            <a:stretch>
              <a:fillRect/>
            </a:stretch>
          </p:blipFill>
          <p:spPr bwMode="auto">
            <a:xfrm>
              <a:off x="3839" y="2951"/>
              <a:ext cx="844" cy="869"/>
            </a:xfrm>
            <a:prstGeom prst="rect">
              <a:avLst/>
            </a:prstGeom>
            <a:noFill/>
            <a:ln w="9525">
              <a:noFill/>
              <a:miter lim="800000"/>
              <a:headEnd/>
              <a:tailEnd/>
            </a:ln>
          </p:spPr>
        </p:pic>
        <p:pic>
          <p:nvPicPr>
            <p:cNvPr id="44081" name="Picture 16"/>
            <p:cNvPicPr>
              <a:picLocks noChangeAspect="1" noChangeArrowheads="1"/>
            </p:cNvPicPr>
            <p:nvPr/>
          </p:nvPicPr>
          <p:blipFill>
            <a:blip r:embed="rId5"/>
            <a:srcRect/>
            <a:stretch>
              <a:fillRect/>
            </a:stretch>
          </p:blipFill>
          <p:spPr bwMode="auto">
            <a:xfrm>
              <a:off x="4455" y="3167"/>
              <a:ext cx="456" cy="627"/>
            </a:xfrm>
            <a:prstGeom prst="rect">
              <a:avLst/>
            </a:prstGeom>
            <a:noFill/>
            <a:ln w="9525">
              <a:noFill/>
              <a:miter lim="800000"/>
              <a:headEnd/>
              <a:tailEnd/>
            </a:ln>
          </p:spPr>
        </p:pic>
        <p:sp>
          <p:nvSpPr>
            <p:cNvPr id="44082" name="Text Box 17"/>
            <p:cNvSpPr txBox="1">
              <a:spLocks noChangeArrowheads="1"/>
            </p:cNvSpPr>
            <p:nvPr/>
          </p:nvSpPr>
          <p:spPr bwMode="auto">
            <a:xfrm>
              <a:off x="3928" y="3800"/>
              <a:ext cx="1125" cy="145"/>
            </a:xfrm>
            <a:prstGeom prst="rect">
              <a:avLst/>
            </a:prstGeom>
            <a:noFill/>
            <a:ln w="38100" algn="ctr">
              <a:noFill/>
              <a:miter lim="800000"/>
              <a:headEnd/>
              <a:tailEnd/>
            </a:ln>
          </p:spPr>
          <p:txBody>
            <a:bodyPr>
              <a:spAutoFit/>
            </a:bodyPr>
            <a:lstStyle/>
            <a:p>
              <a:pPr algn="ctr">
                <a:spcBef>
                  <a:spcPct val="25000"/>
                </a:spcBef>
                <a:buSzPct val="125000"/>
                <a:buFont typeface="Wingdings" pitchFamily="2" charset="2"/>
                <a:buNone/>
              </a:pPr>
              <a:r>
                <a:rPr lang="en-GB" sz="900">
                  <a:cs typeface="Arial" pitchFamily="34" charset="0"/>
                </a:rPr>
                <a:t>Energy Efficient Appliances</a:t>
              </a:r>
            </a:p>
          </p:txBody>
        </p:sp>
      </p:grpSp>
      <p:pic>
        <p:nvPicPr>
          <p:cNvPr id="44037" name="Picture 6" descr="meter"/>
          <p:cNvPicPr>
            <a:picLocks noChangeAspect="1" noChangeArrowheads="1"/>
          </p:cNvPicPr>
          <p:nvPr/>
        </p:nvPicPr>
        <p:blipFill>
          <a:blip r:embed="rId6"/>
          <a:srcRect/>
          <a:stretch>
            <a:fillRect/>
          </a:stretch>
        </p:blipFill>
        <p:spPr bwMode="auto">
          <a:xfrm>
            <a:off x="7289800" y="1827213"/>
            <a:ext cx="577850" cy="855662"/>
          </a:xfrm>
          <a:prstGeom prst="rect">
            <a:avLst/>
          </a:prstGeom>
          <a:noFill/>
          <a:ln w="9525">
            <a:noFill/>
            <a:miter lim="800000"/>
            <a:headEnd/>
            <a:tailEnd/>
          </a:ln>
        </p:spPr>
      </p:pic>
      <p:pic>
        <p:nvPicPr>
          <p:cNvPr id="44038" name="Picture 7"/>
          <p:cNvPicPr>
            <a:picLocks noChangeAspect="1" noChangeArrowheads="1"/>
          </p:cNvPicPr>
          <p:nvPr/>
        </p:nvPicPr>
        <p:blipFill>
          <a:blip r:embed="rId7"/>
          <a:srcRect/>
          <a:stretch>
            <a:fillRect/>
          </a:stretch>
        </p:blipFill>
        <p:spPr bwMode="auto">
          <a:xfrm>
            <a:off x="7089775" y="1000125"/>
            <a:ext cx="908050" cy="823913"/>
          </a:xfrm>
          <a:prstGeom prst="rect">
            <a:avLst/>
          </a:prstGeom>
          <a:noFill/>
          <a:ln w="38100" algn="ctr">
            <a:noFill/>
            <a:miter lim="800000"/>
            <a:headEnd/>
            <a:tailEnd/>
          </a:ln>
        </p:spPr>
      </p:pic>
      <p:grpSp>
        <p:nvGrpSpPr>
          <p:cNvPr id="3" name="Group 5"/>
          <p:cNvGrpSpPr>
            <a:grpSpLocks/>
          </p:cNvGrpSpPr>
          <p:nvPr/>
        </p:nvGrpSpPr>
        <p:grpSpPr bwMode="auto">
          <a:xfrm>
            <a:off x="2551113" y="981075"/>
            <a:ext cx="1012825" cy="1214438"/>
            <a:chOff x="1748" y="3042"/>
            <a:chExt cx="638" cy="765"/>
          </a:xfrm>
        </p:grpSpPr>
        <p:pic>
          <p:nvPicPr>
            <p:cNvPr id="44078" name="Picture 6" descr="XP95 Flame Detector"/>
            <p:cNvPicPr>
              <a:picLocks noChangeAspect="1" noChangeArrowheads="1"/>
            </p:cNvPicPr>
            <p:nvPr/>
          </p:nvPicPr>
          <p:blipFill>
            <a:blip r:embed="rId8"/>
            <a:srcRect/>
            <a:stretch>
              <a:fillRect/>
            </a:stretch>
          </p:blipFill>
          <p:spPr bwMode="auto">
            <a:xfrm>
              <a:off x="1894" y="3042"/>
              <a:ext cx="393" cy="555"/>
            </a:xfrm>
            <a:prstGeom prst="rect">
              <a:avLst/>
            </a:prstGeom>
            <a:noFill/>
            <a:ln w="9525">
              <a:noFill/>
              <a:miter lim="800000"/>
              <a:headEnd/>
              <a:tailEnd/>
            </a:ln>
          </p:spPr>
        </p:pic>
        <p:sp>
          <p:nvSpPr>
            <p:cNvPr id="44079" name="Text Box 7"/>
            <p:cNvSpPr txBox="1">
              <a:spLocks noChangeArrowheads="1"/>
            </p:cNvSpPr>
            <p:nvPr/>
          </p:nvSpPr>
          <p:spPr bwMode="auto">
            <a:xfrm>
              <a:off x="1748" y="3577"/>
              <a:ext cx="638" cy="230"/>
            </a:xfrm>
            <a:prstGeom prst="rect">
              <a:avLst/>
            </a:prstGeom>
            <a:noFill/>
            <a:ln w="38100" algn="ctr">
              <a:noFill/>
              <a:miter lim="800000"/>
              <a:headEnd/>
              <a:tailEnd/>
            </a:ln>
          </p:spPr>
          <p:txBody>
            <a:bodyPr>
              <a:spAutoFit/>
            </a:bodyPr>
            <a:lstStyle/>
            <a:p>
              <a:pPr algn="ctr">
                <a:spcBef>
                  <a:spcPct val="25000"/>
                </a:spcBef>
                <a:buSzPct val="125000"/>
                <a:buFont typeface="Wingdings" pitchFamily="2" charset="2"/>
                <a:buNone/>
              </a:pPr>
              <a:r>
                <a:rPr lang="en-GB" sz="900">
                  <a:cs typeface="Arial" pitchFamily="34" charset="0"/>
                </a:rPr>
                <a:t>IR Fire Detector  </a:t>
              </a:r>
            </a:p>
          </p:txBody>
        </p:sp>
      </p:grpSp>
      <p:grpSp>
        <p:nvGrpSpPr>
          <p:cNvPr id="4" name="Group 8"/>
          <p:cNvGrpSpPr>
            <a:grpSpLocks/>
          </p:cNvGrpSpPr>
          <p:nvPr/>
        </p:nvGrpSpPr>
        <p:grpSpPr bwMode="auto">
          <a:xfrm>
            <a:off x="7845425" y="1085850"/>
            <a:ext cx="1250950" cy="1404938"/>
            <a:chOff x="4619" y="3069"/>
            <a:chExt cx="788" cy="885"/>
          </a:xfrm>
        </p:grpSpPr>
        <p:pic>
          <p:nvPicPr>
            <p:cNvPr id="44076" name="Picture 9" descr="vending"/>
            <p:cNvPicPr>
              <a:picLocks noChangeAspect="1" noChangeArrowheads="1"/>
            </p:cNvPicPr>
            <p:nvPr/>
          </p:nvPicPr>
          <p:blipFill>
            <a:blip r:embed="rId9"/>
            <a:srcRect/>
            <a:stretch>
              <a:fillRect/>
            </a:stretch>
          </p:blipFill>
          <p:spPr bwMode="auto">
            <a:xfrm>
              <a:off x="4876" y="3069"/>
              <a:ext cx="531" cy="758"/>
            </a:xfrm>
            <a:prstGeom prst="rect">
              <a:avLst/>
            </a:prstGeom>
            <a:noFill/>
            <a:ln w="9525">
              <a:noFill/>
              <a:miter lim="800000"/>
              <a:headEnd/>
              <a:tailEnd/>
            </a:ln>
          </p:spPr>
        </p:pic>
        <p:sp>
          <p:nvSpPr>
            <p:cNvPr id="44077" name="Text Box 10"/>
            <p:cNvSpPr txBox="1">
              <a:spLocks noChangeArrowheads="1"/>
            </p:cNvSpPr>
            <p:nvPr/>
          </p:nvSpPr>
          <p:spPr bwMode="auto">
            <a:xfrm>
              <a:off x="4619" y="3724"/>
              <a:ext cx="638" cy="230"/>
            </a:xfrm>
            <a:prstGeom prst="rect">
              <a:avLst/>
            </a:prstGeom>
            <a:noFill/>
            <a:ln w="38100" algn="ctr">
              <a:noFill/>
              <a:miter lim="800000"/>
              <a:headEnd/>
              <a:tailEnd/>
            </a:ln>
          </p:spPr>
          <p:txBody>
            <a:bodyPr>
              <a:spAutoFit/>
            </a:bodyPr>
            <a:lstStyle/>
            <a:p>
              <a:pPr algn="ctr">
                <a:spcBef>
                  <a:spcPct val="25000"/>
                </a:spcBef>
                <a:buSzPct val="125000"/>
                <a:buFont typeface="Wingdings" pitchFamily="2" charset="2"/>
                <a:buNone/>
              </a:pPr>
              <a:r>
                <a:rPr lang="en-GB" sz="900">
                  <a:cs typeface="Arial" pitchFamily="34" charset="0"/>
                </a:rPr>
                <a:t>Intelligent Vending  </a:t>
              </a:r>
            </a:p>
          </p:txBody>
        </p:sp>
      </p:grpSp>
      <p:grpSp>
        <p:nvGrpSpPr>
          <p:cNvPr id="5" name="Group 11"/>
          <p:cNvGrpSpPr>
            <a:grpSpLocks/>
          </p:cNvGrpSpPr>
          <p:nvPr/>
        </p:nvGrpSpPr>
        <p:grpSpPr bwMode="auto">
          <a:xfrm>
            <a:off x="9525" y="930275"/>
            <a:ext cx="1012825" cy="1731963"/>
            <a:chOff x="217" y="2942"/>
            <a:chExt cx="638" cy="1091"/>
          </a:xfrm>
        </p:grpSpPr>
        <p:pic>
          <p:nvPicPr>
            <p:cNvPr id="44074" name="Picture 12" descr="parking_meter2"/>
            <p:cNvPicPr>
              <a:picLocks noChangeAspect="1" noChangeArrowheads="1"/>
            </p:cNvPicPr>
            <p:nvPr/>
          </p:nvPicPr>
          <p:blipFill>
            <a:blip r:embed="rId10"/>
            <a:srcRect/>
            <a:stretch>
              <a:fillRect/>
            </a:stretch>
          </p:blipFill>
          <p:spPr bwMode="auto">
            <a:xfrm>
              <a:off x="297" y="2942"/>
              <a:ext cx="343" cy="958"/>
            </a:xfrm>
            <a:prstGeom prst="rect">
              <a:avLst/>
            </a:prstGeom>
            <a:noFill/>
            <a:ln w="9525">
              <a:noFill/>
              <a:miter lim="800000"/>
              <a:headEnd/>
              <a:tailEnd/>
            </a:ln>
          </p:spPr>
        </p:pic>
        <p:sp>
          <p:nvSpPr>
            <p:cNvPr id="44075" name="Text Box 13"/>
            <p:cNvSpPr txBox="1">
              <a:spLocks noChangeArrowheads="1"/>
            </p:cNvSpPr>
            <p:nvPr/>
          </p:nvSpPr>
          <p:spPr bwMode="auto">
            <a:xfrm>
              <a:off x="217" y="3889"/>
              <a:ext cx="638" cy="144"/>
            </a:xfrm>
            <a:prstGeom prst="rect">
              <a:avLst/>
            </a:prstGeom>
            <a:noFill/>
            <a:ln w="38100" algn="ctr">
              <a:noFill/>
              <a:miter lim="800000"/>
              <a:headEnd/>
              <a:tailEnd/>
            </a:ln>
          </p:spPr>
          <p:txBody>
            <a:bodyPr>
              <a:spAutoFit/>
            </a:bodyPr>
            <a:lstStyle/>
            <a:p>
              <a:pPr algn="ctr">
                <a:spcBef>
                  <a:spcPct val="25000"/>
                </a:spcBef>
                <a:buSzPct val="125000"/>
                <a:buFont typeface="Wingdings" pitchFamily="2" charset="2"/>
                <a:buNone/>
              </a:pPr>
              <a:r>
                <a:rPr lang="en-GB" sz="900">
                  <a:cs typeface="Arial" pitchFamily="34" charset="0"/>
                </a:rPr>
                <a:t>Tele-parking  </a:t>
              </a:r>
            </a:p>
          </p:txBody>
        </p:sp>
      </p:grpSp>
      <p:grpSp>
        <p:nvGrpSpPr>
          <p:cNvPr id="6" name="Group 18"/>
          <p:cNvGrpSpPr>
            <a:grpSpLocks/>
          </p:cNvGrpSpPr>
          <p:nvPr/>
        </p:nvGrpSpPr>
        <p:grpSpPr bwMode="auto">
          <a:xfrm>
            <a:off x="1889125" y="1411288"/>
            <a:ext cx="769938" cy="1025525"/>
            <a:chOff x="662" y="3142"/>
            <a:chExt cx="485" cy="646"/>
          </a:xfrm>
        </p:grpSpPr>
        <p:pic>
          <p:nvPicPr>
            <p:cNvPr id="44072" name="Picture 19" descr="automatic meter reading"/>
            <p:cNvPicPr>
              <a:picLocks noChangeAspect="1" noChangeArrowheads="1"/>
            </p:cNvPicPr>
            <p:nvPr/>
          </p:nvPicPr>
          <p:blipFill>
            <a:blip r:embed="rId11"/>
            <a:srcRect/>
            <a:stretch>
              <a:fillRect/>
            </a:stretch>
          </p:blipFill>
          <p:spPr bwMode="auto">
            <a:xfrm>
              <a:off x="731" y="3142"/>
              <a:ext cx="331" cy="440"/>
            </a:xfrm>
            <a:prstGeom prst="rect">
              <a:avLst/>
            </a:prstGeom>
            <a:noFill/>
            <a:ln w="9525">
              <a:noFill/>
              <a:miter lim="800000"/>
              <a:headEnd/>
              <a:tailEnd/>
            </a:ln>
          </p:spPr>
        </p:pic>
        <p:sp>
          <p:nvSpPr>
            <p:cNvPr id="44073" name="Text Box 20"/>
            <p:cNvSpPr txBox="1">
              <a:spLocks noChangeArrowheads="1"/>
            </p:cNvSpPr>
            <p:nvPr/>
          </p:nvSpPr>
          <p:spPr bwMode="auto">
            <a:xfrm>
              <a:off x="662" y="3558"/>
              <a:ext cx="485" cy="230"/>
            </a:xfrm>
            <a:prstGeom prst="rect">
              <a:avLst/>
            </a:prstGeom>
            <a:noFill/>
            <a:ln w="38100" algn="ctr">
              <a:noFill/>
              <a:miter lim="800000"/>
              <a:headEnd/>
              <a:tailEnd/>
            </a:ln>
          </p:spPr>
          <p:txBody>
            <a:bodyPr>
              <a:spAutoFit/>
            </a:bodyPr>
            <a:lstStyle/>
            <a:p>
              <a:pPr algn="ctr">
                <a:spcBef>
                  <a:spcPct val="25000"/>
                </a:spcBef>
                <a:buSzPct val="125000"/>
                <a:buFont typeface="Wingdings" pitchFamily="2" charset="2"/>
                <a:buNone/>
              </a:pPr>
              <a:r>
                <a:rPr lang="en-GB" sz="900">
                  <a:cs typeface="Arial" pitchFamily="34" charset="0"/>
                </a:rPr>
                <a:t>Utility Meters  </a:t>
              </a:r>
            </a:p>
          </p:txBody>
        </p:sp>
      </p:grpSp>
      <p:grpSp>
        <p:nvGrpSpPr>
          <p:cNvPr id="7" name="Group 21"/>
          <p:cNvGrpSpPr>
            <a:grpSpLocks/>
          </p:cNvGrpSpPr>
          <p:nvPr/>
        </p:nvGrpSpPr>
        <p:grpSpPr bwMode="auto">
          <a:xfrm>
            <a:off x="3876675" y="981075"/>
            <a:ext cx="1504950" cy="1423988"/>
            <a:chOff x="2819" y="2855"/>
            <a:chExt cx="948" cy="897"/>
          </a:xfrm>
        </p:grpSpPr>
        <p:pic>
          <p:nvPicPr>
            <p:cNvPr id="44070" name="Picture 22" descr="217"/>
            <p:cNvPicPr>
              <a:picLocks noChangeAspect="1" noChangeArrowheads="1"/>
            </p:cNvPicPr>
            <p:nvPr/>
          </p:nvPicPr>
          <p:blipFill>
            <a:blip r:embed="rId12"/>
            <a:srcRect/>
            <a:stretch>
              <a:fillRect/>
            </a:stretch>
          </p:blipFill>
          <p:spPr bwMode="auto">
            <a:xfrm>
              <a:off x="2819" y="2855"/>
              <a:ext cx="825" cy="799"/>
            </a:xfrm>
            <a:prstGeom prst="rect">
              <a:avLst/>
            </a:prstGeom>
            <a:noFill/>
            <a:ln w="9525">
              <a:noFill/>
              <a:miter lim="800000"/>
              <a:headEnd/>
              <a:tailEnd/>
            </a:ln>
          </p:spPr>
        </p:pic>
        <p:sp>
          <p:nvSpPr>
            <p:cNvPr id="44071" name="Text Box 23"/>
            <p:cNvSpPr txBox="1">
              <a:spLocks noChangeArrowheads="1"/>
            </p:cNvSpPr>
            <p:nvPr/>
          </p:nvSpPr>
          <p:spPr bwMode="auto">
            <a:xfrm>
              <a:off x="3232" y="3522"/>
              <a:ext cx="535" cy="230"/>
            </a:xfrm>
            <a:prstGeom prst="rect">
              <a:avLst/>
            </a:prstGeom>
            <a:noFill/>
            <a:ln w="38100" algn="ctr">
              <a:noFill/>
              <a:miter lim="800000"/>
              <a:headEnd/>
              <a:tailEnd/>
            </a:ln>
          </p:spPr>
          <p:txBody>
            <a:bodyPr>
              <a:spAutoFit/>
            </a:bodyPr>
            <a:lstStyle/>
            <a:p>
              <a:pPr algn="ctr">
                <a:spcBef>
                  <a:spcPct val="25000"/>
                </a:spcBef>
                <a:buSzPct val="125000"/>
                <a:buFont typeface="Wingdings" pitchFamily="2" charset="2"/>
                <a:buNone/>
              </a:pPr>
              <a:r>
                <a:rPr lang="en-GB" sz="900">
                  <a:cs typeface="Arial" pitchFamily="34" charset="0"/>
                </a:rPr>
                <a:t>Exercise Machines</a:t>
              </a:r>
            </a:p>
          </p:txBody>
        </p:sp>
      </p:grpSp>
      <p:sp>
        <p:nvSpPr>
          <p:cNvPr id="44044" name="Text Box 40"/>
          <p:cNvSpPr txBox="1">
            <a:spLocks noChangeArrowheads="1"/>
          </p:cNvSpPr>
          <p:nvPr/>
        </p:nvSpPr>
        <p:spPr bwMode="auto">
          <a:xfrm>
            <a:off x="882650" y="2214563"/>
            <a:ext cx="1050925" cy="228600"/>
          </a:xfrm>
          <a:prstGeom prst="rect">
            <a:avLst/>
          </a:prstGeom>
          <a:noFill/>
          <a:ln w="9525" algn="ctr">
            <a:noFill/>
            <a:miter lim="800000"/>
            <a:headEnd/>
            <a:tailEnd/>
          </a:ln>
        </p:spPr>
        <p:txBody>
          <a:bodyPr>
            <a:spAutoFit/>
          </a:bodyPr>
          <a:lstStyle/>
          <a:p>
            <a:pPr algn="ctr">
              <a:spcBef>
                <a:spcPct val="50000"/>
              </a:spcBef>
              <a:buSzPct val="125000"/>
              <a:buFont typeface="Wingdings" pitchFamily="2" charset="2"/>
              <a:buNone/>
            </a:pPr>
            <a:r>
              <a:rPr lang="en-GB" sz="900">
                <a:cs typeface="Arial" pitchFamily="34" charset="0"/>
              </a:rPr>
              <a:t>Intelligent toys</a:t>
            </a:r>
          </a:p>
        </p:txBody>
      </p:sp>
      <p:pic>
        <p:nvPicPr>
          <p:cNvPr id="44045" name="Picture 27" descr="Smartmetre.png"/>
          <p:cNvPicPr>
            <a:picLocks noChangeAspect="1"/>
          </p:cNvPicPr>
          <p:nvPr/>
        </p:nvPicPr>
        <p:blipFill>
          <a:blip r:embed="rId13"/>
          <a:srcRect/>
          <a:stretch>
            <a:fillRect/>
          </a:stretch>
        </p:blipFill>
        <p:spPr bwMode="auto">
          <a:xfrm>
            <a:off x="3294063" y="850900"/>
            <a:ext cx="1152525" cy="865188"/>
          </a:xfrm>
          <a:prstGeom prst="rect">
            <a:avLst/>
          </a:prstGeom>
          <a:noFill/>
          <a:ln w="9525">
            <a:noFill/>
            <a:miter lim="800000"/>
            <a:headEnd/>
            <a:tailEnd/>
          </a:ln>
        </p:spPr>
      </p:pic>
      <p:grpSp>
        <p:nvGrpSpPr>
          <p:cNvPr id="8" name="Group 83"/>
          <p:cNvGrpSpPr>
            <a:grpSpLocks/>
          </p:cNvGrpSpPr>
          <p:nvPr/>
        </p:nvGrpSpPr>
        <p:grpSpPr bwMode="auto">
          <a:xfrm>
            <a:off x="341313" y="2451100"/>
            <a:ext cx="8329612" cy="2384425"/>
            <a:chOff x="340944" y="2450848"/>
            <a:chExt cx="8329911" cy="2384970"/>
          </a:xfrm>
        </p:grpSpPr>
        <p:grpSp>
          <p:nvGrpSpPr>
            <p:cNvPr id="9" name="Group 72"/>
            <p:cNvGrpSpPr>
              <a:grpSpLocks/>
            </p:cNvGrpSpPr>
            <p:nvPr/>
          </p:nvGrpSpPr>
          <p:grpSpPr bwMode="auto">
            <a:xfrm>
              <a:off x="445316" y="2450848"/>
              <a:ext cx="8225539" cy="2025069"/>
              <a:chOff x="445316" y="2450848"/>
              <a:chExt cx="8225539" cy="2025069"/>
            </a:xfrm>
          </p:grpSpPr>
          <p:pic>
            <p:nvPicPr>
              <p:cNvPr id="44059" name="Picture 71" descr="Device.jpg"/>
              <p:cNvPicPr>
                <a:picLocks noChangeAspect="1"/>
              </p:cNvPicPr>
              <p:nvPr/>
            </p:nvPicPr>
            <p:blipFill>
              <a:blip r:embed="rId14"/>
              <a:srcRect/>
              <a:stretch>
                <a:fillRect/>
              </a:stretch>
            </p:blipFill>
            <p:spPr bwMode="auto">
              <a:xfrm rot="-882969">
                <a:off x="5692187" y="3487616"/>
                <a:ext cx="1786351" cy="924169"/>
              </a:xfrm>
              <a:prstGeom prst="rect">
                <a:avLst/>
              </a:prstGeom>
              <a:noFill/>
              <a:ln w="9525">
                <a:noFill/>
                <a:miter lim="800000"/>
                <a:headEnd/>
                <a:tailEnd/>
              </a:ln>
            </p:spPr>
          </p:pic>
          <p:grpSp>
            <p:nvGrpSpPr>
              <p:cNvPr id="10" name="Group 27"/>
              <p:cNvGrpSpPr>
                <a:grpSpLocks/>
              </p:cNvGrpSpPr>
              <p:nvPr/>
            </p:nvGrpSpPr>
            <p:grpSpPr bwMode="auto">
              <a:xfrm>
                <a:off x="445316" y="2450848"/>
                <a:ext cx="8225539" cy="2025069"/>
                <a:chOff x="399" y="2462"/>
                <a:chExt cx="5298" cy="1558"/>
              </a:xfrm>
            </p:grpSpPr>
            <p:grpSp>
              <p:nvGrpSpPr>
                <p:cNvPr id="11" name="Group 29"/>
                <p:cNvGrpSpPr>
                  <a:grpSpLocks/>
                </p:cNvGrpSpPr>
                <p:nvPr/>
              </p:nvGrpSpPr>
              <p:grpSpPr bwMode="auto">
                <a:xfrm>
                  <a:off x="399" y="2462"/>
                  <a:ext cx="5298" cy="1558"/>
                  <a:chOff x="399" y="2462"/>
                  <a:chExt cx="5298" cy="1558"/>
                </a:xfrm>
              </p:grpSpPr>
              <p:pic>
                <p:nvPicPr>
                  <p:cNvPr id="44063" name="Picture 5"/>
                  <p:cNvPicPr>
                    <a:picLocks noChangeAspect="1" noChangeArrowheads="1"/>
                  </p:cNvPicPr>
                  <p:nvPr/>
                </p:nvPicPr>
                <p:blipFill>
                  <a:blip r:embed="rId15"/>
                  <a:srcRect/>
                  <a:stretch>
                    <a:fillRect/>
                  </a:stretch>
                </p:blipFill>
                <p:spPr bwMode="auto">
                  <a:xfrm>
                    <a:off x="3538" y="2462"/>
                    <a:ext cx="923" cy="806"/>
                  </a:xfrm>
                  <a:prstGeom prst="rect">
                    <a:avLst/>
                  </a:prstGeom>
                  <a:noFill/>
                  <a:ln w="9525">
                    <a:noFill/>
                    <a:miter lim="800000"/>
                    <a:headEnd/>
                    <a:tailEnd/>
                  </a:ln>
                </p:spPr>
              </p:pic>
              <p:pic>
                <p:nvPicPr>
                  <p:cNvPr id="44064" name="Picture 15"/>
                  <p:cNvPicPr>
                    <a:picLocks noChangeAspect="1" noChangeArrowheads="1"/>
                  </p:cNvPicPr>
                  <p:nvPr/>
                </p:nvPicPr>
                <p:blipFill>
                  <a:blip r:embed="rId16"/>
                  <a:srcRect/>
                  <a:stretch>
                    <a:fillRect/>
                  </a:stretch>
                </p:blipFill>
                <p:spPr bwMode="auto">
                  <a:xfrm>
                    <a:off x="399" y="3424"/>
                    <a:ext cx="742" cy="596"/>
                  </a:xfrm>
                  <a:prstGeom prst="rect">
                    <a:avLst/>
                  </a:prstGeom>
                  <a:noFill/>
                  <a:ln w="9525">
                    <a:noFill/>
                    <a:miter lim="800000"/>
                    <a:headEnd/>
                    <a:tailEnd/>
                  </a:ln>
                </p:spPr>
              </p:pic>
              <p:pic>
                <p:nvPicPr>
                  <p:cNvPr id="44065" name="Picture 18" descr="http://www.tomsnetworking.com/Reviews/images/linksys_nslu2.jpg"/>
                  <p:cNvPicPr>
                    <a:picLocks noChangeAspect="1" noChangeArrowheads="1"/>
                  </p:cNvPicPr>
                  <p:nvPr/>
                </p:nvPicPr>
                <p:blipFill>
                  <a:blip r:embed="rId17"/>
                  <a:srcRect/>
                  <a:stretch>
                    <a:fillRect/>
                  </a:stretch>
                </p:blipFill>
                <p:spPr bwMode="auto">
                  <a:xfrm>
                    <a:off x="5303" y="3393"/>
                    <a:ext cx="394" cy="627"/>
                  </a:xfrm>
                  <a:prstGeom prst="rect">
                    <a:avLst/>
                  </a:prstGeom>
                  <a:noFill/>
                  <a:ln w="9525">
                    <a:noFill/>
                    <a:miter lim="800000"/>
                    <a:headEnd/>
                    <a:tailEnd/>
                  </a:ln>
                </p:spPr>
              </p:pic>
              <p:pic>
                <p:nvPicPr>
                  <p:cNvPr id="44066" name="Picture 8" descr="nokia-n95"/>
                  <p:cNvPicPr>
                    <a:picLocks noChangeAspect="1" noChangeArrowheads="1"/>
                  </p:cNvPicPr>
                  <p:nvPr/>
                </p:nvPicPr>
                <p:blipFill>
                  <a:blip r:embed="rId18"/>
                  <a:srcRect/>
                  <a:stretch>
                    <a:fillRect/>
                  </a:stretch>
                </p:blipFill>
                <p:spPr bwMode="auto">
                  <a:xfrm>
                    <a:off x="1610" y="3461"/>
                    <a:ext cx="857" cy="444"/>
                  </a:xfrm>
                  <a:prstGeom prst="rect">
                    <a:avLst/>
                  </a:prstGeom>
                  <a:noFill/>
                  <a:ln w="9525">
                    <a:noFill/>
                    <a:miter lim="800000"/>
                    <a:headEnd/>
                    <a:tailEnd/>
                  </a:ln>
                </p:spPr>
              </p:pic>
              <p:pic>
                <p:nvPicPr>
                  <p:cNvPr id="44067" name="Picture 32" descr="G1_black"/>
                  <p:cNvPicPr>
                    <a:picLocks noChangeAspect="1" noChangeArrowheads="1"/>
                  </p:cNvPicPr>
                  <p:nvPr/>
                </p:nvPicPr>
                <p:blipFill>
                  <a:blip r:embed="rId19">
                    <a:clrChange>
                      <a:clrFrom>
                        <a:srgbClr val="FFFFFF"/>
                      </a:clrFrom>
                      <a:clrTo>
                        <a:srgbClr val="FFFFFF">
                          <a:alpha val="0"/>
                        </a:srgbClr>
                      </a:clrTo>
                    </a:clrChange>
                  </a:blip>
                  <a:srcRect/>
                  <a:stretch>
                    <a:fillRect/>
                  </a:stretch>
                </p:blipFill>
                <p:spPr bwMode="auto">
                  <a:xfrm>
                    <a:off x="695" y="2639"/>
                    <a:ext cx="745" cy="745"/>
                  </a:xfrm>
                  <a:prstGeom prst="rect">
                    <a:avLst/>
                  </a:prstGeom>
                  <a:noFill/>
                  <a:ln w="9525">
                    <a:noFill/>
                    <a:miter lim="800000"/>
                    <a:headEnd/>
                    <a:tailEnd/>
                  </a:ln>
                </p:spPr>
              </p:pic>
              <p:pic>
                <p:nvPicPr>
                  <p:cNvPr id="44068" name="Picture 18" descr="piccy.jpg"/>
                  <p:cNvPicPr>
                    <a:picLocks noChangeAspect="1"/>
                  </p:cNvPicPr>
                  <p:nvPr/>
                </p:nvPicPr>
                <p:blipFill>
                  <a:blip r:embed="rId20">
                    <a:clrChange>
                      <a:clrFrom>
                        <a:srgbClr val="FFFFFF"/>
                      </a:clrFrom>
                      <a:clrTo>
                        <a:srgbClr val="FFFFFF">
                          <a:alpha val="0"/>
                        </a:srgbClr>
                      </a:clrTo>
                    </a:clrChange>
                  </a:blip>
                  <a:srcRect/>
                  <a:stretch>
                    <a:fillRect/>
                  </a:stretch>
                </p:blipFill>
                <p:spPr bwMode="auto">
                  <a:xfrm>
                    <a:off x="4624" y="2638"/>
                    <a:ext cx="1071" cy="806"/>
                  </a:xfrm>
                  <a:prstGeom prst="rect">
                    <a:avLst/>
                  </a:prstGeom>
                  <a:noFill/>
                  <a:ln w="9525">
                    <a:noFill/>
                    <a:miter lim="800000"/>
                    <a:headEnd/>
                    <a:tailEnd/>
                  </a:ln>
                </p:spPr>
              </p:pic>
              <p:pic>
                <p:nvPicPr>
                  <p:cNvPr id="44069" name="Picture 46"/>
                  <p:cNvPicPr>
                    <a:picLocks noChangeAspect="1" noChangeArrowheads="1"/>
                  </p:cNvPicPr>
                  <p:nvPr/>
                </p:nvPicPr>
                <p:blipFill>
                  <a:blip r:embed="rId21">
                    <a:clrChange>
                      <a:clrFrom>
                        <a:srgbClr val="FEFEFE"/>
                      </a:clrFrom>
                      <a:clrTo>
                        <a:srgbClr val="FEFEFE">
                          <a:alpha val="0"/>
                        </a:srgbClr>
                      </a:clrTo>
                    </a:clrChange>
                  </a:blip>
                  <a:srcRect/>
                  <a:stretch>
                    <a:fillRect/>
                  </a:stretch>
                </p:blipFill>
                <p:spPr bwMode="auto">
                  <a:xfrm>
                    <a:off x="1576" y="2538"/>
                    <a:ext cx="1374" cy="897"/>
                  </a:xfrm>
                  <a:prstGeom prst="rect">
                    <a:avLst/>
                  </a:prstGeom>
                  <a:noFill/>
                  <a:ln w="12700" algn="ctr">
                    <a:noFill/>
                    <a:miter lim="800000"/>
                    <a:headEnd/>
                    <a:tailEnd/>
                  </a:ln>
                </p:spPr>
              </p:pic>
            </p:grpSp>
            <p:pic>
              <p:nvPicPr>
                <p:cNvPr id="44062" name="Picture 49"/>
                <p:cNvPicPr>
                  <a:picLocks noChangeAspect="1" noChangeArrowheads="1"/>
                </p:cNvPicPr>
                <p:nvPr/>
              </p:nvPicPr>
              <p:blipFill>
                <a:blip r:embed="rId22">
                  <a:clrChange>
                    <a:clrFrom>
                      <a:srgbClr val="FEFEFE"/>
                    </a:clrFrom>
                    <a:clrTo>
                      <a:srgbClr val="FEFEFE">
                        <a:alpha val="0"/>
                      </a:srgbClr>
                    </a:clrTo>
                  </a:clrChange>
                </a:blip>
                <a:srcRect/>
                <a:stretch>
                  <a:fillRect/>
                </a:stretch>
              </p:blipFill>
              <p:spPr bwMode="auto">
                <a:xfrm rot="590921">
                  <a:off x="2745" y="2913"/>
                  <a:ext cx="1107" cy="1107"/>
                </a:xfrm>
                <a:prstGeom prst="rect">
                  <a:avLst/>
                </a:prstGeom>
                <a:noFill/>
                <a:ln w="12700" algn="ctr">
                  <a:noFill/>
                  <a:miter lim="800000"/>
                  <a:headEnd/>
                  <a:tailEnd/>
                </a:ln>
              </p:spPr>
            </p:pic>
          </p:grpSp>
        </p:grpSp>
        <p:pic>
          <p:nvPicPr>
            <p:cNvPr id="44050" name="Picture 73" descr="Radiate.png"/>
            <p:cNvPicPr>
              <a:picLocks noChangeAspect="1"/>
            </p:cNvPicPr>
            <p:nvPr/>
          </p:nvPicPr>
          <p:blipFill>
            <a:blip r:embed="rId23"/>
            <a:srcRect/>
            <a:stretch>
              <a:fillRect/>
            </a:stretch>
          </p:blipFill>
          <p:spPr bwMode="auto">
            <a:xfrm rot="5400000">
              <a:off x="1433144" y="4303611"/>
              <a:ext cx="532207" cy="532207"/>
            </a:xfrm>
            <a:prstGeom prst="rect">
              <a:avLst/>
            </a:prstGeom>
            <a:noFill/>
            <a:ln w="9525">
              <a:noFill/>
              <a:miter lim="800000"/>
              <a:headEnd/>
              <a:tailEnd/>
            </a:ln>
          </p:spPr>
        </p:pic>
        <p:pic>
          <p:nvPicPr>
            <p:cNvPr id="44051" name="Picture 74" descr="Radiate.png"/>
            <p:cNvPicPr>
              <a:picLocks noChangeAspect="1"/>
            </p:cNvPicPr>
            <p:nvPr/>
          </p:nvPicPr>
          <p:blipFill>
            <a:blip r:embed="rId23"/>
            <a:srcRect/>
            <a:stretch>
              <a:fillRect/>
            </a:stretch>
          </p:blipFill>
          <p:spPr bwMode="auto">
            <a:xfrm rot="-8210724">
              <a:off x="1790698" y="3684242"/>
              <a:ext cx="532207" cy="532207"/>
            </a:xfrm>
            <a:prstGeom prst="rect">
              <a:avLst/>
            </a:prstGeom>
            <a:noFill/>
            <a:ln w="9525">
              <a:noFill/>
              <a:miter lim="800000"/>
              <a:headEnd/>
              <a:tailEnd/>
            </a:ln>
          </p:spPr>
        </p:pic>
        <p:pic>
          <p:nvPicPr>
            <p:cNvPr id="44052" name="Picture 75" descr="Radiate.png"/>
            <p:cNvPicPr>
              <a:picLocks noChangeAspect="1"/>
            </p:cNvPicPr>
            <p:nvPr/>
          </p:nvPicPr>
          <p:blipFill>
            <a:blip r:embed="rId23"/>
            <a:srcRect/>
            <a:stretch>
              <a:fillRect/>
            </a:stretch>
          </p:blipFill>
          <p:spPr bwMode="auto">
            <a:xfrm rot="-8234787">
              <a:off x="340944" y="2898797"/>
              <a:ext cx="532207" cy="532207"/>
            </a:xfrm>
            <a:prstGeom prst="rect">
              <a:avLst/>
            </a:prstGeom>
            <a:noFill/>
            <a:ln w="9525">
              <a:noFill/>
              <a:miter lim="800000"/>
              <a:headEnd/>
              <a:tailEnd/>
            </a:ln>
          </p:spPr>
        </p:pic>
        <p:pic>
          <p:nvPicPr>
            <p:cNvPr id="44053" name="Picture 76" descr="Radiate.png"/>
            <p:cNvPicPr>
              <a:picLocks noChangeAspect="1"/>
            </p:cNvPicPr>
            <p:nvPr/>
          </p:nvPicPr>
          <p:blipFill>
            <a:blip r:embed="rId23"/>
            <a:srcRect/>
            <a:stretch>
              <a:fillRect/>
            </a:stretch>
          </p:blipFill>
          <p:spPr bwMode="auto">
            <a:xfrm rot="1384765">
              <a:off x="4154853" y="2472857"/>
              <a:ext cx="532207" cy="532207"/>
            </a:xfrm>
            <a:prstGeom prst="rect">
              <a:avLst/>
            </a:prstGeom>
            <a:noFill/>
            <a:ln w="9525">
              <a:noFill/>
              <a:miter lim="800000"/>
              <a:headEnd/>
              <a:tailEnd/>
            </a:ln>
          </p:spPr>
        </p:pic>
        <p:pic>
          <p:nvPicPr>
            <p:cNvPr id="44054" name="Picture 77" descr="Radiate.png"/>
            <p:cNvPicPr>
              <a:picLocks noChangeAspect="1"/>
            </p:cNvPicPr>
            <p:nvPr/>
          </p:nvPicPr>
          <p:blipFill>
            <a:blip r:embed="rId23"/>
            <a:srcRect/>
            <a:stretch>
              <a:fillRect/>
            </a:stretch>
          </p:blipFill>
          <p:spPr bwMode="auto">
            <a:xfrm rot="1800000">
              <a:off x="8111390" y="2736627"/>
              <a:ext cx="532207" cy="532207"/>
            </a:xfrm>
            <a:prstGeom prst="rect">
              <a:avLst/>
            </a:prstGeom>
            <a:noFill/>
            <a:ln w="9525">
              <a:noFill/>
              <a:miter lim="800000"/>
              <a:headEnd/>
              <a:tailEnd/>
            </a:ln>
          </p:spPr>
        </p:pic>
        <p:pic>
          <p:nvPicPr>
            <p:cNvPr id="44055" name="Picture 78" descr="Radiate.png"/>
            <p:cNvPicPr>
              <a:picLocks noChangeAspect="1"/>
            </p:cNvPicPr>
            <p:nvPr/>
          </p:nvPicPr>
          <p:blipFill>
            <a:blip r:embed="rId23"/>
            <a:srcRect/>
            <a:stretch>
              <a:fillRect/>
            </a:stretch>
          </p:blipFill>
          <p:spPr bwMode="auto">
            <a:xfrm rot="-8100000">
              <a:off x="7554544" y="3791703"/>
              <a:ext cx="532207" cy="532207"/>
            </a:xfrm>
            <a:prstGeom prst="rect">
              <a:avLst/>
            </a:prstGeom>
            <a:noFill/>
            <a:ln w="9525">
              <a:noFill/>
              <a:miter lim="800000"/>
              <a:headEnd/>
              <a:tailEnd/>
            </a:ln>
          </p:spPr>
        </p:pic>
        <p:pic>
          <p:nvPicPr>
            <p:cNvPr id="44056" name="Picture 79" descr="Radiate.png"/>
            <p:cNvPicPr>
              <a:picLocks noChangeAspect="1"/>
            </p:cNvPicPr>
            <p:nvPr/>
          </p:nvPicPr>
          <p:blipFill>
            <a:blip r:embed="rId23"/>
            <a:srcRect/>
            <a:stretch>
              <a:fillRect/>
            </a:stretch>
          </p:blipFill>
          <p:spPr bwMode="auto">
            <a:xfrm rot="7216701">
              <a:off x="5786314" y="3361856"/>
              <a:ext cx="532207" cy="532207"/>
            </a:xfrm>
            <a:prstGeom prst="rect">
              <a:avLst/>
            </a:prstGeom>
            <a:noFill/>
            <a:ln w="9525">
              <a:noFill/>
              <a:miter lim="800000"/>
              <a:headEnd/>
              <a:tailEnd/>
            </a:ln>
          </p:spPr>
        </p:pic>
        <p:pic>
          <p:nvPicPr>
            <p:cNvPr id="44057" name="Picture 80" descr="Radiate.png"/>
            <p:cNvPicPr>
              <a:picLocks noChangeAspect="1"/>
            </p:cNvPicPr>
            <p:nvPr/>
          </p:nvPicPr>
          <p:blipFill>
            <a:blip r:embed="rId23"/>
            <a:srcRect/>
            <a:stretch>
              <a:fillRect/>
            </a:stretch>
          </p:blipFill>
          <p:spPr bwMode="auto">
            <a:xfrm rot="6031808">
              <a:off x="6851159" y="4065241"/>
              <a:ext cx="532207" cy="532207"/>
            </a:xfrm>
            <a:prstGeom prst="rect">
              <a:avLst/>
            </a:prstGeom>
            <a:noFill/>
            <a:ln w="9525">
              <a:noFill/>
              <a:miter lim="800000"/>
              <a:headEnd/>
              <a:tailEnd/>
            </a:ln>
          </p:spPr>
        </p:pic>
        <p:pic>
          <p:nvPicPr>
            <p:cNvPr id="44058" name="Picture 82" descr="Radiate.png"/>
            <p:cNvPicPr>
              <a:picLocks noChangeAspect="1"/>
            </p:cNvPicPr>
            <p:nvPr/>
          </p:nvPicPr>
          <p:blipFill>
            <a:blip r:embed="rId23"/>
            <a:srcRect/>
            <a:stretch>
              <a:fillRect/>
            </a:stretch>
          </p:blipFill>
          <p:spPr bwMode="auto">
            <a:xfrm rot="-9640121">
              <a:off x="3809021" y="3641257"/>
              <a:ext cx="532207" cy="532207"/>
            </a:xfrm>
            <a:prstGeom prst="rect">
              <a:avLst/>
            </a:prstGeom>
            <a:noFill/>
            <a:ln w="9525">
              <a:noFill/>
              <a:miter lim="800000"/>
              <a:headEnd/>
              <a:tailEnd/>
            </a:ln>
          </p:spPr>
        </p:pic>
      </p:grpSp>
      <p:sp>
        <p:nvSpPr>
          <p:cNvPr id="826461" name="Text Box 32"/>
          <p:cNvSpPr txBox="1">
            <a:spLocks noChangeArrowheads="1"/>
          </p:cNvSpPr>
          <p:nvPr/>
        </p:nvSpPr>
        <p:spPr bwMode="auto">
          <a:xfrm>
            <a:off x="1409700" y="3100388"/>
            <a:ext cx="6329363" cy="822325"/>
          </a:xfrm>
          <a:prstGeom prst="rect">
            <a:avLst/>
          </a:prstGeom>
          <a:noFill/>
          <a:ln w="38100" algn="ctr">
            <a:noFill/>
            <a:miter lim="800000"/>
            <a:headEnd/>
            <a:tailEnd/>
          </a:ln>
        </p:spPr>
        <p:txBody>
          <a:bodyPr>
            <a:spAutoFit/>
          </a:bodyPr>
          <a:lstStyle/>
          <a:p>
            <a:pPr algn="ctr">
              <a:spcBef>
                <a:spcPct val="25000"/>
              </a:spcBef>
              <a:buSzPct val="125000"/>
              <a:buFont typeface="Wingdings" pitchFamily="2" charset="2"/>
              <a:buNone/>
            </a:pPr>
            <a:r>
              <a:rPr lang="en-GB" sz="2400">
                <a:cs typeface="Arial" pitchFamily="34" charset="0"/>
              </a:rPr>
              <a:t>Equipment Adopting 32-bit ARM Microcontrollers</a:t>
            </a:r>
          </a:p>
        </p:txBody>
      </p:sp>
      <p:pic>
        <p:nvPicPr>
          <p:cNvPr id="85" name="Picture 84" descr="Various screens.png"/>
          <p:cNvPicPr>
            <a:picLocks noChangeAspect="1"/>
          </p:cNvPicPr>
          <p:nvPr/>
        </p:nvPicPr>
        <p:blipFill>
          <a:blip r:embed="rId24"/>
          <a:srcRect/>
          <a:stretch>
            <a:fillRect/>
          </a:stretch>
        </p:blipFill>
        <p:spPr bwMode="auto">
          <a:xfrm>
            <a:off x="0" y="3252788"/>
            <a:ext cx="9144000" cy="32702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2646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4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2"/>
          <p:cNvSpPr>
            <a:spLocks noGrp="1" noChangeArrowheads="1"/>
          </p:cNvSpPr>
          <p:nvPr>
            <p:ph type="title" idx="4294967295"/>
          </p:nvPr>
        </p:nvSpPr>
        <p:spPr/>
        <p:txBody>
          <a:bodyPr/>
          <a:lstStyle/>
          <a:p>
            <a:r>
              <a:rPr lang="en-GB" dirty="0" smtClean="0"/>
              <a:t>World’s Smallest ARM Computer?</a:t>
            </a:r>
            <a:endParaRPr lang="en-GB" dirty="0"/>
          </a:p>
        </p:txBody>
      </p:sp>
      <p:sp>
        <p:nvSpPr>
          <p:cNvPr id="832515" name="TextBox 10"/>
          <p:cNvSpPr txBox="1">
            <a:spLocks noChangeArrowheads="1"/>
          </p:cNvSpPr>
          <p:nvPr/>
        </p:nvSpPr>
        <p:spPr bwMode="auto">
          <a:xfrm>
            <a:off x="3107797" y="3970338"/>
            <a:ext cx="314325" cy="307975"/>
          </a:xfrm>
          <a:prstGeom prst="rect">
            <a:avLst/>
          </a:prstGeom>
          <a:noFill/>
          <a:ln w="9525">
            <a:noFill/>
            <a:miter lim="800000"/>
            <a:headEnd/>
            <a:tailEnd/>
          </a:ln>
        </p:spPr>
        <p:txBody>
          <a:bodyPr wrap="none">
            <a:spAutoFit/>
          </a:bodyPr>
          <a:lstStyle/>
          <a:p>
            <a:pPr defTabSz="457200"/>
            <a:r>
              <a:rPr lang="en-GB" sz="1800">
                <a:solidFill>
                  <a:srgbClr val="FFFFFF"/>
                </a:solidFill>
                <a:ea typeface="MS PGothic" pitchFamily="34" charset="-128"/>
              </a:rPr>
              <a:t>A</a:t>
            </a:r>
          </a:p>
        </p:txBody>
      </p:sp>
      <p:sp>
        <p:nvSpPr>
          <p:cNvPr id="832516" name="TextBox 11"/>
          <p:cNvSpPr txBox="1">
            <a:spLocks noChangeArrowheads="1"/>
          </p:cNvSpPr>
          <p:nvPr/>
        </p:nvSpPr>
        <p:spPr bwMode="auto">
          <a:xfrm>
            <a:off x="5673725" y="3970338"/>
            <a:ext cx="314325" cy="307975"/>
          </a:xfrm>
          <a:prstGeom prst="rect">
            <a:avLst/>
          </a:prstGeom>
          <a:noFill/>
          <a:ln w="9525">
            <a:noFill/>
            <a:miter lim="800000"/>
            <a:headEnd/>
            <a:tailEnd/>
          </a:ln>
        </p:spPr>
        <p:txBody>
          <a:bodyPr wrap="none">
            <a:spAutoFit/>
          </a:bodyPr>
          <a:lstStyle/>
          <a:p>
            <a:pPr defTabSz="457200"/>
            <a:r>
              <a:rPr lang="en-GB" sz="1800">
                <a:solidFill>
                  <a:srgbClr val="FFFFFF"/>
                </a:solidFill>
                <a:ea typeface="MS PGothic" pitchFamily="34" charset="-128"/>
              </a:rPr>
              <a:t>C</a:t>
            </a:r>
          </a:p>
        </p:txBody>
      </p:sp>
      <p:sp>
        <p:nvSpPr>
          <p:cNvPr id="832517" name="TextBox 12"/>
          <p:cNvSpPr txBox="1">
            <a:spLocks noChangeArrowheads="1"/>
          </p:cNvSpPr>
          <p:nvPr/>
        </p:nvSpPr>
        <p:spPr bwMode="auto">
          <a:xfrm>
            <a:off x="5192713" y="3970338"/>
            <a:ext cx="315912" cy="307975"/>
          </a:xfrm>
          <a:prstGeom prst="rect">
            <a:avLst/>
          </a:prstGeom>
          <a:noFill/>
          <a:ln w="9525">
            <a:noFill/>
            <a:miter lim="800000"/>
            <a:headEnd/>
            <a:tailEnd/>
          </a:ln>
        </p:spPr>
        <p:txBody>
          <a:bodyPr wrap="none">
            <a:spAutoFit/>
          </a:bodyPr>
          <a:lstStyle/>
          <a:p>
            <a:pPr defTabSz="457200"/>
            <a:r>
              <a:rPr lang="en-GB" sz="1800">
                <a:solidFill>
                  <a:srgbClr val="FFFFFF"/>
                </a:solidFill>
                <a:ea typeface="MS PGothic" pitchFamily="34" charset="-128"/>
              </a:rPr>
              <a:t>B</a:t>
            </a:r>
          </a:p>
        </p:txBody>
      </p:sp>
      <p:grpSp>
        <p:nvGrpSpPr>
          <p:cNvPr id="2" name="Group 22"/>
          <p:cNvGrpSpPr>
            <a:grpSpLocks/>
          </p:cNvGrpSpPr>
          <p:nvPr/>
        </p:nvGrpSpPr>
        <p:grpSpPr bwMode="auto">
          <a:xfrm>
            <a:off x="4182383" y="985838"/>
            <a:ext cx="4810806" cy="4955203"/>
            <a:chOff x="4181733" y="985420"/>
            <a:chExt cx="4811347" cy="4956022"/>
          </a:xfrm>
        </p:grpSpPr>
        <p:sp>
          <p:nvSpPr>
            <p:cNvPr id="832520" name="TextBox 17"/>
            <p:cNvSpPr txBox="1">
              <a:spLocks noChangeArrowheads="1"/>
            </p:cNvSpPr>
            <p:nvPr/>
          </p:nvSpPr>
          <p:spPr bwMode="auto">
            <a:xfrm>
              <a:off x="4181733" y="5233439"/>
              <a:ext cx="4807627" cy="708003"/>
            </a:xfrm>
            <a:prstGeom prst="rect">
              <a:avLst/>
            </a:prstGeom>
            <a:noFill/>
            <a:ln w="9525">
              <a:noFill/>
              <a:miter lim="800000"/>
              <a:headEnd/>
              <a:tailEnd/>
            </a:ln>
          </p:spPr>
          <p:txBody>
            <a:bodyPr wrap="none">
              <a:spAutoFit/>
            </a:bodyPr>
            <a:lstStyle/>
            <a:p>
              <a:pPr defTabSz="457200"/>
              <a:r>
                <a:rPr lang="en-GB" sz="2000" dirty="0" smtClean="0">
                  <a:ea typeface="MS PGothic" pitchFamily="34" charset="-128"/>
                </a:rPr>
                <a:t>Wirelessly networked into large scale </a:t>
              </a:r>
              <a:br>
                <a:rPr lang="en-GB" sz="2000" dirty="0" smtClean="0">
                  <a:ea typeface="MS PGothic" pitchFamily="34" charset="-128"/>
                </a:rPr>
              </a:br>
              <a:r>
                <a:rPr lang="en-GB" sz="2000" dirty="0" smtClean="0">
                  <a:ea typeface="MS PGothic" pitchFamily="34" charset="-128"/>
                </a:rPr>
                <a:t>sensor arrays</a:t>
              </a:r>
            </a:p>
          </p:txBody>
        </p:sp>
        <p:graphicFrame>
          <p:nvGraphicFramePr>
            <p:cNvPr id="832521" name="Object 9"/>
            <p:cNvGraphicFramePr>
              <a:graphicFrameLocks noChangeAspect="1"/>
            </p:cNvGraphicFramePr>
            <p:nvPr/>
          </p:nvGraphicFramePr>
          <p:xfrm>
            <a:off x="5514475" y="985420"/>
            <a:ext cx="3478605" cy="3703923"/>
          </p:xfrm>
          <a:graphic>
            <a:graphicData uri="http://schemas.openxmlformats.org/presentationml/2006/ole">
              <p:oleObj spid="_x0000_s312322" name="Visio" r:id="rId4" imgW="2914650" imgH="3103245" progId="">
                <p:embed/>
              </p:oleObj>
            </a:graphicData>
          </a:graphic>
        </p:graphicFrame>
      </p:grpSp>
      <p:grpSp>
        <p:nvGrpSpPr>
          <p:cNvPr id="3" name="Group 26"/>
          <p:cNvGrpSpPr>
            <a:grpSpLocks/>
          </p:cNvGrpSpPr>
          <p:nvPr/>
        </p:nvGrpSpPr>
        <p:grpSpPr bwMode="auto">
          <a:xfrm>
            <a:off x="1786997" y="4094163"/>
            <a:ext cx="2019300" cy="2181225"/>
            <a:chOff x="3040655" y="4093567"/>
            <a:chExt cx="2018447" cy="2181112"/>
          </a:xfrm>
        </p:grpSpPr>
        <p:pic>
          <p:nvPicPr>
            <p:cNvPr id="832528"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081971" y="4093567"/>
              <a:ext cx="1908095" cy="1998652"/>
            </a:xfrm>
            <a:prstGeom prst="rect">
              <a:avLst/>
            </a:prstGeom>
            <a:noFill/>
            <a:ln w="9525">
              <a:noFill/>
              <a:miter lim="800000"/>
              <a:headEnd/>
              <a:tailEnd/>
            </a:ln>
          </p:spPr>
        </p:pic>
        <p:sp>
          <p:nvSpPr>
            <p:cNvPr id="832529" name="Rectangle 24"/>
            <p:cNvSpPr>
              <a:spLocks noChangeArrowheads="1"/>
            </p:cNvSpPr>
            <p:nvPr/>
          </p:nvSpPr>
          <p:spPr bwMode="auto">
            <a:xfrm>
              <a:off x="3040655" y="4401492"/>
              <a:ext cx="2018447" cy="1873187"/>
            </a:xfrm>
            <a:prstGeom prst="rect">
              <a:avLst/>
            </a:prstGeom>
            <a:noFill/>
            <a:ln w="19050" algn="ctr">
              <a:solidFill>
                <a:schemeClr val="accent1"/>
              </a:solidFill>
              <a:round/>
              <a:headEnd/>
              <a:tailEnd/>
            </a:ln>
          </p:spPr>
          <p:txBody>
            <a:bodyPr wrap="none" anchor="ctr"/>
            <a:lstStyle/>
            <a:p>
              <a:pPr defTabSz="457200"/>
              <a:endParaRPr lang="en-US" sz="1800">
                <a:ea typeface="MS PGothic" pitchFamily="34" charset="-128"/>
              </a:endParaRPr>
            </a:p>
          </p:txBody>
        </p:sp>
        <p:sp>
          <p:nvSpPr>
            <p:cNvPr id="24" name="TextBox 23"/>
            <p:cNvSpPr txBox="1"/>
            <p:nvPr/>
          </p:nvSpPr>
          <p:spPr>
            <a:xfrm>
              <a:off x="3272332" y="5971482"/>
              <a:ext cx="1618566" cy="253987"/>
            </a:xfrm>
            <a:prstGeom prst="rect">
              <a:avLst/>
            </a:prstGeom>
            <a:noFill/>
          </p:spPr>
          <p:txBody>
            <a:bodyPr wrap="none">
              <a:spAutoFit/>
            </a:bodyPr>
            <a:lstStyle/>
            <a:p>
              <a:pPr defTabSz="457200">
                <a:defRPr/>
              </a:pPr>
              <a:r>
                <a:rPr lang="en-GB" sz="1050" dirty="0">
                  <a:latin typeface="Arial" charset="0"/>
                  <a:ea typeface="ＭＳ Ｐゴシック" pitchFamily="-110" charset="-128"/>
                </a:rPr>
                <a:t>University of Michigan</a:t>
              </a:r>
            </a:p>
          </p:txBody>
        </p:sp>
      </p:grpSp>
      <p:sp>
        <p:nvSpPr>
          <p:cNvPr id="5" name="Rectangle 4"/>
          <p:cNvSpPr/>
          <p:nvPr/>
        </p:nvSpPr>
        <p:spPr bwMode="auto">
          <a:xfrm>
            <a:off x="315034" y="1601656"/>
            <a:ext cx="2649321" cy="1561449"/>
          </a:xfrm>
          <a:prstGeom prst="rect">
            <a:avLst/>
          </a:prstGeom>
          <a:solidFill>
            <a:schemeClr val="tx2"/>
          </a:solidFill>
          <a:ln w="19050" cap="flat" cmpd="sng" algn="ctr">
            <a:solidFill>
              <a:schemeClr val="tx1"/>
            </a:solidFill>
            <a:prstDash val="solid"/>
            <a:round/>
            <a:headEnd type="none" w="med" len="med"/>
            <a:tailEnd type="none" w="med" len="med"/>
          </a:ln>
          <a:effectLst/>
          <a:scene3d>
            <a:camera prst="isometricOffAxis2Top"/>
            <a:lightRig rig="threePt" dir="t"/>
          </a:scene3d>
          <a:sp3d extrusionH="127000" contourW="12700" prstMaterial="metal">
            <a:bevelT/>
            <a:extrusionClr>
              <a:schemeClr val="tx2"/>
            </a:extrusionClr>
            <a:contourClr>
              <a:schemeClr val="tx2"/>
            </a:contourClr>
          </a:sp3d>
        </p:spPr>
        <p:txBody>
          <a:bodyPr wrap="none" anchor="ctr"/>
          <a:lstStyle/>
          <a:p>
            <a:pPr defTabSz="457200">
              <a:defRPr/>
            </a:pPr>
            <a:endParaRPr lang="en-GB" sz="1800" dirty="0">
              <a:latin typeface="Arial" charset="0"/>
              <a:ea typeface="ＭＳ Ｐゴシック" pitchFamily="-110" charset="-128"/>
            </a:endParaRPr>
          </a:p>
        </p:txBody>
      </p:sp>
      <p:sp>
        <p:nvSpPr>
          <p:cNvPr id="6" name="Rectangle 5"/>
          <p:cNvSpPr/>
          <p:nvPr/>
        </p:nvSpPr>
        <p:spPr bwMode="auto">
          <a:xfrm>
            <a:off x="304362" y="1513999"/>
            <a:ext cx="2320756" cy="1405109"/>
          </a:xfrm>
          <a:prstGeom prst="rect">
            <a:avLst/>
          </a:prstGeom>
          <a:blipFill>
            <a:blip r:embed="rId6" cstate="print"/>
            <a:stretch>
              <a:fillRect/>
            </a:stretch>
          </a:blipFill>
          <a:ln w="19050" cap="flat" cmpd="sng" algn="ctr">
            <a:solidFill>
              <a:schemeClr val="tx1"/>
            </a:solidFill>
            <a:prstDash val="solid"/>
            <a:round/>
            <a:headEnd type="none" w="med" len="med"/>
            <a:tailEnd type="none" w="med" len="med"/>
          </a:ln>
          <a:effectLst/>
          <a:scene3d>
            <a:camera prst="isometricOffAxis2Top"/>
            <a:lightRig rig="threePt" dir="t"/>
          </a:scene3d>
          <a:sp3d extrusionH="127000" contourW="12700" prstMaterial="metal">
            <a:bevelT/>
            <a:extrusionClr>
              <a:schemeClr val="accent3"/>
            </a:extrusionClr>
            <a:contourClr>
              <a:schemeClr val="accent3"/>
            </a:contourClr>
          </a:sp3d>
        </p:spPr>
        <p:txBody>
          <a:bodyPr wrap="none" anchor="ctr"/>
          <a:lstStyle/>
          <a:p>
            <a:pPr defTabSz="457200">
              <a:defRPr/>
            </a:pPr>
            <a:endParaRPr lang="en-GB" sz="1800" dirty="0">
              <a:latin typeface="Arial" charset="0"/>
              <a:ea typeface="ＭＳ Ｐゴシック" pitchFamily="-110" charset="-128"/>
            </a:endParaRPr>
          </a:p>
        </p:txBody>
      </p:sp>
      <p:sp>
        <p:nvSpPr>
          <p:cNvPr id="7" name="Rectangle 6"/>
          <p:cNvSpPr/>
          <p:nvPr/>
        </p:nvSpPr>
        <p:spPr bwMode="auto">
          <a:xfrm>
            <a:off x="335490" y="1319101"/>
            <a:ext cx="1944546" cy="1405264"/>
          </a:xfrm>
          <a:prstGeom prst="rect">
            <a:avLst/>
          </a:prstGeom>
          <a:blipFill>
            <a:blip r:embed="rId7" cstate="print"/>
            <a:stretch>
              <a:fillRect/>
            </a:stretch>
          </a:blipFill>
          <a:ln w="19050" cap="flat" cmpd="sng" algn="ctr">
            <a:solidFill>
              <a:schemeClr val="bg2"/>
            </a:solidFill>
            <a:prstDash val="solid"/>
            <a:round/>
            <a:headEnd type="none" w="med" len="med"/>
            <a:tailEnd type="none" w="med" len="med"/>
          </a:ln>
          <a:effectLst/>
          <a:scene3d>
            <a:camera prst="isometricOffAxis2Top"/>
            <a:lightRig rig="threePt" dir="t"/>
          </a:scene3d>
          <a:sp3d extrusionH="127000" contourW="12700" prstMaterial="metal">
            <a:bevelT/>
            <a:extrusionClr>
              <a:schemeClr val="bg2"/>
            </a:extrusionClr>
            <a:contourClr>
              <a:schemeClr val="bg2"/>
            </a:contourClr>
          </a:sp3d>
        </p:spPr>
        <p:txBody>
          <a:bodyPr wrap="none" anchor="ctr"/>
          <a:lstStyle/>
          <a:p>
            <a:pPr defTabSz="457200">
              <a:defRPr/>
            </a:pPr>
            <a:endParaRPr lang="en-GB" sz="1800" dirty="0">
              <a:latin typeface="Arial" charset="0"/>
              <a:ea typeface="ＭＳ Ｐゴシック" pitchFamily="-110" charset="-128"/>
            </a:endParaRPr>
          </a:p>
        </p:txBody>
      </p:sp>
      <p:sp>
        <p:nvSpPr>
          <p:cNvPr id="8" name="Rectangle 7"/>
          <p:cNvSpPr/>
          <p:nvPr/>
        </p:nvSpPr>
        <p:spPr bwMode="auto">
          <a:xfrm>
            <a:off x="364836" y="1131186"/>
            <a:ext cx="1621486" cy="1405627"/>
          </a:xfrm>
          <a:prstGeom prst="rect">
            <a:avLst/>
          </a:prstGeom>
          <a:blipFill>
            <a:blip r:embed="rId8" cstate="print"/>
            <a:stretch>
              <a:fillRect/>
            </a:stretch>
          </a:blipFill>
          <a:ln w="19050" cap="flat" cmpd="sng" algn="ctr">
            <a:solidFill>
              <a:schemeClr val="tx1"/>
            </a:solidFill>
            <a:prstDash val="solid"/>
            <a:round/>
            <a:headEnd type="none" w="med" len="med"/>
            <a:tailEnd type="none" w="med" len="med"/>
          </a:ln>
          <a:effectLst/>
          <a:scene3d>
            <a:camera prst="isometricOffAxis2Top"/>
            <a:lightRig rig="threePt" dir="t"/>
          </a:scene3d>
          <a:sp3d extrusionH="127000" contourW="12700" prstMaterial="metal">
            <a:bevelT/>
            <a:extrusionClr>
              <a:schemeClr val="accent1"/>
            </a:extrusionClr>
            <a:contourClr>
              <a:schemeClr val="accent1"/>
            </a:contourClr>
          </a:sp3d>
        </p:spPr>
        <p:txBody>
          <a:bodyPr wrap="none" anchor="ctr"/>
          <a:lstStyle/>
          <a:p>
            <a:pPr defTabSz="457200">
              <a:defRPr/>
            </a:pPr>
            <a:endParaRPr lang="en-GB" sz="1800" dirty="0">
              <a:latin typeface="Arial" charset="0"/>
              <a:ea typeface="ＭＳ Ｐゴシック" pitchFamily="-110" charset="-128"/>
            </a:endParaRPr>
          </a:p>
        </p:txBody>
      </p:sp>
      <p:grpSp>
        <p:nvGrpSpPr>
          <p:cNvPr id="4" name="Group 35"/>
          <p:cNvGrpSpPr>
            <a:grpSpLocks/>
          </p:cNvGrpSpPr>
          <p:nvPr/>
        </p:nvGrpSpPr>
        <p:grpSpPr bwMode="auto">
          <a:xfrm>
            <a:off x="2244725" y="2062163"/>
            <a:ext cx="715963" cy="692150"/>
            <a:chOff x="3794554" y="2524420"/>
            <a:chExt cx="1174648" cy="906674"/>
          </a:xfrm>
        </p:grpSpPr>
        <p:sp>
          <p:nvSpPr>
            <p:cNvPr id="27" name="Rectangle 26"/>
            <p:cNvSpPr/>
            <p:nvPr/>
          </p:nvSpPr>
          <p:spPr bwMode="auto">
            <a:xfrm>
              <a:off x="4287851" y="3258523"/>
              <a:ext cx="131911" cy="172571"/>
            </a:xfrm>
            <a:prstGeom prst="rect">
              <a:avLst/>
            </a:prstGeom>
            <a:solidFill>
              <a:schemeClr val="accent6">
                <a:lumMod val="50000"/>
              </a:schemeClr>
            </a:solidFill>
            <a:ln w="19050" cap="flat" cmpd="sng" algn="ctr">
              <a:solidFill>
                <a:schemeClr val="accent5"/>
              </a:solidFill>
              <a:prstDash val="solid"/>
              <a:round/>
              <a:headEnd type="none" w="med" len="med"/>
              <a:tailEnd type="none" w="med" len="med"/>
            </a:ln>
            <a:effectLst/>
            <a:scene3d>
              <a:camera prst="isometricOffAxis2Top"/>
              <a:lightRig rig="threePt" dir="t"/>
            </a:scene3d>
            <a:sp3d extrusionH="19050" contourW="12700" prstMaterial="metal">
              <a:bevelT h="19050"/>
              <a:extrusionClr>
                <a:schemeClr val="accent6">
                  <a:lumMod val="75000"/>
                </a:schemeClr>
              </a:extrusionClr>
              <a:contourClr>
                <a:schemeClr val="accent6">
                  <a:lumMod val="85000"/>
                </a:schemeClr>
              </a:contourClr>
            </a:sp3d>
          </p:spPr>
          <p:txBody>
            <a:bodyPr wrap="none" anchor="ctr"/>
            <a:lstStyle/>
            <a:p>
              <a:pPr defTabSz="457200">
                <a:defRPr/>
              </a:pPr>
              <a:endParaRPr lang="en-GB" sz="1800" dirty="0">
                <a:latin typeface="Arial" charset="0"/>
                <a:ea typeface="ＭＳ Ｐゴシック" pitchFamily="-110" charset="-128"/>
              </a:endParaRPr>
            </a:p>
          </p:txBody>
        </p:sp>
        <p:sp>
          <p:nvSpPr>
            <p:cNvPr id="28" name="Rectangle 27"/>
            <p:cNvSpPr/>
            <p:nvPr/>
          </p:nvSpPr>
          <p:spPr bwMode="auto">
            <a:xfrm>
              <a:off x="4837291" y="2909602"/>
              <a:ext cx="131911" cy="172571"/>
            </a:xfrm>
            <a:prstGeom prst="rect">
              <a:avLst/>
            </a:prstGeom>
            <a:solidFill>
              <a:schemeClr val="accent6">
                <a:lumMod val="50000"/>
              </a:schemeClr>
            </a:solidFill>
            <a:ln w="19050" cap="flat" cmpd="sng" algn="ctr">
              <a:solidFill>
                <a:schemeClr val="accent5"/>
              </a:solidFill>
              <a:prstDash val="solid"/>
              <a:round/>
              <a:headEnd type="none" w="med" len="med"/>
              <a:tailEnd type="none" w="med" len="med"/>
            </a:ln>
            <a:effectLst/>
            <a:scene3d>
              <a:camera prst="isometricOffAxis2Top"/>
              <a:lightRig rig="threePt" dir="t"/>
            </a:scene3d>
            <a:sp3d extrusionH="19050" contourW="12700" prstMaterial="metal">
              <a:bevelT h="19050"/>
              <a:extrusionClr>
                <a:schemeClr val="accent6">
                  <a:lumMod val="75000"/>
                </a:schemeClr>
              </a:extrusionClr>
              <a:contourClr>
                <a:schemeClr val="accent6">
                  <a:lumMod val="85000"/>
                </a:schemeClr>
              </a:contourClr>
            </a:sp3d>
          </p:spPr>
          <p:txBody>
            <a:bodyPr wrap="none" anchor="ctr"/>
            <a:lstStyle/>
            <a:p>
              <a:pPr defTabSz="457200">
                <a:defRPr/>
              </a:pPr>
              <a:endParaRPr lang="en-GB" sz="1800" dirty="0">
                <a:latin typeface="Arial" charset="0"/>
                <a:ea typeface="ＭＳ Ｐゴシック" pitchFamily="-110" charset="-128"/>
              </a:endParaRPr>
            </a:p>
          </p:txBody>
        </p:sp>
        <p:sp>
          <p:nvSpPr>
            <p:cNvPr id="29" name="Rectangle 28"/>
            <p:cNvSpPr/>
            <p:nvPr/>
          </p:nvSpPr>
          <p:spPr bwMode="auto">
            <a:xfrm>
              <a:off x="3794554" y="3009871"/>
              <a:ext cx="131911" cy="172571"/>
            </a:xfrm>
            <a:prstGeom prst="rect">
              <a:avLst/>
            </a:prstGeom>
            <a:solidFill>
              <a:schemeClr val="accent6">
                <a:lumMod val="50000"/>
              </a:schemeClr>
            </a:solidFill>
            <a:ln w="19050" cap="flat" cmpd="sng" algn="ctr">
              <a:solidFill>
                <a:schemeClr val="accent5"/>
              </a:solidFill>
              <a:prstDash val="solid"/>
              <a:round/>
              <a:headEnd type="none" w="med" len="med"/>
              <a:tailEnd type="none" w="med" len="med"/>
            </a:ln>
            <a:effectLst/>
            <a:scene3d>
              <a:camera prst="isometricOffAxis2Top"/>
              <a:lightRig rig="threePt" dir="t"/>
            </a:scene3d>
            <a:sp3d extrusionH="19050" contourW="12700" prstMaterial="metal">
              <a:bevelT h="19050"/>
              <a:extrusionClr>
                <a:schemeClr val="accent6">
                  <a:lumMod val="75000"/>
                </a:schemeClr>
              </a:extrusionClr>
              <a:contourClr>
                <a:schemeClr val="accent6">
                  <a:lumMod val="85000"/>
                </a:schemeClr>
              </a:contourClr>
            </a:sp3d>
          </p:spPr>
          <p:txBody>
            <a:bodyPr wrap="none" anchor="ctr"/>
            <a:lstStyle/>
            <a:p>
              <a:pPr defTabSz="457200">
                <a:defRPr/>
              </a:pPr>
              <a:endParaRPr lang="en-GB" sz="1800" dirty="0">
                <a:latin typeface="Arial" charset="0"/>
                <a:ea typeface="ＭＳ Ｐゴシック" pitchFamily="-110" charset="-128"/>
              </a:endParaRPr>
            </a:p>
          </p:txBody>
        </p:sp>
        <p:sp>
          <p:nvSpPr>
            <p:cNvPr id="30" name="Rectangle 29"/>
            <p:cNvSpPr/>
            <p:nvPr/>
          </p:nvSpPr>
          <p:spPr bwMode="auto">
            <a:xfrm>
              <a:off x="4343994" y="2660950"/>
              <a:ext cx="131911" cy="172571"/>
            </a:xfrm>
            <a:prstGeom prst="rect">
              <a:avLst/>
            </a:prstGeom>
            <a:solidFill>
              <a:schemeClr val="accent6">
                <a:lumMod val="50000"/>
              </a:schemeClr>
            </a:solidFill>
            <a:ln w="19050" cap="flat" cmpd="sng" algn="ctr">
              <a:solidFill>
                <a:schemeClr val="accent5"/>
              </a:solidFill>
              <a:prstDash val="solid"/>
              <a:round/>
              <a:headEnd type="none" w="med" len="med"/>
              <a:tailEnd type="none" w="med" len="med"/>
            </a:ln>
            <a:effectLst/>
            <a:scene3d>
              <a:camera prst="isometricOffAxis2Top"/>
              <a:lightRig rig="threePt" dir="t"/>
            </a:scene3d>
            <a:sp3d extrusionH="19050" contourW="12700" prstMaterial="metal">
              <a:bevelT h="19050"/>
              <a:extrusionClr>
                <a:schemeClr val="accent6">
                  <a:lumMod val="75000"/>
                </a:schemeClr>
              </a:extrusionClr>
              <a:contourClr>
                <a:schemeClr val="accent6">
                  <a:lumMod val="85000"/>
                </a:schemeClr>
              </a:contourClr>
            </a:sp3d>
          </p:spPr>
          <p:txBody>
            <a:bodyPr wrap="none" anchor="ctr"/>
            <a:lstStyle/>
            <a:p>
              <a:pPr defTabSz="457200">
                <a:defRPr/>
              </a:pPr>
              <a:endParaRPr lang="en-GB" sz="1800" dirty="0">
                <a:latin typeface="Arial" charset="0"/>
                <a:ea typeface="ＭＳ Ｐゴシック" pitchFamily="-110" charset="-128"/>
              </a:endParaRPr>
            </a:p>
          </p:txBody>
        </p:sp>
        <p:sp>
          <p:nvSpPr>
            <p:cNvPr id="26" name="Freeform 25"/>
            <p:cNvSpPr/>
            <p:nvPr/>
          </p:nvSpPr>
          <p:spPr bwMode="auto">
            <a:xfrm>
              <a:off x="3862272" y="2873781"/>
              <a:ext cx="494862" cy="453337"/>
            </a:xfrm>
            <a:custGeom>
              <a:avLst/>
              <a:gdLst>
                <a:gd name="connsiteX0" fmla="*/ 0 w 497305"/>
                <a:gd name="connsiteY0" fmla="*/ 249989 h 522705"/>
                <a:gd name="connsiteX1" fmla="*/ 200526 w 497305"/>
                <a:gd name="connsiteY1" fmla="*/ 45453 h 522705"/>
                <a:gd name="connsiteX2" fmla="*/ 497305 w 497305"/>
                <a:gd name="connsiteY2" fmla="*/ 522705 h 522705"/>
              </a:gdLst>
              <a:ahLst/>
              <a:cxnLst>
                <a:cxn ang="0">
                  <a:pos x="connsiteX0" y="connsiteY0"/>
                </a:cxn>
                <a:cxn ang="0">
                  <a:pos x="connsiteX1" y="connsiteY1"/>
                </a:cxn>
                <a:cxn ang="0">
                  <a:pos x="connsiteX2" y="connsiteY2"/>
                </a:cxn>
              </a:cxnLst>
              <a:rect l="l" t="t" r="r" b="b"/>
              <a:pathLst>
                <a:path w="497305" h="522705">
                  <a:moveTo>
                    <a:pt x="0" y="249989"/>
                  </a:moveTo>
                  <a:cubicBezTo>
                    <a:pt x="58821" y="124994"/>
                    <a:pt x="117642" y="0"/>
                    <a:pt x="200526" y="45453"/>
                  </a:cubicBezTo>
                  <a:cubicBezTo>
                    <a:pt x="283410" y="90906"/>
                    <a:pt x="390357" y="306805"/>
                    <a:pt x="497305" y="522705"/>
                  </a:cubicBezTo>
                </a:path>
              </a:pathLst>
            </a:custGeom>
            <a:noFill/>
            <a:ln w="19050" cap="flat" cmpd="sng" algn="ctr">
              <a:solidFill>
                <a:schemeClr val="tx1">
                  <a:lumMod val="75000"/>
                  <a:lumOff val="25000"/>
                </a:schemeClr>
              </a:solidFill>
              <a:prstDash val="solid"/>
              <a:round/>
              <a:headEnd type="oval" w="sm" len="sm"/>
              <a:tailEnd type="oval" w="sm" len="sm"/>
            </a:ln>
            <a:effectLst/>
          </p:spPr>
          <p:txBody>
            <a:bodyPr wrap="none" anchor="ctr"/>
            <a:lstStyle/>
            <a:p>
              <a:pPr defTabSz="457200"/>
              <a:endParaRPr lang="en-US" sz="1400">
                <a:ea typeface="MS PGothic" pitchFamily="34" charset="-128"/>
              </a:endParaRPr>
            </a:p>
          </p:txBody>
        </p:sp>
        <p:sp>
          <p:nvSpPr>
            <p:cNvPr id="31" name="Freeform 30"/>
            <p:cNvSpPr/>
            <p:nvPr/>
          </p:nvSpPr>
          <p:spPr bwMode="auto">
            <a:xfrm>
              <a:off x="4411831" y="2524420"/>
              <a:ext cx="494862" cy="453337"/>
            </a:xfrm>
            <a:custGeom>
              <a:avLst/>
              <a:gdLst>
                <a:gd name="connsiteX0" fmla="*/ 0 w 497305"/>
                <a:gd name="connsiteY0" fmla="*/ 249989 h 522705"/>
                <a:gd name="connsiteX1" fmla="*/ 200526 w 497305"/>
                <a:gd name="connsiteY1" fmla="*/ 45453 h 522705"/>
                <a:gd name="connsiteX2" fmla="*/ 497305 w 497305"/>
                <a:gd name="connsiteY2" fmla="*/ 522705 h 522705"/>
              </a:gdLst>
              <a:ahLst/>
              <a:cxnLst>
                <a:cxn ang="0">
                  <a:pos x="connsiteX0" y="connsiteY0"/>
                </a:cxn>
                <a:cxn ang="0">
                  <a:pos x="connsiteX1" y="connsiteY1"/>
                </a:cxn>
                <a:cxn ang="0">
                  <a:pos x="connsiteX2" y="connsiteY2"/>
                </a:cxn>
              </a:cxnLst>
              <a:rect l="l" t="t" r="r" b="b"/>
              <a:pathLst>
                <a:path w="497305" h="522705">
                  <a:moveTo>
                    <a:pt x="0" y="249989"/>
                  </a:moveTo>
                  <a:cubicBezTo>
                    <a:pt x="58821" y="124994"/>
                    <a:pt x="117642" y="0"/>
                    <a:pt x="200526" y="45453"/>
                  </a:cubicBezTo>
                  <a:cubicBezTo>
                    <a:pt x="283410" y="90906"/>
                    <a:pt x="390357" y="306805"/>
                    <a:pt x="497305" y="522705"/>
                  </a:cubicBezTo>
                </a:path>
              </a:pathLst>
            </a:custGeom>
            <a:noFill/>
            <a:ln w="19050" cap="flat" cmpd="sng" algn="ctr">
              <a:solidFill>
                <a:schemeClr val="tx1">
                  <a:lumMod val="75000"/>
                  <a:lumOff val="25000"/>
                </a:schemeClr>
              </a:solidFill>
              <a:prstDash val="solid"/>
              <a:round/>
              <a:headEnd type="oval" w="sm" len="sm"/>
              <a:tailEnd type="oval" w="sm" len="sm"/>
            </a:ln>
            <a:effectLst/>
          </p:spPr>
          <p:txBody>
            <a:bodyPr wrap="none" anchor="ctr"/>
            <a:lstStyle/>
            <a:p>
              <a:pPr defTabSz="457200"/>
              <a:endParaRPr lang="en-US" sz="1400">
                <a:ea typeface="MS PGothic" pitchFamily="34" charset="-128"/>
              </a:endParaRPr>
            </a:p>
          </p:txBody>
        </p:sp>
      </p:grpSp>
      <p:sp>
        <p:nvSpPr>
          <p:cNvPr id="40" name="TextBox 39"/>
          <p:cNvSpPr txBox="1"/>
          <p:nvPr/>
        </p:nvSpPr>
        <p:spPr>
          <a:xfrm>
            <a:off x="3130550" y="1576388"/>
            <a:ext cx="2378974" cy="274637"/>
          </a:xfrm>
          <a:prstGeom prst="rect">
            <a:avLst/>
          </a:prstGeom>
          <a:solidFill>
            <a:schemeClr val="accent1">
              <a:lumMod val="60000"/>
              <a:lumOff val="40000"/>
            </a:schemeClr>
          </a:solidFill>
        </p:spPr>
        <p:txBody>
          <a:bodyPr wrap="square">
            <a:spAutoFit/>
          </a:bodyPr>
          <a:lstStyle/>
          <a:p>
            <a:pPr defTabSz="457200"/>
            <a:r>
              <a:rPr lang="en-GB" sz="1200" dirty="0" smtClean="0">
                <a:ea typeface="MS PGothic" pitchFamily="34" charset="-128"/>
              </a:rPr>
              <a:t>Sensors, timers</a:t>
            </a:r>
            <a:endParaRPr lang="en-GB" sz="1200" dirty="0">
              <a:ea typeface="MS PGothic" pitchFamily="34" charset="-128"/>
            </a:endParaRPr>
          </a:p>
        </p:txBody>
      </p:sp>
      <p:sp>
        <p:nvSpPr>
          <p:cNvPr id="832544" name="TextBox 40"/>
          <p:cNvSpPr txBox="1">
            <a:spLocks noChangeArrowheads="1"/>
          </p:cNvSpPr>
          <p:nvPr/>
        </p:nvSpPr>
        <p:spPr bwMode="auto">
          <a:xfrm>
            <a:off x="3114675" y="1911350"/>
            <a:ext cx="2384082" cy="457200"/>
          </a:xfrm>
          <a:prstGeom prst="rect">
            <a:avLst/>
          </a:prstGeom>
          <a:solidFill>
            <a:schemeClr val="bg2"/>
          </a:solidFill>
          <a:ln w="9525">
            <a:noFill/>
            <a:miter lim="800000"/>
            <a:headEnd/>
            <a:tailEnd/>
          </a:ln>
        </p:spPr>
        <p:txBody>
          <a:bodyPr wrap="square">
            <a:spAutoFit/>
          </a:bodyPr>
          <a:lstStyle/>
          <a:p>
            <a:pPr defTabSz="457200"/>
            <a:r>
              <a:rPr lang="en-GB" sz="1200" dirty="0">
                <a:ea typeface="MS PGothic" pitchFamily="34" charset="-128"/>
              </a:rPr>
              <a:t>Cortex-M0 +16KB RAM 65nm</a:t>
            </a:r>
          </a:p>
          <a:p>
            <a:pPr defTabSz="457200"/>
            <a:r>
              <a:rPr lang="en-GB" sz="1200" dirty="0">
                <a:ea typeface="MS PGothic" pitchFamily="34" charset="-128"/>
              </a:rPr>
              <a:t>UWB Radio </a:t>
            </a:r>
            <a:r>
              <a:rPr lang="en-GB" sz="1200" dirty="0" smtClean="0">
                <a:ea typeface="MS PGothic" pitchFamily="34" charset="-128"/>
              </a:rPr>
              <a:t>antenna</a:t>
            </a:r>
            <a:endParaRPr lang="en-GB" sz="1200" dirty="0">
              <a:ea typeface="MS PGothic" pitchFamily="34" charset="-128"/>
            </a:endParaRPr>
          </a:p>
        </p:txBody>
      </p:sp>
      <p:sp>
        <p:nvSpPr>
          <p:cNvPr id="42" name="TextBox 41"/>
          <p:cNvSpPr txBox="1"/>
          <p:nvPr/>
        </p:nvSpPr>
        <p:spPr>
          <a:xfrm>
            <a:off x="3114675" y="2397262"/>
            <a:ext cx="2384082" cy="461665"/>
          </a:xfrm>
          <a:prstGeom prst="rect">
            <a:avLst/>
          </a:prstGeom>
          <a:solidFill>
            <a:schemeClr val="bg1">
              <a:lumMod val="85000"/>
            </a:schemeClr>
          </a:solidFill>
        </p:spPr>
        <p:txBody>
          <a:bodyPr wrap="square">
            <a:spAutoFit/>
          </a:bodyPr>
          <a:lstStyle/>
          <a:p>
            <a:pPr defTabSz="457200"/>
            <a:r>
              <a:rPr lang="en-GB" sz="1200" dirty="0">
                <a:ea typeface="MS PGothic" pitchFamily="34" charset="-128"/>
              </a:rPr>
              <a:t>10 </a:t>
            </a:r>
            <a:r>
              <a:rPr lang="en-GB" sz="1200" dirty="0" err="1">
                <a:ea typeface="MS PGothic" pitchFamily="34" charset="-128"/>
              </a:rPr>
              <a:t>kB</a:t>
            </a:r>
            <a:r>
              <a:rPr lang="en-GB" sz="1200" dirty="0">
                <a:ea typeface="MS PGothic" pitchFamily="34" charset="-128"/>
              </a:rPr>
              <a:t> </a:t>
            </a:r>
            <a:r>
              <a:rPr lang="en-GB" sz="1200" dirty="0" smtClean="0">
                <a:ea typeface="MS PGothic" pitchFamily="34" charset="-128"/>
              </a:rPr>
              <a:t>Storage memory ~3fW/bit</a:t>
            </a:r>
            <a:endParaRPr lang="en-GB" sz="1200" dirty="0">
              <a:ea typeface="MS PGothic" pitchFamily="34" charset="-128"/>
            </a:endParaRPr>
          </a:p>
        </p:txBody>
      </p:sp>
      <p:sp>
        <p:nvSpPr>
          <p:cNvPr id="44" name="TextBox 43"/>
          <p:cNvSpPr txBox="1"/>
          <p:nvPr/>
        </p:nvSpPr>
        <p:spPr>
          <a:xfrm>
            <a:off x="3114675" y="2905411"/>
            <a:ext cx="2384082" cy="276999"/>
          </a:xfrm>
          <a:prstGeom prst="rect">
            <a:avLst/>
          </a:prstGeom>
          <a:solidFill>
            <a:schemeClr val="accent2">
              <a:lumMod val="40000"/>
              <a:lumOff val="60000"/>
            </a:schemeClr>
          </a:solidFill>
        </p:spPr>
        <p:txBody>
          <a:bodyPr wrap="square">
            <a:spAutoFit/>
          </a:bodyPr>
          <a:lstStyle/>
          <a:p>
            <a:pPr defTabSz="457200"/>
            <a:r>
              <a:rPr lang="en-GB" sz="1200" dirty="0" smtClean="0">
                <a:ea typeface="MS PGothic" pitchFamily="34" charset="-128"/>
              </a:rPr>
              <a:t>12</a:t>
            </a:r>
            <a:r>
              <a:rPr lang="en-US" sz="1200" dirty="0" smtClean="0">
                <a:ea typeface="MS PGothic" pitchFamily="34" charset="-128"/>
              </a:rPr>
              <a:t>µ</a:t>
            </a:r>
            <a:r>
              <a:rPr lang="en-GB" sz="1200" dirty="0" smtClean="0">
                <a:ea typeface="MS PGothic" pitchFamily="34" charset="-128"/>
              </a:rPr>
              <a:t>Ah Li-ion </a:t>
            </a:r>
            <a:r>
              <a:rPr lang="en-US" sz="1200" dirty="0" smtClean="0">
                <a:ea typeface="MS PGothic" pitchFamily="34" charset="-128"/>
              </a:rPr>
              <a:t>Battery</a:t>
            </a:r>
            <a:endParaRPr lang="en-US" sz="1200" dirty="0">
              <a:ea typeface="MS PGothic" pitchFamily="34" charset="-128"/>
            </a:endParaRPr>
          </a:p>
        </p:txBody>
      </p:sp>
      <p:sp>
        <p:nvSpPr>
          <p:cNvPr id="832547" name="Rectangle 45"/>
          <p:cNvSpPr>
            <a:spLocks noChangeArrowheads="1"/>
          </p:cNvSpPr>
          <p:nvPr/>
        </p:nvSpPr>
        <p:spPr bwMode="auto">
          <a:xfrm>
            <a:off x="3122832" y="1216025"/>
            <a:ext cx="2383986" cy="307777"/>
          </a:xfrm>
          <a:prstGeom prst="rect">
            <a:avLst/>
          </a:prstGeom>
          <a:noFill/>
          <a:ln w="9525">
            <a:noFill/>
            <a:miter lim="800000"/>
            <a:headEnd/>
            <a:tailEnd/>
          </a:ln>
        </p:spPr>
        <p:txBody>
          <a:bodyPr wrap="none">
            <a:spAutoFit/>
          </a:bodyPr>
          <a:lstStyle/>
          <a:p>
            <a:pPr defTabSz="457200"/>
            <a:r>
              <a:rPr lang="en-US" dirty="0">
                <a:ea typeface="MS PGothic" pitchFamily="34" charset="-128"/>
              </a:rPr>
              <a:t>Wireless Sensor </a:t>
            </a:r>
            <a:r>
              <a:rPr lang="en-US" dirty="0" smtClean="0">
                <a:ea typeface="MS PGothic" pitchFamily="34" charset="-128"/>
              </a:rPr>
              <a:t> Network</a:t>
            </a:r>
            <a:endParaRPr lang="en-GB" baseline="30000" dirty="0">
              <a:ea typeface="MS PGothic" pitchFamily="34" charset="-128"/>
            </a:endParaRPr>
          </a:p>
        </p:txBody>
      </p:sp>
      <p:sp>
        <p:nvSpPr>
          <p:cNvPr id="832548" name="Rectangle 69"/>
          <p:cNvSpPr>
            <a:spLocks noChangeArrowheads="1"/>
          </p:cNvSpPr>
          <p:nvPr/>
        </p:nvSpPr>
        <p:spPr bwMode="auto">
          <a:xfrm rot="-695353">
            <a:off x="1717675" y="1389063"/>
            <a:ext cx="785813" cy="149225"/>
          </a:xfrm>
          <a:prstGeom prst="rect">
            <a:avLst/>
          </a:prstGeom>
          <a:solidFill>
            <a:schemeClr val="bg1"/>
          </a:solidFill>
          <a:ln w="19050" algn="ctr">
            <a:noFill/>
            <a:round/>
            <a:headEnd/>
            <a:tailEnd/>
          </a:ln>
        </p:spPr>
        <p:txBody>
          <a:bodyPr wrap="none" anchor="ctr"/>
          <a:lstStyle/>
          <a:p>
            <a:pPr defTabSz="457200"/>
            <a:endParaRPr lang="en-US" sz="1800">
              <a:ea typeface="MS PGothic" pitchFamily="34" charset="-128"/>
            </a:endParaRPr>
          </a:p>
        </p:txBody>
      </p:sp>
      <p:sp>
        <p:nvSpPr>
          <p:cNvPr id="832549" name="Rectangle 70"/>
          <p:cNvSpPr>
            <a:spLocks noChangeArrowheads="1"/>
          </p:cNvSpPr>
          <p:nvPr/>
        </p:nvSpPr>
        <p:spPr bwMode="auto">
          <a:xfrm rot="-4743998">
            <a:off x="2409031" y="1240632"/>
            <a:ext cx="301625" cy="236538"/>
          </a:xfrm>
          <a:prstGeom prst="rect">
            <a:avLst/>
          </a:prstGeom>
          <a:solidFill>
            <a:schemeClr val="bg1"/>
          </a:solidFill>
          <a:ln w="19050" algn="ctr">
            <a:noFill/>
            <a:round/>
            <a:headEnd/>
            <a:tailEnd/>
          </a:ln>
        </p:spPr>
        <p:txBody>
          <a:bodyPr vert="eaVert" wrap="none" anchor="ctr"/>
          <a:lstStyle/>
          <a:p>
            <a:pPr defTabSz="457200"/>
            <a:endParaRPr lang="en-US" sz="1400">
              <a:ea typeface="MS PGothic" pitchFamily="34" charset="-128"/>
            </a:endParaRPr>
          </a:p>
        </p:txBody>
      </p:sp>
      <p:sp>
        <p:nvSpPr>
          <p:cNvPr id="832550" name="Rectangle 71"/>
          <p:cNvSpPr>
            <a:spLocks noChangeArrowheads="1"/>
          </p:cNvSpPr>
          <p:nvPr/>
        </p:nvSpPr>
        <p:spPr bwMode="auto">
          <a:xfrm rot="-4743998">
            <a:off x="2699544" y="1039019"/>
            <a:ext cx="166687" cy="238125"/>
          </a:xfrm>
          <a:prstGeom prst="rect">
            <a:avLst/>
          </a:prstGeom>
          <a:solidFill>
            <a:schemeClr val="bg1"/>
          </a:solidFill>
          <a:ln w="19050" algn="ctr">
            <a:noFill/>
            <a:round/>
            <a:headEnd/>
            <a:tailEnd/>
          </a:ln>
        </p:spPr>
        <p:txBody>
          <a:bodyPr vert="eaVert" wrap="none" anchor="ctr"/>
          <a:lstStyle/>
          <a:p>
            <a:pPr defTabSz="457200"/>
            <a:endParaRPr lang="en-US" sz="1400">
              <a:ea typeface="MS PGothic" pitchFamily="34" charset="-128"/>
            </a:endParaRPr>
          </a:p>
        </p:txBody>
      </p:sp>
      <p:grpSp>
        <p:nvGrpSpPr>
          <p:cNvPr id="33" name="Group 25"/>
          <p:cNvGrpSpPr>
            <a:grpSpLocks/>
          </p:cNvGrpSpPr>
          <p:nvPr/>
        </p:nvGrpSpPr>
        <p:grpSpPr bwMode="auto">
          <a:xfrm>
            <a:off x="477838" y="4403725"/>
            <a:ext cx="1365250" cy="1873250"/>
            <a:chOff x="687224" y="4403328"/>
            <a:chExt cx="1364696" cy="1873187"/>
          </a:xfrm>
        </p:grpSpPr>
        <p:pic>
          <p:nvPicPr>
            <p:cNvPr id="34" name="Picture 7" descr="lpc1102-2"/>
            <p:cNvPicPr>
              <a:picLocks noChangeAspect="1" noChangeArrowheads="1"/>
            </p:cNvPicPr>
            <p:nvPr/>
          </p:nvPicPr>
          <p:blipFill>
            <a:blip r:embed="rId9"/>
            <a:srcRect/>
            <a:stretch>
              <a:fillRect/>
            </a:stretch>
          </p:blipFill>
          <p:spPr bwMode="auto">
            <a:xfrm>
              <a:off x="834597" y="4447713"/>
              <a:ext cx="1060205" cy="1306634"/>
            </a:xfrm>
            <a:prstGeom prst="rect">
              <a:avLst/>
            </a:prstGeom>
            <a:noFill/>
            <a:ln w="9525">
              <a:noFill/>
              <a:miter lim="800000"/>
              <a:headEnd/>
              <a:tailEnd/>
            </a:ln>
          </p:spPr>
        </p:pic>
        <p:sp>
          <p:nvSpPr>
            <p:cNvPr id="35" name="TextBox 34"/>
            <p:cNvSpPr txBox="1"/>
            <p:nvPr/>
          </p:nvSpPr>
          <p:spPr>
            <a:xfrm>
              <a:off x="687224" y="6005062"/>
              <a:ext cx="1364696" cy="253991"/>
            </a:xfrm>
            <a:prstGeom prst="rect">
              <a:avLst/>
            </a:prstGeom>
            <a:noFill/>
          </p:spPr>
          <p:txBody>
            <a:bodyPr>
              <a:spAutoFit/>
            </a:bodyPr>
            <a:lstStyle/>
            <a:p>
              <a:pPr defTabSz="457200">
                <a:defRPr/>
              </a:pPr>
              <a:r>
                <a:rPr lang="en-GB" sz="1050" dirty="0">
                  <a:latin typeface="Arial" charset="0"/>
                  <a:ea typeface="ＭＳ Ｐゴシック" pitchFamily="-110" charset="-128"/>
                </a:rPr>
                <a:t>Cortex-M0; 65¢</a:t>
              </a:r>
            </a:p>
          </p:txBody>
        </p:sp>
        <p:pic>
          <p:nvPicPr>
            <p:cNvPr id="36" name="Picture 20" descr="NXP_Philips_logo_fc.eps"/>
            <p:cNvPicPr>
              <a:picLocks noChangeAspect="1"/>
            </p:cNvPicPr>
            <p:nvPr/>
          </p:nvPicPr>
          <p:blipFill>
            <a:blip r:embed="rId10"/>
            <a:srcRect/>
            <a:stretch>
              <a:fillRect/>
            </a:stretch>
          </p:blipFill>
          <p:spPr bwMode="auto">
            <a:xfrm>
              <a:off x="993108" y="5813006"/>
              <a:ext cx="907343" cy="244414"/>
            </a:xfrm>
            <a:prstGeom prst="rect">
              <a:avLst/>
            </a:prstGeom>
            <a:noFill/>
            <a:ln w="9525">
              <a:noFill/>
              <a:miter lim="800000"/>
              <a:headEnd/>
              <a:tailEnd/>
            </a:ln>
          </p:spPr>
        </p:pic>
        <p:sp>
          <p:nvSpPr>
            <p:cNvPr id="37" name="Rectangle 21"/>
            <p:cNvSpPr>
              <a:spLocks noChangeArrowheads="1"/>
            </p:cNvSpPr>
            <p:nvPr/>
          </p:nvSpPr>
          <p:spPr bwMode="auto">
            <a:xfrm>
              <a:off x="763695" y="4403328"/>
              <a:ext cx="1223538" cy="1873187"/>
            </a:xfrm>
            <a:prstGeom prst="rect">
              <a:avLst/>
            </a:prstGeom>
            <a:noFill/>
            <a:ln w="19050" algn="ctr">
              <a:solidFill>
                <a:schemeClr val="accent1"/>
              </a:solidFill>
              <a:round/>
              <a:headEnd/>
              <a:tailEnd/>
            </a:ln>
          </p:spPr>
          <p:txBody>
            <a:bodyPr wrap="none" anchor="ctr"/>
            <a:lstStyle/>
            <a:p>
              <a:pPr defTabSz="457200"/>
              <a:endParaRPr lang="en-US" sz="1800"/>
            </a:p>
          </p:txBody>
        </p:sp>
      </p:gr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Title 1"/>
          <p:cNvSpPr>
            <a:spLocks noGrp="1"/>
          </p:cNvSpPr>
          <p:nvPr>
            <p:ph type="title" idx="4294967295"/>
          </p:nvPr>
        </p:nvSpPr>
        <p:spPr/>
        <p:txBody>
          <a:bodyPr/>
          <a:lstStyle/>
          <a:p>
            <a:r>
              <a:rPr lang="en-GB" dirty="0"/>
              <a:t>World’s </a:t>
            </a:r>
            <a:r>
              <a:rPr lang="en-GB" dirty="0" smtClean="0"/>
              <a:t>Largest ARM </a:t>
            </a:r>
            <a:r>
              <a:rPr lang="en-GB" dirty="0"/>
              <a:t>Computer?</a:t>
            </a:r>
          </a:p>
        </p:txBody>
      </p:sp>
      <p:pic>
        <p:nvPicPr>
          <p:cNvPr id="12" name="Picture 11" descr="icecube.jpg"/>
          <p:cNvPicPr>
            <a:picLocks noChangeAspect="1"/>
          </p:cNvPicPr>
          <p:nvPr/>
        </p:nvPicPr>
        <p:blipFill>
          <a:blip r:embed="rId3" cstate="print"/>
          <a:srcRect/>
          <a:stretch>
            <a:fillRect/>
          </a:stretch>
        </p:blipFill>
        <p:spPr bwMode="auto">
          <a:xfrm>
            <a:off x="6311900" y="2009775"/>
            <a:ext cx="2832100" cy="4376738"/>
          </a:xfrm>
          <a:prstGeom prst="rect">
            <a:avLst/>
          </a:prstGeom>
          <a:noFill/>
          <a:ln w="9525">
            <a:noFill/>
            <a:miter lim="800000"/>
            <a:headEnd/>
            <a:tailEnd/>
          </a:ln>
        </p:spPr>
      </p:pic>
      <p:grpSp>
        <p:nvGrpSpPr>
          <p:cNvPr id="2" name="Group 21"/>
          <p:cNvGrpSpPr>
            <a:grpSpLocks/>
          </p:cNvGrpSpPr>
          <p:nvPr/>
        </p:nvGrpSpPr>
        <p:grpSpPr bwMode="auto">
          <a:xfrm>
            <a:off x="-19050" y="2418172"/>
            <a:ext cx="3114675" cy="3696879"/>
            <a:chOff x="267839" y="2593790"/>
            <a:chExt cx="3114343" cy="3696844"/>
          </a:xfrm>
        </p:grpSpPr>
        <p:pic>
          <p:nvPicPr>
            <p:cNvPr id="838663" name="Picture 2"/>
            <p:cNvPicPr>
              <a:picLocks noChangeAspect="1" noChangeArrowheads="1"/>
            </p:cNvPicPr>
            <p:nvPr/>
          </p:nvPicPr>
          <p:blipFill>
            <a:blip r:embed="rId4" cstate="print"/>
            <a:srcRect t="3040" r="2338" b="4340"/>
            <a:stretch>
              <a:fillRect/>
            </a:stretch>
          </p:blipFill>
          <p:spPr bwMode="auto">
            <a:xfrm>
              <a:off x="267839" y="3371164"/>
              <a:ext cx="3114343" cy="2919470"/>
            </a:xfrm>
            <a:prstGeom prst="rect">
              <a:avLst/>
            </a:prstGeom>
            <a:noFill/>
            <a:ln w="9525">
              <a:noFill/>
              <a:miter lim="800000"/>
              <a:headEnd/>
              <a:tailEnd/>
            </a:ln>
          </p:spPr>
        </p:pic>
        <p:sp>
          <p:nvSpPr>
            <p:cNvPr id="838664" name="TextBox 15"/>
            <p:cNvSpPr txBox="1">
              <a:spLocks noChangeArrowheads="1"/>
            </p:cNvSpPr>
            <p:nvPr/>
          </p:nvSpPr>
          <p:spPr bwMode="auto">
            <a:xfrm>
              <a:off x="895271" y="2593790"/>
              <a:ext cx="2057139" cy="584770"/>
            </a:xfrm>
            <a:prstGeom prst="rect">
              <a:avLst/>
            </a:prstGeom>
            <a:noFill/>
            <a:ln w="9525">
              <a:noFill/>
              <a:miter lim="800000"/>
              <a:headEnd/>
              <a:tailEnd/>
            </a:ln>
          </p:spPr>
          <p:txBody>
            <a:bodyPr wrap="none">
              <a:spAutoFit/>
            </a:bodyPr>
            <a:lstStyle/>
            <a:p>
              <a:pPr algn="l" defTabSz="457200"/>
              <a:r>
                <a:rPr lang="en-GB" sz="1600" dirty="0" smtClean="0">
                  <a:ea typeface="MS PGothic" pitchFamily="34" charset="-128"/>
                </a:rPr>
                <a:t>4200 ARM </a:t>
              </a:r>
              <a:r>
                <a:rPr lang="en-GB" sz="1600" dirty="0">
                  <a:ea typeface="MS PGothic" pitchFamily="34" charset="-128"/>
                </a:rPr>
                <a:t>powered</a:t>
              </a:r>
            </a:p>
            <a:p>
              <a:pPr algn="l" defTabSz="457200"/>
              <a:r>
                <a:rPr lang="en-GB" sz="1600" dirty="0">
                  <a:ea typeface="MS PGothic" pitchFamily="34" charset="-128"/>
                </a:rPr>
                <a:t>Neutrino </a:t>
              </a:r>
              <a:r>
                <a:rPr lang="en-GB" sz="1600" dirty="0" smtClean="0">
                  <a:ea typeface="MS PGothic" pitchFamily="34" charset="-128"/>
                </a:rPr>
                <a:t>Detectors</a:t>
              </a:r>
              <a:endParaRPr lang="en-GB" sz="1600" dirty="0">
                <a:ea typeface="MS PGothic" pitchFamily="34" charset="-128"/>
              </a:endParaRPr>
            </a:p>
          </p:txBody>
        </p:sp>
      </p:grpSp>
      <p:sp>
        <p:nvSpPr>
          <p:cNvPr id="11" name="Rectangle 10"/>
          <p:cNvSpPr>
            <a:spLocks noChangeArrowheads="1"/>
          </p:cNvSpPr>
          <p:nvPr/>
        </p:nvSpPr>
        <p:spPr bwMode="auto">
          <a:xfrm>
            <a:off x="720725" y="6154738"/>
            <a:ext cx="6396038" cy="261937"/>
          </a:xfrm>
          <a:prstGeom prst="rect">
            <a:avLst/>
          </a:prstGeom>
          <a:noFill/>
          <a:ln w="9525">
            <a:noFill/>
            <a:miter lim="800000"/>
            <a:headEnd/>
            <a:tailEnd/>
          </a:ln>
        </p:spPr>
        <p:txBody>
          <a:bodyPr>
            <a:spAutoFit/>
          </a:bodyPr>
          <a:lstStyle/>
          <a:p>
            <a:pPr defTabSz="457200"/>
            <a:r>
              <a:rPr lang="en-GB" sz="1100">
                <a:ea typeface="MS PGothic" pitchFamily="34" charset="-128"/>
              </a:rPr>
              <a:t>Work supported by the National Science Foundation and University of Wisconsin-Madison</a:t>
            </a:r>
          </a:p>
        </p:txBody>
      </p:sp>
      <p:grpSp>
        <p:nvGrpSpPr>
          <p:cNvPr id="3" name="Group 19"/>
          <p:cNvGrpSpPr>
            <a:grpSpLocks/>
          </p:cNvGrpSpPr>
          <p:nvPr/>
        </p:nvGrpSpPr>
        <p:grpSpPr bwMode="auto">
          <a:xfrm>
            <a:off x="5722990" y="3954463"/>
            <a:ext cx="952445" cy="1685925"/>
            <a:chOff x="5722766" y="3955054"/>
            <a:chExt cx="953459" cy="1685581"/>
          </a:xfrm>
        </p:grpSpPr>
        <p:sp>
          <p:nvSpPr>
            <p:cNvPr id="838667" name="TextBox 16"/>
            <p:cNvSpPr txBox="1">
              <a:spLocks noChangeArrowheads="1"/>
            </p:cNvSpPr>
            <p:nvPr/>
          </p:nvSpPr>
          <p:spPr bwMode="auto">
            <a:xfrm rot="20905534">
              <a:off x="5722766" y="4686856"/>
              <a:ext cx="693554" cy="307714"/>
            </a:xfrm>
            <a:prstGeom prst="rect">
              <a:avLst/>
            </a:prstGeom>
            <a:noFill/>
            <a:ln w="9525">
              <a:noFill/>
              <a:miter lim="800000"/>
              <a:headEnd/>
              <a:tailEnd/>
            </a:ln>
          </p:spPr>
          <p:txBody>
            <a:bodyPr wrap="none">
              <a:spAutoFit/>
            </a:bodyPr>
            <a:lstStyle/>
            <a:p>
              <a:pPr defTabSz="457200"/>
              <a:r>
                <a:rPr lang="en-GB" b="0" dirty="0">
                  <a:ea typeface="MS PGothic" pitchFamily="34" charset="-128"/>
                </a:rPr>
                <a:t>2.5km</a:t>
              </a:r>
            </a:p>
          </p:txBody>
        </p:sp>
        <p:cxnSp>
          <p:nvCxnSpPr>
            <p:cNvPr id="838668" name="Straight Arrow Connector 18"/>
            <p:cNvCxnSpPr>
              <a:cxnSpLocks noChangeShapeType="1"/>
            </p:cNvCxnSpPr>
            <p:nvPr/>
          </p:nvCxnSpPr>
          <p:spPr bwMode="auto">
            <a:xfrm rot="16200000" flipH="1">
              <a:off x="5618605" y="4583016"/>
              <a:ext cx="1685581" cy="429658"/>
            </a:xfrm>
            <a:prstGeom prst="straightConnector1">
              <a:avLst/>
            </a:prstGeom>
            <a:noFill/>
            <a:ln w="57150" algn="ctr">
              <a:solidFill>
                <a:srgbClr val="FFC000"/>
              </a:solidFill>
              <a:round/>
              <a:headEnd type="triangle" w="med" len="med"/>
              <a:tailEnd type="triangle" w="med" len="med"/>
            </a:ln>
          </p:spPr>
        </p:cxnSp>
      </p:grpSp>
      <p:sp>
        <p:nvSpPr>
          <p:cNvPr id="21" name="TextBox 20"/>
          <p:cNvSpPr txBox="1">
            <a:spLocks noChangeArrowheads="1"/>
          </p:cNvSpPr>
          <p:nvPr/>
        </p:nvSpPr>
        <p:spPr bwMode="auto">
          <a:xfrm>
            <a:off x="3280376" y="3892550"/>
            <a:ext cx="2797561" cy="1569660"/>
          </a:xfrm>
          <a:prstGeom prst="rect">
            <a:avLst/>
          </a:prstGeom>
          <a:noFill/>
          <a:ln w="9525">
            <a:noFill/>
            <a:miter lim="800000"/>
            <a:headEnd/>
            <a:tailEnd/>
          </a:ln>
        </p:spPr>
        <p:txBody>
          <a:bodyPr wrap="none">
            <a:spAutoFit/>
          </a:bodyPr>
          <a:lstStyle/>
          <a:p>
            <a:pPr defTabSz="457200"/>
            <a:r>
              <a:rPr lang="en-GB" sz="1600" dirty="0">
                <a:ea typeface="MS PGothic" pitchFamily="34" charset="-128"/>
              </a:rPr>
              <a:t>70 bore holes  2.5km  deep</a:t>
            </a:r>
          </a:p>
          <a:p>
            <a:pPr defTabSz="457200"/>
            <a:endParaRPr lang="en-GB" sz="1600" dirty="0">
              <a:ea typeface="MS PGothic" pitchFamily="34" charset="-128"/>
            </a:endParaRPr>
          </a:p>
          <a:p>
            <a:pPr defTabSz="457200"/>
            <a:r>
              <a:rPr lang="en-GB" sz="1600" dirty="0">
                <a:ea typeface="MS PGothic" pitchFamily="34" charset="-128"/>
              </a:rPr>
              <a:t>60 detectors per string</a:t>
            </a:r>
          </a:p>
          <a:p>
            <a:pPr defTabSz="457200"/>
            <a:r>
              <a:rPr lang="en-GB" sz="1600" dirty="0">
                <a:ea typeface="MS PGothic" pitchFamily="34" charset="-128"/>
              </a:rPr>
              <a:t>starting 1.5km down</a:t>
            </a:r>
          </a:p>
          <a:p>
            <a:pPr defTabSz="457200"/>
            <a:endParaRPr lang="en-GB" sz="1600" dirty="0">
              <a:ea typeface="MS PGothic" pitchFamily="34" charset="-128"/>
            </a:endParaRPr>
          </a:p>
          <a:p>
            <a:pPr defTabSz="457200"/>
            <a:r>
              <a:rPr lang="en-GB" sz="1600" dirty="0">
                <a:ea typeface="MS PGothic" pitchFamily="34" charset="-128"/>
              </a:rPr>
              <a:t>1km</a:t>
            </a:r>
            <a:r>
              <a:rPr lang="en-GB" sz="1600" baseline="30000" dirty="0">
                <a:ea typeface="MS PGothic" pitchFamily="34" charset="-128"/>
              </a:rPr>
              <a:t>3</a:t>
            </a:r>
            <a:r>
              <a:rPr lang="en-GB" sz="1600" dirty="0">
                <a:ea typeface="MS PGothic" pitchFamily="34" charset="-128"/>
              </a:rPr>
              <a:t> of active telescope</a:t>
            </a:r>
            <a:endParaRPr lang="en-GB" sz="1600" baseline="30000" dirty="0">
              <a:ea typeface="MS PGothic" pitchFamily="34" charset="-128"/>
            </a:endParaRPr>
          </a:p>
        </p:txBody>
      </p:sp>
      <p:grpSp>
        <p:nvGrpSpPr>
          <p:cNvPr id="4" name="Group 33"/>
          <p:cNvGrpSpPr>
            <a:grpSpLocks/>
          </p:cNvGrpSpPr>
          <p:nvPr/>
        </p:nvGrpSpPr>
        <p:grpSpPr bwMode="auto">
          <a:xfrm>
            <a:off x="6604000" y="4703763"/>
            <a:ext cx="323850" cy="908050"/>
            <a:chOff x="6604104" y="4703218"/>
            <a:chExt cx="323132" cy="908131"/>
          </a:xfrm>
        </p:grpSpPr>
        <p:cxnSp>
          <p:nvCxnSpPr>
            <p:cNvPr id="838671" name="Straight Arrow Connector 31"/>
            <p:cNvCxnSpPr>
              <a:cxnSpLocks noChangeShapeType="1"/>
            </p:cNvCxnSpPr>
            <p:nvPr/>
          </p:nvCxnSpPr>
          <p:spPr bwMode="auto">
            <a:xfrm rot="4347558">
              <a:off x="6440533" y="5124647"/>
              <a:ext cx="908131" cy="65274"/>
            </a:xfrm>
            <a:prstGeom prst="straightConnector1">
              <a:avLst/>
            </a:prstGeom>
            <a:noFill/>
            <a:ln w="57150" algn="ctr">
              <a:solidFill>
                <a:srgbClr val="FFC000"/>
              </a:solidFill>
              <a:round/>
              <a:headEnd type="triangle" w="med" len="med"/>
              <a:tailEnd type="triangle" w="med" len="med"/>
            </a:ln>
          </p:spPr>
        </p:cxnSp>
        <p:sp>
          <p:nvSpPr>
            <p:cNvPr id="838672" name="TextBox 32"/>
            <p:cNvSpPr txBox="1">
              <a:spLocks noChangeArrowheads="1"/>
            </p:cNvSpPr>
            <p:nvPr/>
          </p:nvSpPr>
          <p:spPr bwMode="auto">
            <a:xfrm rot="4572996">
              <a:off x="6431758" y="5020796"/>
              <a:ext cx="606301" cy="261610"/>
            </a:xfrm>
            <a:prstGeom prst="rect">
              <a:avLst/>
            </a:prstGeom>
            <a:noFill/>
            <a:ln w="9525">
              <a:noFill/>
              <a:miter lim="800000"/>
              <a:headEnd/>
              <a:tailEnd/>
            </a:ln>
          </p:spPr>
          <p:txBody>
            <a:bodyPr>
              <a:spAutoFit/>
            </a:bodyPr>
            <a:lstStyle/>
            <a:p>
              <a:pPr defTabSz="457200"/>
              <a:r>
                <a:rPr lang="en-GB" sz="1100" b="0" dirty="0">
                  <a:ea typeface="MS PGothic" pitchFamily="34" charset="-128"/>
                </a:rPr>
                <a:t>1km</a:t>
              </a:r>
            </a:p>
          </p:txBody>
        </p:sp>
      </p:grpSp>
      <p:sp>
        <p:nvSpPr>
          <p:cNvPr id="17" name="Rectangle 16"/>
          <p:cNvSpPr/>
          <p:nvPr/>
        </p:nvSpPr>
        <p:spPr bwMode="auto">
          <a:xfrm>
            <a:off x="3113903" y="2211859"/>
            <a:ext cx="6030097" cy="469557"/>
          </a:xfrm>
          <a:prstGeom prst="rect">
            <a:avLst/>
          </a:prstGeom>
          <a:solidFill>
            <a:schemeClr val="bg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smtClean="0">
              <a:ln>
                <a:noFill/>
              </a:ln>
              <a:solidFill>
                <a:srgbClr val="000000"/>
              </a:solidFill>
              <a:effectLst/>
              <a:latin typeface="Arial" charset="0"/>
              <a:ea typeface="MS PGothic" pitchFamily="34" charset="-128"/>
            </a:endParaRPr>
          </a:p>
        </p:txBody>
      </p:sp>
      <p:pic>
        <p:nvPicPr>
          <p:cNvPr id="1026" name="Picture 2"/>
          <p:cNvPicPr>
            <a:picLocks noChangeAspect="1" noChangeArrowheads="1"/>
          </p:cNvPicPr>
          <p:nvPr/>
        </p:nvPicPr>
        <p:blipFill>
          <a:blip r:embed="rId5" cstate="print"/>
          <a:srcRect l="-92"/>
          <a:stretch>
            <a:fillRect/>
          </a:stretch>
        </p:blipFill>
        <p:spPr bwMode="auto">
          <a:xfrm>
            <a:off x="3352800" y="2380995"/>
            <a:ext cx="5802313" cy="1420813"/>
          </a:xfrm>
          <a:prstGeom prst="rect">
            <a:avLst/>
          </a:prstGeom>
          <a:noFill/>
          <a:ln w="9525">
            <a:noFill/>
            <a:miter lim="800000"/>
            <a:headEnd/>
            <a:tailEnd/>
          </a:ln>
        </p:spPr>
      </p:pic>
      <p:pic>
        <p:nvPicPr>
          <p:cNvPr id="838661" name="Picture 3"/>
          <p:cNvPicPr>
            <a:picLocks noChangeAspect="1" noChangeArrowheads="1"/>
          </p:cNvPicPr>
          <p:nvPr/>
        </p:nvPicPr>
        <p:blipFill>
          <a:blip r:embed="rId6" cstate="print"/>
          <a:srcRect/>
          <a:stretch>
            <a:fillRect/>
          </a:stretch>
        </p:blipFill>
        <p:spPr bwMode="auto">
          <a:xfrm>
            <a:off x="461963" y="830263"/>
            <a:ext cx="8682037" cy="147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Title 1"/>
          <p:cNvSpPr>
            <a:spLocks noGrp="1"/>
          </p:cNvSpPr>
          <p:nvPr>
            <p:ph type="title" idx="4294967295"/>
          </p:nvPr>
        </p:nvSpPr>
        <p:spPr/>
        <p:txBody>
          <a:bodyPr/>
          <a:lstStyle/>
          <a:p>
            <a:r>
              <a:rPr lang="en-GB"/>
              <a:t>From 1mm</a:t>
            </a:r>
            <a:r>
              <a:rPr lang="en-GB" baseline="30000"/>
              <a:t>3</a:t>
            </a:r>
            <a:r>
              <a:rPr lang="en-GB"/>
              <a:t> to 1km</a:t>
            </a:r>
            <a:r>
              <a:rPr lang="en-GB" baseline="30000"/>
              <a:t>3</a:t>
            </a:r>
          </a:p>
        </p:txBody>
      </p:sp>
      <p:sp>
        <p:nvSpPr>
          <p:cNvPr id="840707" name="Content Placeholder 30"/>
          <p:cNvSpPr>
            <a:spLocks noGrp="1"/>
          </p:cNvSpPr>
          <p:nvPr>
            <p:ph idx="4294967295"/>
          </p:nvPr>
        </p:nvSpPr>
        <p:spPr>
          <a:xfrm>
            <a:off x="217488" y="741363"/>
            <a:ext cx="8775700" cy="5473700"/>
          </a:xfrm>
        </p:spPr>
        <p:txBody>
          <a:bodyPr/>
          <a:lstStyle/>
          <a:p>
            <a:endParaRPr lang="en-GB"/>
          </a:p>
          <a:p>
            <a:endParaRPr lang="en-GB"/>
          </a:p>
          <a:p>
            <a:endParaRPr lang="en-GB"/>
          </a:p>
          <a:p>
            <a:endParaRPr lang="en-GB"/>
          </a:p>
          <a:p>
            <a:endParaRPr lang="en-GB"/>
          </a:p>
          <a:p>
            <a:pPr>
              <a:buFont typeface="Wingdings" pitchFamily="2" charset="2"/>
              <a:buNone/>
            </a:pPr>
            <a:endParaRPr lang="en-GB"/>
          </a:p>
        </p:txBody>
      </p:sp>
      <p:grpSp>
        <p:nvGrpSpPr>
          <p:cNvPr id="2" name="Group 59"/>
          <p:cNvGrpSpPr>
            <a:grpSpLocks/>
          </p:cNvGrpSpPr>
          <p:nvPr/>
        </p:nvGrpSpPr>
        <p:grpSpPr bwMode="auto">
          <a:xfrm>
            <a:off x="33338" y="881063"/>
            <a:ext cx="8813800" cy="2211387"/>
            <a:chOff x="-44068" y="3767766"/>
            <a:chExt cx="8813494" cy="2211219"/>
          </a:xfrm>
        </p:grpSpPr>
        <p:sp>
          <p:nvSpPr>
            <p:cNvPr id="840712" name="TextBox 29"/>
            <p:cNvSpPr txBox="1">
              <a:spLocks noChangeArrowheads="1"/>
            </p:cNvSpPr>
            <p:nvPr/>
          </p:nvSpPr>
          <p:spPr bwMode="auto">
            <a:xfrm>
              <a:off x="2624440" y="4365630"/>
              <a:ext cx="1156086" cy="523220"/>
            </a:xfrm>
            <a:prstGeom prst="rect">
              <a:avLst/>
            </a:prstGeom>
            <a:noFill/>
            <a:ln w="9525">
              <a:noFill/>
              <a:miter lim="800000"/>
              <a:headEnd/>
              <a:tailEnd/>
            </a:ln>
          </p:spPr>
          <p:txBody>
            <a:bodyPr wrap="none">
              <a:spAutoFit/>
            </a:bodyPr>
            <a:lstStyle/>
            <a:p>
              <a:pPr defTabSz="457200"/>
              <a:r>
                <a:rPr lang="en-GB" sz="2800">
                  <a:solidFill>
                    <a:srgbClr val="FAA61A"/>
                  </a:solidFill>
                  <a:ea typeface="MS PGothic" pitchFamily="34" charset="-128"/>
                </a:rPr>
                <a:t>1mm</a:t>
              </a:r>
              <a:r>
                <a:rPr lang="en-GB" sz="2800" baseline="30000">
                  <a:solidFill>
                    <a:srgbClr val="FAA61A"/>
                  </a:solidFill>
                  <a:ea typeface="MS PGothic" pitchFamily="34" charset="-128"/>
                </a:rPr>
                <a:t>3</a:t>
              </a:r>
            </a:p>
          </p:txBody>
        </p:sp>
        <p:sp>
          <p:nvSpPr>
            <p:cNvPr id="840713" name="TextBox 32"/>
            <p:cNvSpPr txBox="1">
              <a:spLocks noChangeArrowheads="1"/>
            </p:cNvSpPr>
            <p:nvPr/>
          </p:nvSpPr>
          <p:spPr bwMode="auto">
            <a:xfrm>
              <a:off x="6202891" y="4365630"/>
              <a:ext cx="1037463" cy="523220"/>
            </a:xfrm>
            <a:prstGeom prst="rect">
              <a:avLst/>
            </a:prstGeom>
            <a:noFill/>
            <a:ln w="9525">
              <a:noFill/>
              <a:miter lim="800000"/>
              <a:headEnd/>
              <a:tailEnd/>
            </a:ln>
          </p:spPr>
          <p:txBody>
            <a:bodyPr wrap="none">
              <a:spAutoFit/>
            </a:bodyPr>
            <a:lstStyle/>
            <a:p>
              <a:pPr defTabSz="457200"/>
              <a:r>
                <a:rPr lang="en-GB" sz="2800">
                  <a:solidFill>
                    <a:srgbClr val="FAA61A"/>
                  </a:solidFill>
                  <a:ea typeface="MS PGothic" pitchFamily="34" charset="-128"/>
                </a:rPr>
                <a:t>1km</a:t>
              </a:r>
              <a:r>
                <a:rPr lang="en-GB" sz="2800" baseline="30000">
                  <a:solidFill>
                    <a:srgbClr val="FAA61A"/>
                  </a:solidFill>
                  <a:ea typeface="MS PGothic" pitchFamily="34" charset="-128"/>
                </a:rPr>
                <a:t>3</a:t>
              </a:r>
            </a:p>
          </p:txBody>
        </p:sp>
        <p:cxnSp>
          <p:nvCxnSpPr>
            <p:cNvPr id="840714" name="Straight Arrow Connector 33"/>
            <p:cNvCxnSpPr>
              <a:cxnSpLocks noChangeShapeType="1"/>
            </p:cNvCxnSpPr>
            <p:nvPr/>
          </p:nvCxnSpPr>
          <p:spPr bwMode="auto">
            <a:xfrm>
              <a:off x="2489812" y="4858437"/>
              <a:ext cx="4803354" cy="11017"/>
            </a:xfrm>
            <a:prstGeom prst="straightConnector1">
              <a:avLst/>
            </a:prstGeom>
            <a:noFill/>
            <a:ln w="76200" algn="ctr">
              <a:solidFill>
                <a:schemeClr val="accent1"/>
              </a:solidFill>
              <a:round/>
              <a:headEnd type="triangle" w="med" len="med"/>
              <a:tailEnd type="triangle" w="med" len="med"/>
            </a:ln>
          </p:spPr>
        </p:cxnSp>
        <p:pic>
          <p:nvPicPr>
            <p:cNvPr id="840715" name="Picture 34" descr="icecube.jpg"/>
            <p:cNvPicPr>
              <a:picLocks noChangeAspect="1"/>
            </p:cNvPicPr>
            <p:nvPr/>
          </p:nvPicPr>
          <p:blipFill>
            <a:blip r:embed="rId3" cstate="print"/>
            <a:srcRect/>
            <a:stretch>
              <a:fillRect/>
            </a:stretch>
          </p:blipFill>
          <p:spPr bwMode="auto">
            <a:xfrm>
              <a:off x="7339139" y="3767766"/>
              <a:ext cx="1430287" cy="2211219"/>
            </a:xfrm>
            <a:prstGeom prst="rect">
              <a:avLst/>
            </a:prstGeom>
            <a:noFill/>
            <a:ln w="9525">
              <a:noFill/>
              <a:miter lim="800000"/>
              <a:headEnd/>
              <a:tailEnd/>
            </a:ln>
          </p:spPr>
        </p:pic>
        <p:grpSp>
          <p:nvGrpSpPr>
            <p:cNvPr id="3" name="Group 44"/>
            <p:cNvGrpSpPr>
              <a:grpSpLocks/>
            </p:cNvGrpSpPr>
            <p:nvPr/>
          </p:nvGrpSpPr>
          <p:grpSpPr bwMode="auto">
            <a:xfrm>
              <a:off x="-44068" y="4010141"/>
              <a:ext cx="2441869" cy="1681140"/>
              <a:chOff x="-48893" y="815247"/>
              <a:chExt cx="4793287" cy="3080283"/>
            </a:xfrm>
          </p:grpSpPr>
          <p:pic>
            <p:nvPicPr>
              <p:cNvPr id="840717" name="Picture 45" descr="iop3d.pn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rot="-824682">
                <a:off x="300786" y="815247"/>
                <a:ext cx="4370363" cy="3034812"/>
              </a:xfrm>
              <a:prstGeom prst="rect">
                <a:avLst/>
              </a:prstGeom>
              <a:noFill/>
              <a:ln w="9525">
                <a:noFill/>
                <a:miter lim="800000"/>
                <a:headEnd/>
                <a:tailEnd/>
              </a:ln>
            </p:spPr>
          </p:pic>
          <p:sp>
            <p:nvSpPr>
              <p:cNvPr id="840718" name="Rectangle 46"/>
              <p:cNvSpPr>
                <a:spLocks noChangeArrowheads="1"/>
              </p:cNvSpPr>
              <p:nvPr/>
            </p:nvSpPr>
            <p:spPr bwMode="auto">
              <a:xfrm rot="708696">
                <a:off x="1516708" y="3268992"/>
                <a:ext cx="768210" cy="268651"/>
              </a:xfrm>
              <a:prstGeom prst="rect">
                <a:avLst/>
              </a:prstGeom>
              <a:solidFill>
                <a:schemeClr val="bg1"/>
              </a:solidFill>
              <a:ln w="19050" algn="ctr">
                <a:noFill/>
                <a:round/>
                <a:headEnd/>
                <a:tailEnd/>
              </a:ln>
            </p:spPr>
            <p:txBody>
              <a:bodyPr wrap="none" anchor="ctr"/>
              <a:lstStyle/>
              <a:p>
                <a:pPr defTabSz="457200"/>
                <a:r>
                  <a:rPr lang="en-GB" sz="800">
                    <a:ea typeface="MS PGothic" pitchFamily="34" charset="-128"/>
                  </a:rPr>
                  <a:t>2mm</a:t>
                </a:r>
              </a:p>
            </p:txBody>
          </p:sp>
          <p:sp>
            <p:nvSpPr>
              <p:cNvPr id="840719" name="Rectangle 47"/>
              <p:cNvSpPr>
                <a:spLocks noChangeArrowheads="1"/>
              </p:cNvSpPr>
              <p:nvPr/>
            </p:nvSpPr>
            <p:spPr bwMode="auto">
              <a:xfrm rot="-808034">
                <a:off x="343441" y="2687039"/>
                <a:ext cx="254419" cy="83513"/>
              </a:xfrm>
              <a:prstGeom prst="rect">
                <a:avLst/>
              </a:prstGeom>
              <a:solidFill>
                <a:schemeClr val="bg1"/>
              </a:solidFill>
              <a:ln w="19050" algn="ctr">
                <a:noFill/>
                <a:round/>
                <a:headEnd/>
                <a:tailEnd/>
              </a:ln>
            </p:spPr>
            <p:txBody>
              <a:bodyPr wrap="none" anchor="ctr"/>
              <a:lstStyle/>
              <a:p>
                <a:pPr defTabSz="457200"/>
                <a:endParaRPr lang="en-US" sz="1800">
                  <a:ea typeface="MS PGothic" pitchFamily="34" charset="-128"/>
                </a:endParaRPr>
              </a:p>
            </p:txBody>
          </p:sp>
          <p:sp>
            <p:nvSpPr>
              <p:cNvPr id="840720" name="Rectangle 48"/>
              <p:cNvSpPr>
                <a:spLocks noChangeArrowheads="1"/>
              </p:cNvSpPr>
              <p:nvPr/>
            </p:nvSpPr>
            <p:spPr bwMode="auto">
              <a:xfrm rot="-719032">
                <a:off x="3948233" y="2948638"/>
                <a:ext cx="375506" cy="127559"/>
              </a:xfrm>
              <a:prstGeom prst="rect">
                <a:avLst/>
              </a:prstGeom>
              <a:solidFill>
                <a:schemeClr val="bg1"/>
              </a:solidFill>
              <a:ln w="19050" algn="ctr">
                <a:noFill/>
                <a:round/>
                <a:headEnd/>
                <a:tailEnd/>
              </a:ln>
            </p:spPr>
            <p:txBody>
              <a:bodyPr wrap="none" anchor="ctr"/>
              <a:lstStyle/>
              <a:p>
                <a:pPr defTabSz="457200"/>
                <a:endParaRPr lang="en-US" sz="1800">
                  <a:ea typeface="MS PGothic" pitchFamily="34" charset="-128"/>
                </a:endParaRPr>
              </a:p>
            </p:txBody>
          </p:sp>
          <p:sp>
            <p:nvSpPr>
              <p:cNvPr id="840721" name="Rectangle 49"/>
              <p:cNvSpPr>
                <a:spLocks noChangeArrowheads="1"/>
              </p:cNvSpPr>
              <p:nvPr/>
            </p:nvSpPr>
            <p:spPr bwMode="auto">
              <a:xfrm rot="-6328669">
                <a:off x="363984" y="2687519"/>
                <a:ext cx="254419" cy="83513"/>
              </a:xfrm>
              <a:prstGeom prst="rect">
                <a:avLst/>
              </a:prstGeom>
              <a:solidFill>
                <a:schemeClr val="bg1"/>
              </a:solidFill>
              <a:ln w="19050" algn="ctr">
                <a:noFill/>
                <a:round/>
                <a:headEnd/>
                <a:tailEnd/>
              </a:ln>
            </p:spPr>
            <p:txBody>
              <a:bodyPr wrap="none" anchor="ctr"/>
              <a:lstStyle/>
              <a:p>
                <a:pPr defTabSz="457200"/>
                <a:endParaRPr lang="en-US" sz="1800">
                  <a:ea typeface="MS PGothic" pitchFamily="34" charset="-128"/>
                </a:endParaRPr>
              </a:p>
            </p:txBody>
          </p:sp>
          <p:sp>
            <p:nvSpPr>
              <p:cNvPr id="840722" name="Rectangle 50"/>
              <p:cNvSpPr>
                <a:spLocks noChangeArrowheads="1"/>
              </p:cNvSpPr>
              <p:nvPr/>
            </p:nvSpPr>
            <p:spPr bwMode="auto">
              <a:xfrm rot="-804896">
                <a:off x="-48893" y="2587258"/>
                <a:ext cx="768210" cy="268651"/>
              </a:xfrm>
              <a:prstGeom prst="rect">
                <a:avLst/>
              </a:prstGeom>
              <a:noFill/>
              <a:ln w="19050" algn="ctr">
                <a:noFill/>
                <a:round/>
                <a:headEnd/>
                <a:tailEnd/>
              </a:ln>
            </p:spPr>
            <p:txBody>
              <a:bodyPr wrap="none" anchor="ctr"/>
              <a:lstStyle/>
              <a:p>
                <a:pPr defTabSz="457200"/>
                <a:r>
                  <a:rPr lang="en-GB" sz="800">
                    <a:ea typeface="MS PGothic" pitchFamily="34" charset="-128"/>
                  </a:rPr>
                  <a:t>0.7mm</a:t>
                </a:r>
              </a:p>
            </p:txBody>
          </p:sp>
          <p:sp>
            <p:nvSpPr>
              <p:cNvPr id="840723" name="Rectangle 51"/>
              <p:cNvSpPr>
                <a:spLocks noChangeArrowheads="1"/>
              </p:cNvSpPr>
              <p:nvPr/>
            </p:nvSpPr>
            <p:spPr bwMode="auto">
              <a:xfrm rot="1136610">
                <a:off x="3887231" y="2917387"/>
                <a:ext cx="768210" cy="268651"/>
              </a:xfrm>
              <a:prstGeom prst="rect">
                <a:avLst/>
              </a:prstGeom>
              <a:noFill/>
              <a:ln w="19050" algn="ctr">
                <a:noFill/>
                <a:round/>
                <a:headEnd/>
                <a:tailEnd/>
              </a:ln>
            </p:spPr>
            <p:txBody>
              <a:bodyPr wrap="none" anchor="ctr"/>
              <a:lstStyle/>
              <a:p>
                <a:pPr defTabSz="457200"/>
                <a:r>
                  <a:rPr lang="en-GB" sz="800">
                    <a:ea typeface="MS PGothic" pitchFamily="34" charset="-128"/>
                  </a:rPr>
                  <a:t>1.2mm</a:t>
                </a:r>
              </a:p>
            </p:txBody>
          </p:sp>
          <p:sp>
            <p:nvSpPr>
              <p:cNvPr id="840724" name="Rectangle 52"/>
              <p:cNvSpPr>
                <a:spLocks noChangeArrowheads="1"/>
              </p:cNvSpPr>
              <p:nvPr/>
            </p:nvSpPr>
            <p:spPr bwMode="auto">
              <a:xfrm rot="-981282">
                <a:off x="4335012" y="1934452"/>
                <a:ext cx="287318" cy="197520"/>
              </a:xfrm>
              <a:prstGeom prst="rect">
                <a:avLst/>
              </a:prstGeom>
              <a:solidFill>
                <a:schemeClr val="bg1"/>
              </a:solidFill>
              <a:ln w="19050" algn="ctr">
                <a:noFill/>
                <a:round/>
                <a:headEnd/>
                <a:tailEnd/>
              </a:ln>
            </p:spPr>
            <p:txBody>
              <a:bodyPr wrap="none" anchor="ctr"/>
              <a:lstStyle/>
              <a:p>
                <a:pPr defTabSz="457200"/>
                <a:endParaRPr lang="en-US" sz="1800">
                  <a:ea typeface="MS PGothic" pitchFamily="34" charset="-128"/>
                </a:endParaRPr>
              </a:p>
            </p:txBody>
          </p:sp>
          <p:sp>
            <p:nvSpPr>
              <p:cNvPr id="840725" name="Rectangle 53"/>
              <p:cNvSpPr>
                <a:spLocks noChangeArrowheads="1"/>
              </p:cNvSpPr>
              <p:nvPr/>
            </p:nvSpPr>
            <p:spPr bwMode="auto">
              <a:xfrm rot="-2842989">
                <a:off x="4225964" y="1693943"/>
                <a:ext cx="768210" cy="268651"/>
              </a:xfrm>
              <a:prstGeom prst="rect">
                <a:avLst/>
              </a:prstGeom>
              <a:noFill/>
              <a:ln w="19050" algn="ctr">
                <a:noFill/>
                <a:round/>
                <a:headEnd/>
                <a:tailEnd/>
              </a:ln>
            </p:spPr>
            <p:txBody>
              <a:bodyPr wrap="none" anchor="ctr"/>
              <a:lstStyle/>
              <a:p>
                <a:pPr defTabSz="457200"/>
                <a:r>
                  <a:rPr lang="en-GB" sz="800">
                    <a:ea typeface="MS PGothic" pitchFamily="34" charset="-128"/>
                  </a:rPr>
                  <a:t>0.35mm</a:t>
                </a:r>
              </a:p>
            </p:txBody>
          </p:sp>
          <p:sp>
            <p:nvSpPr>
              <p:cNvPr id="840726" name="Rectangle 54"/>
              <p:cNvSpPr>
                <a:spLocks noChangeArrowheads="1"/>
              </p:cNvSpPr>
              <p:nvPr/>
            </p:nvSpPr>
            <p:spPr bwMode="auto">
              <a:xfrm rot="-695353">
                <a:off x="1831667" y="3746474"/>
                <a:ext cx="785409" cy="149056"/>
              </a:xfrm>
              <a:prstGeom prst="rect">
                <a:avLst/>
              </a:prstGeom>
              <a:solidFill>
                <a:schemeClr val="bg1"/>
              </a:solidFill>
              <a:ln w="19050" algn="ctr">
                <a:noFill/>
                <a:round/>
                <a:headEnd/>
                <a:tailEnd/>
              </a:ln>
            </p:spPr>
            <p:txBody>
              <a:bodyPr wrap="none" anchor="ctr"/>
              <a:lstStyle/>
              <a:p>
                <a:pPr defTabSz="457200"/>
                <a:endParaRPr lang="en-US" sz="1800">
                  <a:ea typeface="MS PGothic" pitchFamily="34" charset="-128"/>
                </a:endParaRPr>
              </a:p>
            </p:txBody>
          </p:sp>
          <p:sp>
            <p:nvSpPr>
              <p:cNvPr id="840727" name="Rectangle 55"/>
              <p:cNvSpPr>
                <a:spLocks noChangeArrowheads="1"/>
              </p:cNvSpPr>
              <p:nvPr/>
            </p:nvSpPr>
            <p:spPr bwMode="auto">
              <a:xfrm rot="-4743998">
                <a:off x="2523215" y="3597314"/>
                <a:ext cx="301776" cy="237303"/>
              </a:xfrm>
              <a:prstGeom prst="rect">
                <a:avLst/>
              </a:prstGeom>
              <a:solidFill>
                <a:schemeClr val="bg1"/>
              </a:solidFill>
              <a:ln w="19050" algn="ctr">
                <a:noFill/>
                <a:round/>
                <a:headEnd/>
                <a:tailEnd/>
              </a:ln>
            </p:spPr>
            <p:txBody>
              <a:bodyPr wrap="none" anchor="ctr"/>
              <a:lstStyle/>
              <a:p>
                <a:pPr defTabSz="457200"/>
                <a:endParaRPr lang="en-US" sz="1800">
                  <a:ea typeface="MS PGothic" pitchFamily="34" charset="-128"/>
                </a:endParaRPr>
              </a:p>
            </p:txBody>
          </p:sp>
          <p:sp>
            <p:nvSpPr>
              <p:cNvPr id="840728" name="Rectangle 56"/>
              <p:cNvSpPr>
                <a:spLocks noChangeArrowheads="1"/>
              </p:cNvSpPr>
              <p:nvPr/>
            </p:nvSpPr>
            <p:spPr bwMode="auto">
              <a:xfrm rot="-4743998">
                <a:off x="2813365" y="3397397"/>
                <a:ext cx="166959" cy="237303"/>
              </a:xfrm>
              <a:prstGeom prst="rect">
                <a:avLst/>
              </a:prstGeom>
              <a:solidFill>
                <a:schemeClr val="bg1"/>
              </a:solidFill>
              <a:ln w="19050" algn="ctr">
                <a:noFill/>
                <a:round/>
                <a:headEnd/>
                <a:tailEnd/>
              </a:ln>
            </p:spPr>
            <p:txBody>
              <a:bodyPr wrap="none" anchor="ctr"/>
              <a:lstStyle/>
              <a:p>
                <a:pPr defTabSz="457200"/>
                <a:endParaRPr lang="en-US" sz="1800">
                  <a:ea typeface="MS PGothic" pitchFamily="34" charset="-128"/>
                </a:endParaRPr>
              </a:p>
            </p:txBody>
          </p:sp>
        </p:grpSp>
      </p:grpSp>
      <p:grpSp>
        <p:nvGrpSpPr>
          <p:cNvPr id="4" name="Group 73"/>
          <p:cNvGrpSpPr>
            <a:grpSpLocks/>
          </p:cNvGrpSpPr>
          <p:nvPr/>
        </p:nvGrpSpPr>
        <p:grpSpPr bwMode="auto">
          <a:xfrm>
            <a:off x="157163" y="3276600"/>
            <a:ext cx="8909050" cy="1471613"/>
            <a:chOff x="156659" y="3276757"/>
            <a:chExt cx="8910223" cy="1471514"/>
          </a:xfrm>
        </p:grpSpPr>
        <p:grpSp>
          <p:nvGrpSpPr>
            <p:cNvPr id="5" name="Group 35"/>
            <p:cNvGrpSpPr>
              <a:grpSpLocks/>
            </p:cNvGrpSpPr>
            <p:nvPr/>
          </p:nvGrpSpPr>
          <p:grpSpPr bwMode="auto">
            <a:xfrm>
              <a:off x="156659" y="3276757"/>
              <a:ext cx="8855137" cy="425070"/>
              <a:chOff x="220338" y="830853"/>
              <a:chExt cx="8855137" cy="425070"/>
            </a:xfrm>
          </p:grpSpPr>
          <p:sp>
            <p:nvSpPr>
              <p:cNvPr id="840731" name="TextBox 36"/>
              <p:cNvSpPr txBox="1">
                <a:spLocks noChangeArrowheads="1"/>
              </p:cNvSpPr>
              <p:nvPr/>
            </p:nvSpPr>
            <p:spPr bwMode="auto">
              <a:xfrm>
                <a:off x="220338" y="830853"/>
                <a:ext cx="569387" cy="369332"/>
              </a:xfrm>
              <a:prstGeom prst="rect">
                <a:avLst/>
              </a:prstGeom>
              <a:noFill/>
              <a:ln w="9525">
                <a:noFill/>
                <a:miter lim="800000"/>
                <a:headEnd/>
                <a:tailEnd/>
              </a:ln>
            </p:spPr>
            <p:txBody>
              <a:bodyPr wrap="none">
                <a:spAutoFit/>
              </a:bodyPr>
              <a:lstStyle/>
              <a:p>
                <a:pPr defTabSz="457200"/>
                <a:r>
                  <a:rPr lang="en-GB" sz="1800">
                    <a:solidFill>
                      <a:srgbClr val="FAA61A"/>
                    </a:solidFill>
                    <a:ea typeface="MS PGothic" pitchFamily="34" charset="-128"/>
                  </a:rPr>
                  <a:t>10¢</a:t>
                </a:r>
              </a:p>
            </p:txBody>
          </p:sp>
          <p:sp>
            <p:nvSpPr>
              <p:cNvPr id="840732" name="TextBox 37"/>
              <p:cNvSpPr txBox="1">
                <a:spLocks noChangeArrowheads="1"/>
              </p:cNvSpPr>
              <p:nvPr/>
            </p:nvSpPr>
            <p:spPr bwMode="auto">
              <a:xfrm>
                <a:off x="8249608" y="830853"/>
                <a:ext cx="825867" cy="369332"/>
              </a:xfrm>
              <a:prstGeom prst="rect">
                <a:avLst/>
              </a:prstGeom>
              <a:noFill/>
              <a:ln w="9525">
                <a:noFill/>
                <a:miter lim="800000"/>
                <a:headEnd/>
                <a:tailEnd/>
              </a:ln>
            </p:spPr>
            <p:txBody>
              <a:bodyPr wrap="none">
                <a:spAutoFit/>
              </a:bodyPr>
              <a:lstStyle/>
              <a:p>
                <a:pPr defTabSz="457200"/>
                <a:r>
                  <a:rPr lang="en-GB" sz="1800">
                    <a:solidFill>
                      <a:srgbClr val="FAA61A"/>
                    </a:solidFill>
                    <a:ea typeface="MS PGothic" pitchFamily="34" charset="-128"/>
                  </a:rPr>
                  <a:t>$1000</a:t>
                </a:r>
              </a:p>
            </p:txBody>
          </p:sp>
          <p:cxnSp>
            <p:nvCxnSpPr>
              <p:cNvPr id="840733" name="Straight Arrow Connector 38"/>
              <p:cNvCxnSpPr>
                <a:cxnSpLocks noChangeShapeType="1"/>
              </p:cNvCxnSpPr>
              <p:nvPr/>
            </p:nvCxnSpPr>
            <p:spPr bwMode="auto">
              <a:xfrm>
                <a:off x="363551" y="1246082"/>
                <a:ext cx="8615196" cy="9841"/>
              </a:xfrm>
              <a:prstGeom prst="straightConnector1">
                <a:avLst/>
              </a:prstGeom>
              <a:noFill/>
              <a:ln w="57150" algn="ctr">
                <a:solidFill>
                  <a:schemeClr val="accent1"/>
                </a:solidFill>
                <a:round/>
                <a:headEnd type="triangle" w="med" len="med"/>
                <a:tailEnd type="triangle" w="med" len="med"/>
              </a:ln>
            </p:spPr>
          </p:cxnSp>
        </p:grpSp>
        <p:grpSp>
          <p:nvGrpSpPr>
            <p:cNvPr id="6" name="Group 62"/>
            <p:cNvGrpSpPr>
              <a:grpSpLocks/>
            </p:cNvGrpSpPr>
            <p:nvPr/>
          </p:nvGrpSpPr>
          <p:grpSpPr bwMode="auto">
            <a:xfrm>
              <a:off x="209320" y="3955058"/>
              <a:ext cx="8857562" cy="793213"/>
              <a:chOff x="154236" y="3161841"/>
              <a:chExt cx="8857562" cy="793213"/>
            </a:xfrm>
          </p:grpSpPr>
          <p:sp>
            <p:nvSpPr>
              <p:cNvPr id="64" name="Rounded Rectangle 63"/>
              <p:cNvSpPr/>
              <p:nvPr/>
            </p:nvSpPr>
            <p:spPr bwMode="auto">
              <a:xfrm>
                <a:off x="154236" y="3161841"/>
                <a:ext cx="8857562" cy="793213"/>
              </a:xfrm>
              <a:prstGeom prst="roundRect">
                <a:avLst/>
              </a:prstGeom>
              <a:solidFill>
                <a:schemeClr val="accent1"/>
              </a:solidFill>
              <a:ln w="1905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wrap="none" anchor="ctr"/>
              <a:lstStyle/>
              <a:p>
                <a:pPr defTabSz="457200">
                  <a:defRPr/>
                </a:pPr>
                <a:endParaRPr lang="en-GB" sz="2000" dirty="0">
                  <a:latin typeface="Arial" charset="0"/>
                  <a:ea typeface="ＭＳ Ｐゴシック" pitchFamily="-110" charset="-128"/>
                </a:endParaRPr>
              </a:p>
            </p:txBody>
          </p:sp>
          <p:sp>
            <p:nvSpPr>
              <p:cNvPr id="65" name="TextBox 64"/>
              <p:cNvSpPr txBox="1"/>
              <p:nvPr/>
            </p:nvSpPr>
            <p:spPr>
              <a:xfrm>
                <a:off x="1481764" y="3230348"/>
                <a:ext cx="1043876" cy="369332"/>
              </a:xfrm>
              <a:prstGeom prst="rect">
                <a:avLst/>
              </a:prstGeom>
              <a:solidFill>
                <a:schemeClr val="accent1">
                  <a:lumMod val="50000"/>
                </a:schemeClr>
              </a:solidFill>
              <a:ln>
                <a:noFill/>
              </a:ln>
              <a:effectLst>
                <a:softEdge rad="127000"/>
              </a:effectLst>
            </p:spPr>
            <p:txBody>
              <a:bodyPr wrap="none">
                <a:spAutoFit/>
              </a:bodyPr>
              <a:lstStyle/>
              <a:p>
                <a:pPr defTabSz="457200">
                  <a:defRPr/>
                </a:pPr>
                <a:r>
                  <a:rPr lang="en-GB" sz="1800" dirty="0">
                    <a:solidFill>
                      <a:srgbClr val="FAA61A"/>
                    </a:solidFill>
                    <a:latin typeface="Arial" charset="0"/>
                    <a:ea typeface="ＭＳ Ｐゴシック" pitchFamily="-110" charset="-128"/>
                  </a:rPr>
                  <a:t> Mobile </a:t>
                </a:r>
              </a:p>
            </p:txBody>
          </p:sp>
          <p:sp>
            <p:nvSpPr>
              <p:cNvPr id="66" name="TextBox 65"/>
              <p:cNvSpPr txBox="1"/>
              <p:nvPr/>
            </p:nvSpPr>
            <p:spPr>
              <a:xfrm>
                <a:off x="334178" y="3549835"/>
                <a:ext cx="1492716" cy="369332"/>
              </a:xfrm>
              <a:prstGeom prst="rect">
                <a:avLst/>
              </a:prstGeom>
              <a:solidFill>
                <a:schemeClr val="accent1">
                  <a:lumMod val="50000"/>
                </a:schemeClr>
              </a:solidFill>
              <a:ln>
                <a:noFill/>
              </a:ln>
              <a:effectLst>
                <a:softEdge rad="127000"/>
              </a:effectLst>
            </p:spPr>
            <p:txBody>
              <a:bodyPr wrap="none">
                <a:spAutoFit/>
              </a:bodyPr>
              <a:lstStyle/>
              <a:p>
                <a:pPr defTabSz="457200">
                  <a:defRPr/>
                </a:pPr>
                <a:r>
                  <a:rPr lang="en-GB" sz="1800" dirty="0">
                    <a:solidFill>
                      <a:srgbClr val="FAA61A"/>
                    </a:solidFill>
                    <a:latin typeface="Arial" charset="0"/>
                    <a:ea typeface="ＭＳ Ｐゴシック" pitchFamily="-110" charset="-128"/>
                  </a:rPr>
                  <a:t> Embedded </a:t>
                </a:r>
              </a:p>
            </p:txBody>
          </p:sp>
          <p:sp>
            <p:nvSpPr>
              <p:cNvPr id="67" name="TextBox 66"/>
              <p:cNvSpPr txBox="1"/>
              <p:nvPr/>
            </p:nvSpPr>
            <p:spPr>
              <a:xfrm>
                <a:off x="2166205" y="3549835"/>
                <a:ext cx="1454244" cy="369332"/>
              </a:xfrm>
              <a:prstGeom prst="rect">
                <a:avLst/>
              </a:prstGeom>
              <a:solidFill>
                <a:schemeClr val="accent1">
                  <a:lumMod val="50000"/>
                </a:schemeClr>
              </a:solidFill>
              <a:ln>
                <a:noFill/>
              </a:ln>
              <a:effectLst>
                <a:softEdge rad="127000"/>
              </a:effectLst>
            </p:spPr>
            <p:txBody>
              <a:bodyPr wrap="none">
                <a:spAutoFit/>
              </a:bodyPr>
              <a:lstStyle/>
              <a:p>
                <a:pPr defTabSz="457200">
                  <a:defRPr/>
                </a:pPr>
                <a:r>
                  <a:rPr lang="en-GB" sz="1800" dirty="0">
                    <a:solidFill>
                      <a:srgbClr val="FAA61A"/>
                    </a:solidFill>
                    <a:latin typeface="Arial" charset="0"/>
                    <a:ea typeface="ＭＳ Ｐゴシック" pitchFamily="-110" charset="-128"/>
                  </a:rPr>
                  <a:t> Consumer </a:t>
                </a:r>
              </a:p>
            </p:txBody>
          </p:sp>
          <p:sp>
            <p:nvSpPr>
              <p:cNvPr id="68" name="TextBox 67"/>
              <p:cNvSpPr txBox="1"/>
              <p:nvPr/>
            </p:nvSpPr>
            <p:spPr>
              <a:xfrm>
                <a:off x="4182141" y="3230348"/>
                <a:ext cx="2326278" cy="369332"/>
              </a:xfrm>
              <a:prstGeom prst="rect">
                <a:avLst/>
              </a:prstGeom>
              <a:solidFill>
                <a:schemeClr val="accent1">
                  <a:lumMod val="50000"/>
                </a:schemeClr>
              </a:solidFill>
              <a:ln>
                <a:noFill/>
              </a:ln>
              <a:effectLst>
                <a:softEdge rad="127000"/>
              </a:effectLst>
            </p:spPr>
            <p:txBody>
              <a:bodyPr wrap="none">
                <a:spAutoFit/>
              </a:bodyPr>
              <a:lstStyle/>
              <a:p>
                <a:pPr defTabSz="457200">
                  <a:defRPr/>
                </a:pPr>
                <a:r>
                  <a:rPr lang="en-GB" sz="1800" dirty="0">
                    <a:solidFill>
                      <a:srgbClr val="FAA61A"/>
                    </a:solidFill>
                    <a:latin typeface="Arial" charset="0"/>
                    <a:ea typeface="ＭＳ Ｐゴシック" pitchFamily="-110" charset="-128"/>
                  </a:rPr>
                  <a:t> Mobile Computing </a:t>
                </a:r>
              </a:p>
            </p:txBody>
          </p:sp>
          <p:sp>
            <p:nvSpPr>
              <p:cNvPr id="69" name="TextBox 68"/>
              <p:cNvSpPr txBox="1"/>
              <p:nvPr/>
            </p:nvSpPr>
            <p:spPr>
              <a:xfrm>
                <a:off x="7401499" y="3230348"/>
                <a:ext cx="1095172" cy="369332"/>
              </a:xfrm>
              <a:prstGeom prst="rect">
                <a:avLst/>
              </a:prstGeom>
              <a:solidFill>
                <a:schemeClr val="accent1">
                  <a:lumMod val="50000"/>
                </a:schemeClr>
              </a:solidFill>
              <a:ln>
                <a:noFill/>
              </a:ln>
              <a:effectLst>
                <a:softEdge rad="127000"/>
              </a:effectLst>
            </p:spPr>
            <p:txBody>
              <a:bodyPr wrap="none">
                <a:spAutoFit/>
              </a:bodyPr>
              <a:lstStyle/>
              <a:p>
                <a:pPr defTabSz="457200">
                  <a:defRPr/>
                </a:pPr>
                <a:r>
                  <a:rPr lang="en-GB" sz="1800" dirty="0">
                    <a:solidFill>
                      <a:srgbClr val="FAA61A"/>
                    </a:solidFill>
                    <a:latin typeface="Arial" charset="0"/>
                    <a:ea typeface="ＭＳ Ｐゴシック" pitchFamily="-110" charset="-128"/>
                  </a:rPr>
                  <a:t>  Server </a:t>
                </a:r>
              </a:p>
            </p:txBody>
          </p:sp>
          <p:sp>
            <p:nvSpPr>
              <p:cNvPr id="70" name="TextBox 69"/>
              <p:cNvSpPr txBox="1"/>
              <p:nvPr/>
            </p:nvSpPr>
            <p:spPr>
              <a:xfrm>
                <a:off x="3750797" y="3549835"/>
                <a:ext cx="1326004" cy="369332"/>
              </a:xfrm>
              <a:prstGeom prst="rect">
                <a:avLst/>
              </a:prstGeom>
              <a:solidFill>
                <a:schemeClr val="accent1">
                  <a:lumMod val="50000"/>
                </a:schemeClr>
              </a:solidFill>
              <a:ln>
                <a:noFill/>
              </a:ln>
              <a:effectLst>
                <a:softEdge rad="127000"/>
              </a:effectLst>
            </p:spPr>
            <p:txBody>
              <a:bodyPr wrap="none">
                <a:spAutoFit/>
              </a:bodyPr>
              <a:lstStyle/>
              <a:p>
                <a:pPr defTabSz="457200">
                  <a:defRPr/>
                </a:pPr>
                <a:r>
                  <a:rPr lang="en-GB" sz="1800" dirty="0">
                    <a:solidFill>
                      <a:srgbClr val="FAA61A"/>
                    </a:solidFill>
                    <a:latin typeface="Arial" charset="0"/>
                    <a:ea typeface="ＭＳ Ｐゴシック" pitchFamily="-110" charset="-128"/>
                  </a:rPr>
                  <a:t>Enterprise</a:t>
                </a:r>
              </a:p>
            </p:txBody>
          </p:sp>
          <p:sp>
            <p:nvSpPr>
              <p:cNvPr id="71" name="TextBox 70"/>
              <p:cNvSpPr txBox="1"/>
              <p:nvPr/>
            </p:nvSpPr>
            <p:spPr>
              <a:xfrm>
                <a:off x="6167803" y="3549835"/>
                <a:ext cx="569387" cy="369332"/>
              </a:xfrm>
              <a:prstGeom prst="rect">
                <a:avLst/>
              </a:prstGeom>
              <a:solidFill>
                <a:schemeClr val="accent1">
                  <a:lumMod val="50000"/>
                </a:schemeClr>
              </a:solidFill>
              <a:ln>
                <a:noFill/>
              </a:ln>
              <a:effectLst>
                <a:softEdge rad="127000"/>
              </a:effectLst>
            </p:spPr>
            <p:txBody>
              <a:bodyPr wrap="none">
                <a:spAutoFit/>
              </a:bodyPr>
              <a:lstStyle/>
              <a:p>
                <a:pPr defTabSz="457200">
                  <a:defRPr/>
                </a:pPr>
                <a:r>
                  <a:rPr lang="en-GB" sz="1800" dirty="0">
                    <a:solidFill>
                      <a:srgbClr val="FAA61A"/>
                    </a:solidFill>
                    <a:latin typeface="Arial" charset="0"/>
                    <a:ea typeface="ＭＳ Ｐゴシック" pitchFamily="-110" charset="-128"/>
                  </a:rPr>
                  <a:t> PC</a:t>
                </a:r>
              </a:p>
            </p:txBody>
          </p:sp>
          <p:sp>
            <p:nvSpPr>
              <p:cNvPr id="72" name="TextBox 71"/>
              <p:cNvSpPr txBox="1"/>
              <p:nvPr/>
            </p:nvSpPr>
            <p:spPr>
              <a:xfrm>
                <a:off x="3072671" y="3215480"/>
                <a:ext cx="825867" cy="369332"/>
              </a:xfrm>
              <a:prstGeom prst="rect">
                <a:avLst/>
              </a:prstGeom>
              <a:solidFill>
                <a:schemeClr val="accent1">
                  <a:lumMod val="50000"/>
                </a:schemeClr>
              </a:solidFill>
              <a:ln>
                <a:noFill/>
              </a:ln>
              <a:effectLst>
                <a:softEdge rad="127000"/>
              </a:effectLst>
            </p:spPr>
            <p:txBody>
              <a:bodyPr wrap="none">
                <a:spAutoFit/>
              </a:bodyPr>
              <a:lstStyle/>
              <a:p>
                <a:pPr defTabSz="457200">
                  <a:defRPr/>
                </a:pPr>
                <a:r>
                  <a:rPr lang="en-GB" sz="1800" dirty="0">
                    <a:solidFill>
                      <a:srgbClr val="FAA61A"/>
                    </a:solidFill>
                    <a:latin typeface="Arial" charset="0"/>
                    <a:ea typeface="ＭＳ Ｐゴシック" pitchFamily="-110" charset="-128"/>
                  </a:rPr>
                  <a:t>Home</a:t>
                </a:r>
              </a:p>
            </p:txBody>
          </p:sp>
          <p:sp>
            <p:nvSpPr>
              <p:cNvPr id="73" name="TextBox 72"/>
              <p:cNvSpPr txBox="1"/>
              <p:nvPr/>
            </p:nvSpPr>
            <p:spPr>
              <a:xfrm>
                <a:off x="8291947" y="3549835"/>
                <a:ext cx="671979" cy="369332"/>
              </a:xfrm>
              <a:prstGeom prst="rect">
                <a:avLst/>
              </a:prstGeom>
              <a:solidFill>
                <a:schemeClr val="accent1">
                  <a:lumMod val="50000"/>
                </a:schemeClr>
              </a:solidFill>
              <a:ln>
                <a:noFill/>
              </a:ln>
              <a:effectLst>
                <a:softEdge rad="127000"/>
              </a:effectLst>
            </p:spPr>
            <p:txBody>
              <a:bodyPr wrap="none">
                <a:spAutoFit/>
              </a:bodyPr>
              <a:lstStyle/>
              <a:p>
                <a:pPr defTabSz="457200">
                  <a:defRPr/>
                </a:pPr>
                <a:r>
                  <a:rPr lang="en-GB" sz="1800" dirty="0">
                    <a:solidFill>
                      <a:srgbClr val="FAA61A"/>
                    </a:solidFill>
                    <a:latin typeface="Arial" charset="0"/>
                    <a:ea typeface="ＭＳ Ｐゴシック" pitchFamily="-110" charset="-128"/>
                  </a:rPr>
                  <a:t>HPC</a:t>
                </a:r>
              </a:p>
            </p:txBody>
          </p:sp>
        </p:gr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ARM_confidential_2003_0409">
  <a:themeElements>
    <a:clrScheme name="ARM_confidential_2003_0409 2">
      <a:dk1>
        <a:srgbClr val="000000"/>
      </a:dk1>
      <a:lt1>
        <a:srgbClr val="FFFFFF"/>
      </a:lt1>
      <a:dk2>
        <a:srgbClr val="090262"/>
      </a:dk2>
      <a:lt2>
        <a:srgbClr val="FAA61A"/>
      </a:lt2>
      <a:accent1>
        <a:srgbClr val="128CAB"/>
      </a:accent1>
      <a:accent2>
        <a:srgbClr val="911B1D"/>
      </a:accent2>
      <a:accent3>
        <a:srgbClr val="FFFFFF"/>
      </a:accent3>
      <a:accent4>
        <a:srgbClr val="000000"/>
      </a:accent4>
      <a:accent5>
        <a:srgbClr val="AAC5D2"/>
      </a:accent5>
      <a:accent6>
        <a:srgbClr val="831719"/>
      </a:accent6>
      <a:hlink>
        <a:srgbClr val="9FB43B"/>
      </a:hlink>
      <a:folHlink>
        <a:srgbClr val="9A8B7C"/>
      </a:folHlink>
    </a:clrScheme>
    <a:fontScheme name="ARM_confidential_2003_04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rgbClr val="000000"/>
            </a:solidFill>
            <a:effectLst/>
            <a:latin typeface="Arial" pitchFamily="34" charset="0"/>
            <a:ea typeface="MS PGothic" pitchFamily="34"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rgbClr val="000000"/>
            </a:solidFill>
            <a:effectLst/>
            <a:latin typeface="Arial" pitchFamily="34" charset="0"/>
            <a:ea typeface="MS PGothic" pitchFamily="34" charset="-128"/>
          </a:defRPr>
        </a:defPPr>
      </a:lstStyle>
    </a:lnDef>
  </a:objectDefaults>
  <a:extraClrSchemeLst>
    <a:extraClrScheme>
      <a:clrScheme name="ARM_confidential_2003_0409 1">
        <a:dk1>
          <a:srgbClr val="000000"/>
        </a:dk1>
        <a:lt1>
          <a:srgbClr val="FFFFFF"/>
        </a:lt1>
        <a:dk2>
          <a:srgbClr val="D93D89"/>
        </a:dk2>
        <a:lt2>
          <a:srgbClr val="FAA61A"/>
        </a:lt2>
        <a:accent1>
          <a:srgbClr val="128CAB"/>
        </a:accent1>
        <a:accent2>
          <a:srgbClr val="911B1D"/>
        </a:accent2>
        <a:accent3>
          <a:srgbClr val="FFFFFF"/>
        </a:accent3>
        <a:accent4>
          <a:srgbClr val="000000"/>
        </a:accent4>
        <a:accent5>
          <a:srgbClr val="AAC5D2"/>
        </a:accent5>
        <a:accent6>
          <a:srgbClr val="831719"/>
        </a:accent6>
        <a:hlink>
          <a:srgbClr val="9FB43B"/>
        </a:hlink>
        <a:folHlink>
          <a:srgbClr val="9A8B7C"/>
        </a:folHlink>
      </a:clrScheme>
      <a:clrMap bg1="lt1" tx1="dk1" bg2="lt2" tx2="dk2" accent1="accent1" accent2="accent2" accent3="accent3" accent4="accent4" accent5="accent5" accent6="accent6" hlink="hlink" folHlink="folHlink"/>
    </a:extraClrScheme>
    <a:extraClrScheme>
      <a:clrScheme name="ARM_confidential_2003_0409 2">
        <a:dk1>
          <a:srgbClr val="000000"/>
        </a:dk1>
        <a:lt1>
          <a:srgbClr val="FFFFFF"/>
        </a:lt1>
        <a:dk2>
          <a:srgbClr val="090262"/>
        </a:dk2>
        <a:lt2>
          <a:srgbClr val="FAA61A"/>
        </a:lt2>
        <a:accent1>
          <a:srgbClr val="128CAB"/>
        </a:accent1>
        <a:accent2>
          <a:srgbClr val="911B1D"/>
        </a:accent2>
        <a:accent3>
          <a:srgbClr val="FFFFFF"/>
        </a:accent3>
        <a:accent4>
          <a:srgbClr val="000000"/>
        </a:accent4>
        <a:accent5>
          <a:srgbClr val="AAC5D2"/>
        </a:accent5>
        <a:accent6>
          <a:srgbClr val="831719"/>
        </a:accent6>
        <a:hlink>
          <a:srgbClr val="9FB43B"/>
        </a:hlink>
        <a:folHlink>
          <a:srgbClr val="9A8B7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2864</TotalTime>
  <Words>6105</Words>
  <Application>Microsoft Office PowerPoint</Application>
  <PresentationFormat>On-screen Show (4:3)</PresentationFormat>
  <Paragraphs>936</Paragraphs>
  <Slides>48</Slides>
  <Notes>41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48</vt:i4>
      </vt:variant>
    </vt:vector>
  </HeadingPairs>
  <TitlesOfParts>
    <vt:vector size="51" baseType="lpstr">
      <vt:lpstr>ARM_confidential_2003_0409</vt:lpstr>
      <vt:lpstr>Visio</vt:lpstr>
      <vt:lpstr>Chart</vt:lpstr>
      <vt:lpstr>The ARM Architecture (with focus on Cortex-M3)  Joe Bungo Applications Engineer ARM University Program</vt:lpstr>
      <vt:lpstr>Agenda</vt:lpstr>
      <vt:lpstr>ARM Ltd</vt:lpstr>
      <vt:lpstr>ARM’s Activities</vt:lpstr>
      <vt:lpstr>ARM Connected Community – 700+</vt:lpstr>
      <vt:lpstr>Huge Range of Applications</vt:lpstr>
      <vt:lpstr>World’s Smallest ARM Computer?</vt:lpstr>
      <vt:lpstr>World’s Largest ARM Computer?</vt:lpstr>
      <vt:lpstr>From 1mm3 to 1km3</vt:lpstr>
      <vt:lpstr>Agenda</vt:lpstr>
      <vt:lpstr>ARM Cortex Processors (v7)</vt:lpstr>
      <vt:lpstr>Cortex family</vt:lpstr>
      <vt:lpstr>Relative Performance*</vt:lpstr>
      <vt:lpstr>Data Sizes and Instruction Sets</vt:lpstr>
      <vt:lpstr>ARM and Thumb Performance</vt:lpstr>
      <vt:lpstr>The Thumb-2 instruction set</vt:lpstr>
      <vt:lpstr>Cortex-M Programmer’s Model</vt:lpstr>
      <vt:lpstr>Cortex-M3 Processor Privilege</vt:lpstr>
      <vt:lpstr>Cortex-M3 Interrupt Handling</vt:lpstr>
      <vt:lpstr>Cortex-M3 Exception Handling</vt:lpstr>
      <vt:lpstr>Cortex-M3 Program Status Register</vt:lpstr>
      <vt:lpstr>Conditional Execution</vt:lpstr>
      <vt:lpstr>Classes of Instructions (v4T)</vt:lpstr>
      <vt:lpstr>Data processing Instructions</vt:lpstr>
      <vt:lpstr>Using a Barrel Shifter:The 2nd Operand</vt:lpstr>
      <vt:lpstr>Single register data transfer</vt:lpstr>
      <vt:lpstr>Agenda</vt:lpstr>
      <vt:lpstr>Cortex-M3 Datapath</vt:lpstr>
      <vt:lpstr>Cortex-M3 Pipeline</vt:lpstr>
      <vt:lpstr>ARM10 vs. ARM11 Pipelines</vt:lpstr>
      <vt:lpstr>Full Cortex-A8 Pipeline Diagram</vt:lpstr>
      <vt:lpstr>Agenda</vt:lpstr>
      <vt:lpstr>An Example AMBA System</vt:lpstr>
      <vt:lpstr>Agenda</vt:lpstr>
      <vt:lpstr>ARM Debug Architecture</vt:lpstr>
      <vt:lpstr>Keil Development Tools for ARM</vt:lpstr>
      <vt:lpstr>Keil Development Tools for ARM</vt:lpstr>
      <vt:lpstr>University Resources</vt:lpstr>
      <vt:lpstr>Your Future at ARM…</vt:lpstr>
      <vt:lpstr>TI Panda Board</vt:lpstr>
      <vt:lpstr>Project Ideas Using Panda</vt:lpstr>
      <vt:lpstr>Slide 42</vt:lpstr>
      <vt:lpstr>Nokia N95 Multimedia Computer </vt:lpstr>
      <vt:lpstr>Beagle Board</vt:lpstr>
      <vt:lpstr>Targeting community development</vt:lpstr>
      <vt:lpstr>Fast, low power, flexible expansion</vt:lpstr>
      <vt:lpstr>And more…</vt:lpstr>
      <vt:lpstr>Project Ideas Using Beagle</vt:lpstr>
    </vt:vector>
  </TitlesOfParts>
  <Company>Arm Ltd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 Aldworth</dc:creator>
  <cp:lastModifiedBy>Joe Bungo</cp:lastModifiedBy>
  <cp:revision>74</cp:revision>
  <dcterms:created xsi:type="dcterms:W3CDTF">2009-05-18T13:22:32Z</dcterms:created>
  <dcterms:modified xsi:type="dcterms:W3CDTF">2011-09-27T04:06:43Z</dcterms:modified>
</cp:coreProperties>
</file>